
<file path=[Content_Types].xml><?xml version="1.0" encoding="utf-8"?>
<Types xmlns="http://schemas.openxmlformats.org/package/2006/content-types">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66"/>
  </p:notesMasterIdLst>
  <p:sldIdLst>
    <p:sldId id="256" r:id="rId2"/>
    <p:sldId id="257" r:id="rId3"/>
    <p:sldId id="258" r:id="rId4"/>
    <p:sldId id="259" r:id="rId5"/>
    <p:sldId id="260" r:id="rId6"/>
    <p:sldId id="278" r:id="rId7"/>
    <p:sldId id="271" r:id="rId8"/>
    <p:sldId id="273" r:id="rId9"/>
    <p:sldId id="272" r:id="rId10"/>
    <p:sldId id="279" r:id="rId11"/>
    <p:sldId id="275" r:id="rId12"/>
    <p:sldId id="261" r:id="rId13"/>
    <p:sldId id="262" r:id="rId14"/>
    <p:sldId id="263" r:id="rId15"/>
    <p:sldId id="277" r:id="rId16"/>
    <p:sldId id="264" r:id="rId17"/>
    <p:sldId id="265" r:id="rId18"/>
    <p:sldId id="266" r:id="rId19"/>
    <p:sldId id="276" r:id="rId20"/>
    <p:sldId id="287" r:id="rId21"/>
    <p:sldId id="290" r:id="rId22"/>
    <p:sldId id="294" r:id="rId23"/>
    <p:sldId id="295" r:id="rId24"/>
    <p:sldId id="296" r:id="rId25"/>
    <p:sldId id="307" r:id="rId26"/>
    <p:sldId id="297" r:id="rId27"/>
    <p:sldId id="298" r:id="rId28"/>
    <p:sldId id="300" r:id="rId29"/>
    <p:sldId id="302" r:id="rId30"/>
    <p:sldId id="304" r:id="rId31"/>
    <p:sldId id="306" r:id="rId32"/>
    <p:sldId id="308" r:id="rId33"/>
    <p:sldId id="309" r:id="rId34"/>
    <p:sldId id="310" r:id="rId35"/>
    <p:sldId id="311" r:id="rId36"/>
    <p:sldId id="312" r:id="rId37"/>
    <p:sldId id="313" r:id="rId38"/>
    <p:sldId id="314" r:id="rId39"/>
    <p:sldId id="315" r:id="rId40"/>
    <p:sldId id="333" r:id="rId41"/>
    <p:sldId id="316" r:id="rId42"/>
    <p:sldId id="317" r:id="rId43"/>
    <p:sldId id="283" r:id="rId44"/>
    <p:sldId id="319" r:id="rId45"/>
    <p:sldId id="301" r:id="rId46"/>
    <p:sldId id="320" r:id="rId47"/>
    <p:sldId id="332" r:id="rId48"/>
    <p:sldId id="282" r:id="rId49"/>
    <p:sldId id="281" r:id="rId50"/>
    <p:sldId id="292" r:id="rId51"/>
    <p:sldId id="322" r:id="rId52"/>
    <p:sldId id="323" r:id="rId53"/>
    <p:sldId id="324" r:id="rId54"/>
    <p:sldId id="325" r:id="rId55"/>
    <p:sldId id="326" r:id="rId56"/>
    <p:sldId id="330" r:id="rId57"/>
    <p:sldId id="268" r:id="rId58"/>
    <p:sldId id="269" r:id="rId59"/>
    <p:sldId id="267" r:id="rId60"/>
    <p:sldId id="270" r:id="rId61"/>
    <p:sldId id="288" r:id="rId62"/>
    <p:sldId id="321" r:id="rId63"/>
    <p:sldId id="284" r:id="rId64"/>
    <p:sldId id="331" r:id="rId65"/>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kumimoji="0" sz="1500" b="0" i="0" u="none" strike="noStrike" cap="none" spc="0" normalizeH="0" baseline="0">
        <a:ln>
          <a:noFill/>
        </a:ln>
        <a:solidFill>
          <a:srgbClr val="931B15"/>
        </a:solidFill>
        <a:effectLst/>
        <a:uFillTx/>
        <a:latin typeface="+mn-lt"/>
        <a:ea typeface="+mn-ea"/>
        <a:cs typeface="+mn-cs"/>
        <a:sym typeface="나눔고딕"/>
      </a:defRPr>
    </a:lvl1pPr>
    <a:lvl2pPr marL="0" marR="0" indent="457200" algn="ctr" defTabSz="2438338" rtl="0" fontAlgn="auto" latinLnBrk="0" hangingPunct="0">
      <a:lnSpc>
        <a:spcPct val="100000"/>
      </a:lnSpc>
      <a:spcBef>
        <a:spcPts val="0"/>
      </a:spcBef>
      <a:spcAft>
        <a:spcPts val="0"/>
      </a:spcAft>
      <a:buClrTx/>
      <a:buSzTx/>
      <a:buFontTx/>
      <a:buNone/>
      <a:tabLst/>
      <a:defRPr kumimoji="0" sz="1500" b="0" i="0" u="none" strike="noStrike" cap="none" spc="0" normalizeH="0" baseline="0">
        <a:ln>
          <a:noFill/>
        </a:ln>
        <a:solidFill>
          <a:srgbClr val="931B15"/>
        </a:solidFill>
        <a:effectLst/>
        <a:uFillTx/>
        <a:latin typeface="+mn-lt"/>
        <a:ea typeface="+mn-ea"/>
        <a:cs typeface="+mn-cs"/>
        <a:sym typeface="나눔고딕"/>
      </a:defRPr>
    </a:lvl2pPr>
    <a:lvl3pPr marL="0" marR="0" indent="914400" algn="ctr" defTabSz="2438338" rtl="0" fontAlgn="auto" latinLnBrk="0" hangingPunct="0">
      <a:lnSpc>
        <a:spcPct val="100000"/>
      </a:lnSpc>
      <a:spcBef>
        <a:spcPts val="0"/>
      </a:spcBef>
      <a:spcAft>
        <a:spcPts val="0"/>
      </a:spcAft>
      <a:buClrTx/>
      <a:buSzTx/>
      <a:buFontTx/>
      <a:buNone/>
      <a:tabLst/>
      <a:defRPr kumimoji="0" sz="1500" b="0" i="0" u="none" strike="noStrike" cap="none" spc="0" normalizeH="0" baseline="0">
        <a:ln>
          <a:noFill/>
        </a:ln>
        <a:solidFill>
          <a:srgbClr val="931B15"/>
        </a:solidFill>
        <a:effectLst/>
        <a:uFillTx/>
        <a:latin typeface="+mn-lt"/>
        <a:ea typeface="+mn-ea"/>
        <a:cs typeface="+mn-cs"/>
        <a:sym typeface="나눔고딕"/>
      </a:defRPr>
    </a:lvl3pPr>
    <a:lvl4pPr marL="0" marR="0" indent="1371600" algn="ctr" defTabSz="2438338" rtl="0" fontAlgn="auto" latinLnBrk="0" hangingPunct="0">
      <a:lnSpc>
        <a:spcPct val="100000"/>
      </a:lnSpc>
      <a:spcBef>
        <a:spcPts val="0"/>
      </a:spcBef>
      <a:spcAft>
        <a:spcPts val="0"/>
      </a:spcAft>
      <a:buClrTx/>
      <a:buSzTx/>
      <a:buFontTx/>
      <a:buNone/>
      <a:tabLst/>
      <a:defRPr kumimoji="0" sz="1500" b="0" i="0" u="none" strike="noStrike" cap="none" spc="0" normalizeH="0" baseline="0">
        <a:ln>
          <a:noFill/>
        </a:ln>
        <a:solidFill>
          <a:srgbClr val="931B15"/>
        </a:solidFill>
        <a:effectLst/>
        <a:uFillTx/>
        <a:latin typeface="+mn-lt"/>
        <a:ea typeface="+mn-ea"/>
        <a:cs typeface="+mn-cs"/>
        <a:sym typeface="나눔고딕"/>
      </a:defRPr>
    </a:lvl4pPr>
    <a:lvl5pPr marL="0" marR="0" indent="1828800" algn="ctr" defTabSz="2438338" rtl="0" fontAlgn="auto" latinLnBrk="0" hangingPunct="0">
      <a:lnSpc>
        <a:spcPct val="100000"/>
      </a:lnSpc>
      <a:spcBef>
        <a:spcPts val="0"/>
      </a:spcBef>
      <a:spcAft>
        <a:spcPts val="0"/>
      </a:spcAft>
      <a:buClrTx/>
      <a:buSzTx/>
      <a:buFontTx/>
      <a:buNone/>
      <a:tabLst/>
      <a:defRPr kumimoji="0" sz="1500" b="0" i="0" u="none" strike="noStrike" cap="none" spc="0" normalizeH="0" baseline="0">
        <a:ln>
          <a:noFill/>
        </a:ln>
        <a:solidFill>
          <a:srgbClr val="931B15"/>
        </a:solidFill>
        <a:effectLst/>
        <a:uFillTx/>
        <a:latin typeface="+mn-lt"/>
        <a:ea typeface="+mn-ea"/>
        <a:cs typeface="+mn-cs"/>
        <a:sym typeface="나눔고딕"/>
      </a:defRPr>
    </a:lvl5pPr>
    <a:lvl6pPr marL="0" marR="0" indent="2286000" algn="ctr" defTabSz="2438338" rtl="0" fontAlgn="auto" latinLnBrk="0" hangingPunct="0">
      <a:lnSpc>
        <a:spcPct val="100000"/>
      </a:lnSpc>
      <a:spcBef>
        <a:spcPts val="0"/>
      </a:spcBef>
      <a:spcAft>
        <a:spcPts val="0"/>
      </a:spcAft>
      <a:buClrTx/>
      <a:buSzTx/>
      <a:buFontTx/>
      <a:buNone/>
      <a:tabLst/>
      <a:defRPr kumimoji="0" sz="1500" b="0" i="0" u="none" strike="noStrike" cap="none" spc="0" normalizeH="0" baseline="0">
        <a:ln>
          <a:noFill/>
        </a:ln>
        <a:solidFill>
          <a:srgbClr val="931B15"/>
        </a:solidFill>
        <a:effectLst/>
        <a:uFillTx/>
        <a:latin typeface="+mn-lt"/>
        <a:ea typeface="+mn-ea"/>
        <a:cs typeface="+mn-cs"/>
        <a:sym typeface="나눔고딕"/>
      </a:defRPr>
    </a:lvl6pPr>
    <a:lvl7pPr marL="0" marR="0" indent="2743200" algn="ctr" defTabSz="2438338" rtl="0" fontAlgn="auto" latinLnBrk="0" hangingPunct="0">
      <a:lnSpc>
        <a:spcPct val="100000"/>
      </a:lnSpc>
      <a:spcBef>
        <a:spcPts val="0"/>
      </a:spcBef>
      <a:spcAft>
        <a:spcPts val="0"/>
      </a:spcAft>
      <a:buClrTx/>
      <a:buSzTx/>
      <a:buFontTx/>
      <a:buNone/>
      <a:tabLst/>
      <a:defRPr kumimoji="0" sz="1500" b="0" i="0" u="none" strike="noStrike" cap="none" spc="0" normalizeH="0" baseline="0">
        <a:ln>
          <a:noFill/>
        </a:ln>
        <a:solidFill>
          <a:srgbClr val="931B15"/>
        </a:solidFill>
        <a:effectLst/>
        <a:uFillTx/>
        <a:latin typeface="+mn-lt"/>
        <a:ea typeface="+mn-ea"/>
        <a:cs typeface="+mn-cs"/>
        <a:sym typeface="나눔고딕"/>
      </a:defRPr>
    </a:lvl7pPr>
    <a:lvl8pPr marL="0" marR="0" indent="3200400" algn="ctr" defTabSz="2438338" rtl="0" fontAlgn="auto" latinLnBrk="0" hangingPunct="0">
      <a:lnSpc>
        <a:spcPct val="100000"/>
      </a:lnSpc>
      <a:spcBef>
        <a:spcPts val="0"/>
      </a:spcBef>
      <a:spcAft>
        <a:spcPts val="0"/>
      </a:spcAft>
      <a:buClrTx/>
      <a:buSzTx/>
      <a:buFontTx/>
      <a:buNone/>
      <a:tabLst/>
      <a:defRPr kumimoji="0" sz="1500" b="0" i="0" u="none" strike="noStrike" cap="none" spc="0" normalizeH="0" baseline="0">
        <a:ln>
          <a:noFill/>
        </a:ln>
        <a:solidFill>
          <a:srgbClr val="931B15"/>
        </a:solidFill>
        <a:effectLst/>
        <a:uFillTx/>
        <a:latin typeface="+mn-lt"/>
        <a:ea typeface="+mn-ea"/>
        <a:cs typeface="+mn-cs"/>
        <a:sym typeface="나눔고딕"/>
      </a:defRPr>
    </a:lvl8pPr>
    <a:lvl9pPr marL="0" marR="0" indent="3657600" algn="ctr" defTabSz="2438338" rtl="0" fontAlgn="auto" latinLnBrk="0" hangingPunct="0">
      <a:lnSpc>
        <a:spcPct val="100000"/>
      </a:lnSpc>
      <a:spcBef>
        <a:spcPts val="0"/>
      </a:spcBef>
      <a:spcAft>
        <a:spcPts val="0"/>
      </a:spcAft>
      <a:buClrTx/>
      <a:buSzTx/>
      <a:buFontTx/>
      <a:buNone/>
      <a:tabLst/>
      <a:defRPr kumimoji="0" sz="1500" b="0" i="0" u="none" strike="noStrike" cap="none" spc="0" normalizeH="0" baseline="0">
        <a:ln>
          <a:noFill/>
        </a:ln>
        <a:solidFill>
          <a:srgbClr val="931B15"/>
        </a:solidFill>
        <a:effectLst/>
        <a:uFillTx/>
        <a:latin typeface="+mn-lt"/>
        <a:ea typeface="+mn-ea"/>
        <a:cs typeface="+mn-cs"/>
        <a:sym typeface="나눔고딕"/>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CE0E7"/>
    <a:srgbClr val="2E2E5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a:tcStyle>
        <a:tcBdr/>
        <a:fill>
          <a:solidFill>
            <a:srgbClr val="E3E5E8"/>
          </a:solidFill>
        </a:fill>
      </a:tcStyle>
    </a:band2H>
    <a:firstCol>
      <a:tcTxStyle b="on" i="off">
        <a:fontRef idx="major">
          <a:srgbClr val="000000"/>
        </a:fontRef>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Ref idx="maj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Ref idx="maj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Ref idx="maj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wholeTbl>
    <a:band2H>
      <a:tcTxStyle/>
      <a:tcStyle>
        <a:tcBdr/>
        <a:fill>
          <a:solidFill>
            <a:srgbClr val="E3E5E8"/>
          </a:solidFill>
        </a:fill>
      </a:tcStyle>
    </a:band2H>
    <a:firstCol>
      <a:tcTxStyle b="on" i="off">
        <a:fontRef idx="major">
          <a:srgbClr val="000000"/>
        </a:fontRef>
        <a:srgbClr val="000000"/>
      </a:tcTxStyle>
      <a:tcStyle>
        <a:tcBdr>
          <a:left>
            <a:ln w="12700" cap="flat">
              <a:solidFill>
                <a:srgbClr val="000000"/>
              </a:solidFill>
              <a:prstDash val="solid"/>
              <a:miter lim="400000"/>
            </a:ln>
          </a:left>
          <a:right>
            <a:ln w="25400" cap="flat">
              <a:solidFill>
                <a:srgbClr val="000000"/>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firstCol>
    <a:lastRow>
      <a:tcTxStyle b="off" i="off">
        <a:fontRef idx="maj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lastRow>
    <a:firstRow>
      <a:tcTxStyle b="on" i="off">
        <a:fontRef idx="maj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solidFill>
            <a:schemeClr val="accent1">
              <a:lumOff val="16847"/>
            </a:schemeClr>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a:tcStyle>
        <a:tcBdr/>
        <a:fill>
          <a:solidFill>
            <a:srgbClr val="EDEEEE"/>
          </a:solidFill>
        </a:fill>
      </a:tcStyle>
    </a:band2H>
    <a:firstCol>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solidFill>
            <a:srgbClr val="88FA4F"/>
          </a:solidFill>
        </a:fill>
      </a:tcStyle>
    </a:firstCol>
    <a:lastRow>
      <a:tcTxStyle b="off" i="off">
        <a:fontRef idx="maj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chemeClr val="accent3"/>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127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rgbClr val="60D937"/>
          </a:solidFill>
        </a:fill>
      </a:tcStyle>
    </a:firstRow>
  </a:tblStyle>
  <a:tblStyle styleId="{CF821DB8-F4EB-4A41-A1BA-3FCAFE7338EE}" styleName="">
    <a:tblBg/>
    <a:wholeTbl>
      <a:tcTxStyle b="off" i="off">
        <a:fontRef idx="maj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wholeTbl>
    <a:band2H>
      <a:tcTxStyle/>
      <a:tcStyle>
        <a:tcBdr/>
        <a:fill>
          <a:solidFill>
            <a:schemeClr val="accent4">
              <a:hueOff val="348544"/>
              <a:lumOff val="7139"/>
            </a:schemeClr>
          </a:solidFill>
        </a:fill>
      </a:tcStyle>
    </a:band2H>
    <a:firstCol>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8BB00"/>
          </a:solidFill>
        </a:fill>
      </a:tcStyle>
    </a:firstCol>
    <a:la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38100" cap="flat">
              <a:solidFill>
                <a:srgbClr val="F8BA00"/>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lastRow>
    <a:fir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9400"/>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464646"/>
              </a:solidFill>
              <a:prstDash val="solid"/>
              <a:miter lim="400000"/>
            </a:ln>
          </a:left>
          <a:right>
            <a:ln w="12700" cap="flat">
              <a:solidFill>
                <a:srgbClr val="464646"/>
              </a:solidFill>
              <a:prstDash val="solid"/>
              <a:miter lim="400000"/>
            </a:ln>
          </a:right>
          <a:top>
            <a:ln w="12700" cap="flat">
              <a:solidFill>
                <a:srgbClr val="464646"/>
              </a:solidFill>
              <a:prstDash val="solid"/>
              <a:miter lim="400000"/>
            </a:ln>
          </a:top>
          <a:bottom>
            <a:ln w="12700" cap="flat">
              <a:solidFill>
                <a:srgbClr val="464646"/>
              </a:solidFill>
              <a:prstDash val="solid"/>
              <a:miter lim="400000"/>
            </a:ln>
          </a:bottom>
          <a:insideH>
            <a:ln w="12700" cap="flat">
              <a:solidFill>
                <a:srgbClr val="464646"/>
              </a:solidFill>
              <a:prstDash val="solid"/>
              <a:miter lim="400000"/>
            </a:ln>
          </a:insideH>
          <a:insideV>
            <a:ln w="12700" cap="flat">
              <a:solidFill>
                <a:srgbClr val="464646"/>
              </a:solidFill>
              <a:prstDash val="solid"/>
              <a:miter lim="400000"/>
            </a:ln>
          </a:insideV>
        </a:tcBdr>
        <a:fill>
          <a:noFill/>
        </a:fill>
      </a:tcStyle>
    </a:wholeTbl>
    <a:band2H>
      <a:tcTxStyle/>
      <a:tcStyle>
        <a:tcBdr/>
        <a:fill>
          <a:solidFill>
            <a:srgbClr val="D4D5D5"/>
          </a:solidFill>
        </a:fill>
      </a:tcStyle>
    </a:band2H>
    <a:firstCol>
      <a:tcTxStyle b="on" i="off">
        <a:fontRef idx="major">
          <a:srgbClr val="FFFFFF"/>
        </a:fontRef>
        <a:srgbClr val="FFFFFF"/>
      </a:tcTxStyle>
      <a:tcStyle>
        <a:tcBdr>
          <a:left>
            <a:ln w="12700" cap="flat">
              <a:solidFill>
                <a:srgbClr val="5E5E5E"/>
              </a:solidFill>
              <a:prstDash val="solid"/>
              <a:miter lim="400000"/>
            </a:ln>
          </a:left>
          <a:right>
            <a:ln w="12700" cap="flat">
              <a:solidFill>
                <a:srgbClr val="A6AAA9"/>
              </a:solidFill>
              <a:prstDash val="solid"/>
              <a:miter lim="400000"/>
            </a:ln>
          </a:right>
          <a:top>
            <a:ln w="12700" cap="flat">
              <a:solidFill>
                <a:srgbClr val="C3C3C3"/>
              </a:solidFill>
              <a:prstDash val="solid"/>
              <a:miter lim="400000"/>
            </a:ln>
          </a:top>
          <a:bottom>
            <a:ln w="12700" cap="flat">
              <a:solidFill>
                <a:srgbClr val="C3C3C3"/>
              </a:solidFill>
              <a:prstDash val="solid"/>
              <a:miter lim="400000"/>
            </a:ln>
          </a:bottom>
          <a:insideH>
            <a:ln w="12700" cap="flat">
              <a:solidFill>
                <a:srgbClr val="C3C3C3"/>
              </a:solidFill>
              <a:prstDash val="solid"/>
              <a:miter lim="400000"/>
            </a:ln>
          </a:insideH>
          <a:insideV>
            <a:ln w="12700" cap="flat">
              <a:solidFill>
                <a:srgbClr val="C3C3C3"/>
              </a:solidFill>
              <a:prstDash val="solid"/>
              <a:miter lim="400000"/>
            </a:ln>
          </a:insideV>
        </a:tcBdr>
        <a:fill>
          <a:solidFill>
            <a:srgbClr val="CB2A7B"/>
          </a:solidFill>
        </a:fill>
      </a:tcStyle>
    </a:firstCol>
    <a:lastRow>
      <a:tcTxStyle b="on" i="off">
        <a:fontRef idx="major">
          <a:srgbClr val="000000"/>
        </a:fontRef>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38100" cap="flat">
              <a:solidFill>
                <a:srgbClr val="CB297B"/>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rgbClr val="FFFFFF"/>
          </a:solidFill>
        </a:fill>
      </a:tcStyle>
    </a:lastRow>
    <a:firstRow>
      <a:tcTxStyle b="on" i="off">
        <a:fontRef idx="maj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5E5E5E"/>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991A5F"/>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wholeTbl>
    <a:band2H>
      <a:tcTxStyle/>
      <a:tcStyle>
        <a:tcBdr/>
        <a:fill>
          <a:solidFill>
            <a:srgbClr val="EDEEEE"/>
          </a:solidFill>
        </a:fill>
      </a:tcStyle>
    </a:band2H>
    <a:firstCol>
      <a:tcTxStyle b="on" i="off">
        <a:fontRef idx="major">
          <a:srgbClr val="000000"/>
        </a:fontRef>
        <a:srgbClr val="000000"/>
      </a:tcTxStyle>
      <a:tcStyle>
        <a:tcBdr>
          <a:left>
            <a:ln w="12700" cap="flat">
              <a:solidFill>
                <a:srgbClr val="6C6C6C"/>
              </a:solidFill>
              <a:prstDash val="solid"/>
              <a:miter lim="400000"/>
            </a:ln>
          </a:left>
          <a:right>
            <a:ln w="254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firstCol>
    <a:lastRow>
      <a:tcTxStyle b="on" i="off">
        <a:fontRef idx="maj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6C6C6C"/>
              </a:solidFill>
              <a:prstDash val="solid"/>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lastRow>
    <a:firstRow>
      <a:tcTxStyle b="on" i="off">
        <a:fontRef idx="maj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6C6C6C"/>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D6DCE0"/>
          </a:solidFill>
        </a:fill>
      </a:tcStyle>
    </a:firstRow>
  </a:tblStyle>
  <a:tblStyle styleId="{5940675A-B579-460E-94D1-54222C63F5DA}" styleName="스타일 없음, 표 눈금">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6273"/>
    <p:restoredTop sz="84607"/>
  </p:normalViewPr>
  <p:slideViewPr>
    <p:cSldViewPr snapToGrid="0">
      <p:cViewPr varScale="1">
        <p:scale>
          <a:sx n="63" d="100"/>
          <a:sy n="63" d="100"/>
        </p:scale>
        <p:origin x="224" y="312"/>
      </p:cViewPr>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53" name="Shape 153"/>
          <p:cNvSpPr>
            <a:spLocks noGrp="1" noRot="1" noChangeAspect="1"/>
          </p:cNvSpPr>
          <p:nvPr>
            <p:ph type="sldImg"/>
          </p:nvPr>
        </p:nvSpPr>
        <p:spPr>
          <a:xfrm>
            <a:off x="1143000" y="685800"/>
            <a:ext cx="4572000" cy="3429000"/>
          </a:xfrm>
          <a:prstGeom prst="rect">
            <a:avLst/>
          </a:prstGeom>
        </p:spPr>
        <p:txBody>
          <a:bodyPr/>
          <a:lstStyle/>
          <a:p>
            <a:endParaRPr/>
          </a:p>
        </p:txBody>
      </p:sp>
      <p:sp>
        <p:nvSpPr>
          <p:cNvPr id="154" name="Shape 154"/>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j-lt"/>
        <a:ea typeface="+mj-ea"/>
        <a:cs typeface="+mj-cs"/>
        <a:sym typeface="Helvetica Neue"/>
      </a:defRPr>
    </a:lvl1pPr>
    <a:lvl2pPr indent="228600" defTabSz="457200" latinLnBrk="0">
      <a:lnSpc>
        <a:spcPct val="117999"/>
      </a:lnSpc>
      <a:defRPr sz="2200">
        <a:latin typeface="+mj-lt"/>
        <a:ea typeface="+mj-ea"/>
        <a:cs typeface="+mj-cs"/>
        <a:sym typeface="Helvetica Neue"/>
      </a:defRPr>
    </a:lvl2pPr>
    <a:lvl3pPr indent="457200" defTabSz="457200" latinLnBrk="0">
      <a:lnSpc>
        <a:spcPct val="117999"/>
      </a:lnSpc>
      <a:defRPr sz="2200">
        <a:latin typeface="+mj-lt"/>
        <a:ea typeface="+mj-ea"/>
        <a:cs typeface="+mj-cs"/>
        <a:sym typeface="Helvetica Neue"/>
      </a:defRPr>
    </a:lvl3pPr>
    <a:lvl4pPr indent="685800" defTabSz="457200" latinLnBrk="0">
      <a:lnSpc>
        <a:spcPct val="117999"/>
      </a:lnSpc>
      <a:defRPr sz="2200">
        <a:latin typeface="+mj-lt"/>
        <a:ea typeface="+mj-ea"/>
        <a:cs typeface="+mj-cs"/>
        <a:sym typeface="Helvetica Neue"/>
      </a:defRPr>
    </a:lvl4pPr>
    <a:lvl5pPr indent="914400" defTabSz="457200" latinLnBrk="0">
      <a:lnSpc>
        <a:spcPct val="117999"/>
      </a:lnSpc>
      <a:defRPr sz="2200">
        <a:latin typeface="+mj-lt"/>
        <a:ea typeface="+mj-ea"/>
        <a:cs typeface="+mj-cs"/>
        <a:sym typeface="Helvetica Neue"/>
      </a:defRPr>
    </a:lvl5pPr>
    <a:lvl6pPr indent="1143000" defTabSz="457200" latinLnBrk="0">
      <a:lnSpc>
        <a:spcPct val="117999"/>
      </a:lnSpc>
      <a:defRPr sz="2200">
        <a:latin typeface="+mj-lt"/>
        <a:ea typeface="+mj-ea"/>
        <a:cs typeface="+mj-cs"/>
        <a:sym typeface="Helvetica Neue"/>
      </a:defRPr>
    </a:lvl6pPr>
    <a:lvl7pPr indent="1371600" defTabSz="457200" latinLnBrk="0">
      <a:lnSpc>
        <a:spcPct val="117999"/>
      </a:lnSpc>
      <a:defRPr sz="2200">
        <a:latin typeface="+mj-lt"/>
        <a:ea typeface="+mj-ea"/>
        <a:cs typeface="+mj-cs"/>
        <a:sym typeface="Helvetica Neue"/>
      </a:defRPr>
    </a:lvl7pPr>
    <a:lvl8pPr indent="1600200" defTabSz="457200" latinLnBrk="0">
      <a:lnSpc>
        <a:spcPct val="117999"/>
      </a:lnSpc>
      <a:defRPr sz="2200">
        <a:latin typeface="+mj-lt"/>
        <a:ea typeface="+mj-ea"/>
        <a:cs typeface="+mj-cs"/>
        <a:sym typeface="Helvetica Neue"/>
      </a:defRPr>
    </a:lvl8pPr>
    <a:lvl9pPr indent="1828800" defTabSz="457200" latinLnBrk="0">
      <a:lnSpc>
        <a:spcPct val="117999"/>
      </a:lnSpc>
      <a:defRPr sz="2200">
        <a:latin typeface="+mj-lt"/>
        <a:ea typeface="+mj-ea"/>
        <a:cs typeface="+mj-cs"/>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 name="Shape 164"/>
          <p:cNvSpPr>
            <a:spLocks noGrp="1" noRot="1" noChangeAspect="1"/>
          </p:cNvSpPr>
          <p:nvPr>
            <p:ph type="sldImg"/>
          </p:nvPr>
        </p:nvSpPr>
        <p:spPr>
          <a:xfrm>
            <a:off x="381000" y="685800"/>
            <a:ext cx="6096000" cy="3429000"/>
          </a:xfrm>
          <a:prstGeom prst="rect">
            <a:avLst/>
          </a:prstGeom>
        </p:spPr>
        <p:txBody>
          <a:bodyPr/>
          <a:lstStyle/>
          <a:p>
            <a:endParaRPr/>
          </a:p>
        </p:txBody>
      </p:sp>
      <p:sp>
        <p:nvSpPr>
          <p:cNvPr id="165" name="Shape 165"/>
          <p:cNvSpPr>
            <a:spLocks noGrp="1"/>
          </p:cNvSpPr>
          <p:nvPr>
            <p:ph type="body" sz="quarter" idx="1"/>
          </p:nvPr>
        </p:nvSpPr>
        <p:spPr>
          <a:prstGeom prst="rect">
            <a:avLst/>
          </a:prstGeom>
        </p:spPr>
        <p:txBody>
          <a:bodyPr/>
          <a:lstStyle/>
          <a:p>
            <a:r>
              <a:t>배경</a:t>
            </a:r>
          </a:p>
          <a:p>
            <a:r>
              <a:t>다양한 유형의 기술 문서 증가</a:t>
            </a:r>
          </a:p>
          <a:p>
            <a:r>
              <a:t>엔지니어 작업을 위한 관련 문서 입력을 얻고 이러한 자료를 기반으로 의사 결정을 내리는 데 많은 시간을 소비합니다</a:t>
            </a:r>
          </a:p>
          <a:p>
            <a:r>
              <a:t>잘 구성된 기술 문서 분류를 통해 엔지니어가 문서를 보다 쉽게 검색하고 재사용할 수 있습니다</a:t>
            </a:r>
          </a:p>
          <a:p>
            <a:r>
              <a:t>기존 방법인 KNN , SVM은 확장 가능하지 않으며 문서를 분류할 수 없습니다</a:t>
            </a:r>
          </a:p>
          <a:p>
            <a:r>
              <a:t>그들은 텍스트 정보에 초점을 맞추고 다양한 NLP 기술을 적용했습니다</a:t>
            </a:r>
          </a:p>
          <a:p>
            <a:r>
              <a:t>실제 애플리케이션에 대해 현재 시스템의 신뢰성이 충분하지 않음</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 name="Shape 204"/>
          <p:cNvSpPr>
            <a:spLocks noGrp="1" noRot="1" noChangeAspect="1"/>
          </p:cNvSpPr>
          <p:nvPr>
            <p:ph type="sldImg"/>
          </p:nvPr>
        </p:nvSpPr>
        <p:spPr>
          <a:xfrm>
            <a:off x="381000" y="685800"/>
            <a:ext cx="6096000" cy="3429000"/>
          </a:xfrm>
          <a:prstGeom prst="rect">
            <a:avLst/>
          </a:prstGeom>
        </p:spPr>
        <p:txBody>
          <a:bodyPr/>
          <a:lstStyle/>
          <a:p>
            <a:endParaRPr/>
          </a:p>
        </p:txBody>
      </p:sp>
      <p:sp>
        <p:nvSpPr>
          <p:cNvPr id="205" name="Shape 205"/>
          <p:cNvSpPr>
            <a:spLocks noGrp="1"/>
          </p:cNvSpPr>
          <p:nvPr>
            <p:ph type="body" sz="quarter" idx="1"/>
          </p:nvPr>
        </p:nvSpPr>
        <p:spPr>
          <a:prstGeom prst="rect">
            <a:avLst/>
          </a:prstGeom>
        </p:spPr>
        <p:txBody>
          <a:bodyPr/>
          <a:lstStyle/>
          <a:p>
            <a:r>
              <a:rPr dirty="0" err="1"/>
              <a:t>텍스트</a:t>
            </a:r>
            <a:r>
              <a:rPr dirty="0"/>
              <a:t> </a:t>
            </a:r>
            <a:r>
              <a:rPr dirty="0" err="1"/>
              <a:t>전처리는</a:t>
            </a:r>
            <a:r>
              <a:rPr dirty="0"/>
              <a:t> </a:t>
            </a:r>
            <a:r>
              <a:rPr dirty="0" err="1"/>
              <a:t>토큰화</a:t>
            </a:r>
            <a:r>
              <a:rPr dirty="0"/>
              <a:t>, </a:t>
            </a:r>
            <a:r>
              <a:rPr dirty="0" err="1"/>
              <a:t>노이즈</a:t>
            </a:r>
            <a:r>
              <a:rPr dirty="0"/>
              <a:t> </a:t>
            </a:r>
            <a:r>
              <a:rPr dirty="0" err="1"/>
              <a:t>제거</a:t>
            </a:r>
            <a:r>
              <a:rPr dirty="0"/>
              <a:t>, </a:t>
            </a:r>
            <a:r>
              <a:rPr dirty="0" err="1"/>
              <a:t>불용어</a:t>
            </a:r>
            <a:r>
              <a:rPr dirty="0"/>
              <a:t> </a:t>
            </a:r>
            <a:r>
              <a:rPr dirty="0" err="1"/>
              <a:t>제거</a:t>
            </a:r>
            <a:r>
              <a:rPr dirty="0"/>
              <a:t>, </a:t>
            </a:r>
            <a:r>
              <a:rPr lang="ko-KR" altLang="en-US" dirty="0" err="1"/>
              <a:t>레머타이제이션</a:t>
            </a:r>
            <a:r>
              <a:rPr lang="ko-KR" altLang="en-US" dirty="0"/>
              <a:t> *</a:t>
            </a:r>
            <a:r>
              <a:rPr dirty="0" err="1"/>
              <a:t>원형</a:t>
            </a:r>
            <a:r>
              <a:rPr dirty="0"/>
              <a:t> </a:t>
            </a:r>
            <a:r>
              <a:rPr dirty="0" err="1"/>
              <a:t>복원을</a:t>
            </a:r>
            <a:r>
              <a:rPr dirty="0"/>
              <a:t> </a:t>
            </a:r>
            <a:r>
              <a:rPr dirty="0" err="1"/>
              <a:t>포함합니다</a:t>
            </a:r>
            <a:r>
              <a:rPr dirty="0"/>
              <a:t>.</a:t>
            </a:r>
          </a:p>
          <a:p>
            <a:r>
              <a:rPr lang="ko-KR" altLang="en-US" dirty="0"/>
              <a:t>이 과정에서 </a:t>
            </a:r>
            <a:r>
              <a:rPr dirty="0" err="1"/>
              <a:t>NLTK라는</a:t>
            </a:r>
            <a:r>
              <a:rPr dirty="0"/>
              <a:t> </a:t>
            </a:r>
            <a:r>
              <a:rPr dirty="0" err="1"/>
              <a:t>텍스트</a:t>
            </a:r>
            <a:r>
              <a:rPr dirty="0"/>
              <a:t> </a:t>
            </a:r>
            <a:r>
              <a:rPr dirty="0" err="1"/>
              <a:t>처리</a:t>
            </a:r>
            <a:r>
              <a:rPr dirty="0"/>
              <a:t> </a:t>
            </a:r>
            <a:r>
              <a:rPr dirty="0" err="1"/>
              <a:t>라이브러리</a:t>
            </a:r>
            <a:r>
              <a:rPr dirty="0"/>
              <a:t> </a:t>
            </a:r>
            <a:r>
              <a:rPr dirty="0" err="1"/>
              <a:t>모음을</a:t>
            </a:r>
            <a:r>
              <a:rPr dirty="0"/>
              <a:t> </a:t>
            </a:r>
            <a:r>
              <a:rPr dirty="0" err="1"/>
              <a:t>사용하여</a:t>
            </a:r>
            <a:r>
              <a:rPr dirty="0"/>
              <a:t> </a:t>
            </a:r>
            <a:r>
              <a:rPr dirty="0" err="1"/>
              <a:t>모든</a:t>
            </a:r>
            <a:r>
              <a:rPr dirty="0"/>
              <a:t> </a:t>
            </a:r>
            <a:r>
              <a:rPr dirty="0" err="1"/>
              <a:t>텍스트</a:t>
            </a:r>
            <a:r>
              <a:rPr dirty="0"/>
              <a:t> </a:t>
            </a:r>
            <a:r>
              <a:rPr dirty="0" err="1"/>
              <a:t>전처리</a:t>
            </a:r>
            <a:r>
              <a:rPr dirty="0"/>
              <a:t> </a:t>
            </a:r>
            <a:r>
              <a:rPr dirty="0" err="1"/>
              <a:t>단계를</a:t>
            </a:r>
            <a:r>
              <a:rPr dirty="0"/>
              <a:t> </a:t>
            </a:r>
            <a:r>
              <a:rPr dirty="0" err="1"/>
              <a:t>적용했습니다</a:t>
            </a:r>
            <a:r>
              <a:rPr dirty="0"/>
              <a:t>.</a:t>
            </a:r>
          </a:p>
          <a:p>
            <a:r>
              <a:rPr dirty="0" err="1"/>
              <a:t>토큰화</a:t>
            </a:r>
            <a:endParaRPr dirty="0"/>
          </a:p>
          <a:p>
            <a:r>
              <a:rPr dirty="0" err="1"/>
              <a:t>텍스트</a:t>
            </a:r>
            <a:r>
              <a:rPr dirty="0"/>
              <a:t> </a:t>
            </a:r>
            <a:r>
              <a:rPr dirty="0" err="1"/>
              <a:t>스트림을</a:t>
            </a:r>
            <a:r>
              <a:rPr dirty="0"/>
              <a:t> </a:t>
            </a:r>
            <a:r>
              <a:rPr dirty="0" err="1"/>
              <a:t>단어</a:t>
            </a:r>
            <a:r>
              <a:rPr dirty="0"/>
              <a:t>, </a:t>
            </a:r>
            <a:r>
              <a:rPr dirty="0" err="1"/>
              <a:t>기호</a:t>
            </a:r>
            <a:r>
              <a:rPr dirty="0"/>
              <a:t> </a:t>
            </a:r>
            <a:r>
              <a:rPr dirty="0" err="1"/>
              <a:t>또는</a:t>
            </a:r>
            <a:r>
              <a:rPr dirty="0"/>
              <a:t> </a:t>
            </a:r>
            <a:r>
              <a:rPr dirty="0" err="1"/>
              <a:t>기타</a:t>
            </a:r>
            <a:r>
              <a:rPr dirty="0"/>
              <a:t> </a:t>
            </a:r>
            <a:r>
              <a:rPr dirty="0" err="1"/>
              <a:t>요소로</a:t>
            </a:r>
            <a:r>
              <a:rPr dirty="0"/>
              <a:t> </a:t>
            </a:r>
            <a:r>
              <a:rPr dirty="0" err="1"/>
              <a:t>구분하는</a:t>
            </a:r>
            <a:r>
              <a:rPr dirty="0"/>
              <a:t> </a:t>
            </a:r>
            <a:r>
              <a:rPr dirty="0" err="1"/>
              <a:t>작업으로</a:t>
            </a:r>
            <a:r>
              <a:rPr dirty="0"/>
              <a:t>, </a:t>
            </a:r>
            <a:r>
              <a:rPr dirty="0" err="1"/>
              <a:t>문장에서</a:t>
            </a:r>
            <a:r>
              <a:rPr dirty="0"/>
              <a:t> </a:t>
            </a:r>
            <a:r>
              <a:rPr dirty="0" err="1"/>
              <a:t>단어를</a:t>
            </a:r>
            <a:r>
              <a:rPr dirty="0"/>
              <a:t> </a:t>
            </a:r>
            <a:r>
              <a:rPr dirty="0" err="1"/>
              <a:t>추출하는</a:t>
            </a:r>
            <a:r>
              <a:rPr dirty="0"/>
              <a:t> </a:t>
            </a:r>
            <a:r>
              <a:rPr dirty="0" err="1"/>
              <a:t>것을</a:t>
            </a:r>
            <a:r>
              <a:rPr dirty="0"/>
              <a:t> </a:t>
            </a:r>
            <a:r>
              <a:rPr dirty="0" err="1"/>
              <a:t>목적으로</a:t>
            </a:r>
            <a:r>
              <a:rPr dirty="0"/>
              <a:t> </a:t>
            </a:r>
            <a:r>
              <a:rPr dirty="0" err="1"/>
              <a:t>합니다</a:t>
            </a:r>
            <a:r>
              <a:rPr dirty="0"/>
              <a:t>.</a:t>
            </a:r>
          </a:p>
          <a:p>
            <a:r>
              <a:rPr dirty="0" err="1"/>
              <a:t>노이즈</a:t>
            </a:r>
            <a:r>
              <a:rPr dirty="0"/>
              <a:t> </a:t>
            </a:r>
            <a:r>
              <a:rPr dirty="0" err="1"/>
              <a:t>제거</a:t>
            </a:r>
            <a:endParaRPr dirty="0"/>
          </a:p>
          <a:p>
            <a:r>
              <a:rPr dirty="0" err="1"/>
              <a:t>소문자로</a:t>
            </a:r>
            <a:r>
              <a:rPr dirty="0"/>
              <a:t> </a:t>
            </a:r>
            <a:r>
              <a:rPr dirty="0" err="1"/>
              <a:t>변환하고</a:t>
            </a:r>
            <a:r>
              <a:rPr dirty="0"/>
              <a:t> </a:t>
            </a:r>
            <a:r>
              <a:rPr dirty="0" err="1"/>
              <a:t>숫자</a:t>
            </a:r>
            <a:r>
              <a:rPr dirty="0"/>
              <a:t>, </a:t>
            </a:r>
            <a:r>
              <a:rPr dirty="0" err="1"/>
              <a:t>구두점</a:t>
            </a:r>
            <a:r>
              <a:rPr dirty="0"/>
              <a:t> </a:t>
            </a:r>
            <a:r>
              <a:rPr dirty="0" err="1"/>
              <a:t>및</a:t>
            </a:r>
            <a:r>
              <a:rPr dirty="0"/>
              <a:t> </a:t>
            </a:r>
            <a:r>
              <a:rPr dirty="0" err="1"/>
              <a:t>기타</a:t>
            </a:r>
            <a:r>
              <a:rPr dirty="0"/>
              <a:t> </a:t>
            </a:r>
            <a:r>
              <a:rPr dirty="0" err="1"/>
              <a:t>특수</a:t>
            </a:r>
            <a:r>
              <a:rPr dirty="0"/>
              <a:t> </a:t>
            </a:r>
            <a:r>
              <a:rPr dirty="0" err="1"/>
              <a:t>문자를</a:t>
            </a:r>
            <a:r>
              <a:rPr dirty="0"/>
              <a:t> </a:t>
            </a:r>
            <a:r>
              <a:rPr dirty="0" err="1"/>
              <a:t>제거하여</a:t>
            </a:r>
            <a:r>
              <a:rPr dirty="0"/>
              <a:t> </a:t>
            </a:r>
            <a:r>
              <a:rPr dirty="0" err="1"/>
              <a:t>토큰을</a:t>
            </a:r>
            <a:r>
              <a:rPr dirty="0"/>
              <a:t> </a:t>
            </a:r>
            <a:r>
              <a:rPr dirty="0" err="1"/>
              <a:t>표준화하고</a:t>
            </a:r>
            <a:r>
              <a:rPr dirty="0"/>
              <a:t> </a:t>
            </a:r>
            <a:r>
              <a:rPr dirty="0" err="1"/>
              <a:t>정리합니다</a:t>
            </a:r>
            <a:r>
              <a:rPr dirty="0"/>
              <a:t>.</a:t>
            </a:r>
          </a:p>
          <a:p>
            <a:r>
              <a:rPr dirty="0" err="1"/>
              <a:t>불용어</a:t>
            </a:r>
            <a:r>
              <a:rPr dirty="0"/>
              <a:t> </a:t>
            </a:r>
            <a:r>
              <a:rPr dirty="0" err="1"/>
              <a:t>제거</a:t>
            </a:r>
            <a:endParaRPr dirty="0"/>
          </a:p>
          <a:p>
            <a:r>
              <a:rPr dirty="0" err="1"/>
              <a:t>더</a:t>
            </a:r>
            <a:r>
              <a:rPr dirty="0"/>
              <a:t> </a:t>
            </a:r>
            <a:r>
              <a:rPr dirty="0" err="1"/>
              <a:t>이상</a:t>
            </a:r>
            <a:r>
              <a:rPr dirty="0"/>
              <a:t> </a:t>
            </a:r>
            <a:r>
              <a:rPr dirty="0" err="1"/>
              <a:t>분석에</a:t>
            </a:r>
            <a:r>
              <a:rPr dirty="0"/>
              <a:t> </a:t>
            </a:r>
            <a:r>
              <a:rPr dirty="0" err="1"/>
              <a:t>가치가</a:t>
            </a:r>
            <a:r>
              <a:rPr dirty="0"/>
              <a:t> </a:t>
            </a:r>
            <a:r>
              <a:rPr dirty="0" err="1"/>
              <a:t>없는</a:t>
            </a:r>
            <a:r>
              <a:rPr dirty="0"/>
              <a:t> </a:t>
            </a:r>
            <a:r>
              <a:rPr dirty="0" err="1"/>
              <a:t>빈번하게</a:t>
            </a:r>
            <a:r>
              <a:rPr dirty="0"/>
              <a:t> </a:t>
            </a:r>
            <a:r>
              <a:rPr dirty="0" err="1"/>
              <a:t>사용되는</a:t>
            </a:r>
            <a:r>
              <a:rPr dirty="0"/>
              <a:t> </a:t>
            </a:r>
            <a:r>
              <a:rPr dirty="0" err="1"/>
              <a:t>불용어와</a:t>
            </a:r>
            <a:r>
              <a:rPr dirty="0"/>
              <a:t> </a:t>
            </a:r>
            <a:r>
              <a:rPr dirty="0" err="1"/>
              <a:t>채우기</a:t>
            </a:r>
            <a:r>
              <a:rPr dirty="0"/>
              <a:t> </a:t>
            </a:r>
            <a:r>
              <a:rPr dirty="0" err="1"/>
              <a:t>용어</a:t>
            </a:r>
            <a:r>
              <a:rPr dirty="0"/>
              <a:t>("um", "ah", "like", "you know" </a:t>
            </a:r>
            <a:r>
              <a:rPr dirty="0" err="1"/>
              <a:t>등</a:t>
            </a:r>
            <a:r>
              <a:rPr dirty="0"/>
              <a:t>)</a:t>
            </a:r>
            <a:r>
              <a:rPr dirty="0" err="1"/>
              <a:t>를</a:t>
            </a:r>
            <a:r>
              <a:rPr dirty="0"/>
              <a:t> </a:t>
            </a:r>
            <a:r>
              <a:rPr dirty="0" err="1"/>
              <a:t>삭제하는</a:t>
            </a:r>
            <a:r>
              <a:rPr dirty="0"/>
              <a:t> </a:t>
            </a:r>
            <a:r>
              <a:rPr dirty="0" err="1"/>
              <a:t>것을</a:t>
            </a:r>
            <a:r>
              <a:rPr dirty="0"/>
              <a:t> </a:t>
            </a:r>
            <a:r>
              <a:rPr dirty="0" err="1"/>
              <a:t>목적으로</a:t>
            </a:r>
            <a:r>
              <a:rPr dirty="0"/>
              <a:t> </a:t>
            </a:r>
            <a:r>
              <a:rPr dirty="0" err="1"/>
              <a:t>합니다</a:t>
            </a:r>
            <a:r>
              <a:rPr dirty="0"/>
              <a:t>.</a:t>
            </a:r>
          </a:p>
          <a:p>
            <a:r>
              <a:rPr dirty="0"/>
              <a:t>USPTO </a:t>
            </a:r>
            <a:r>
              <a:rPr dirty="0" err="1"/>
              <a:t>특허</a:t>
            </a:r>
            <a:r>
              <a:rPr dirty="0"/>
              <a:t> </a:t>
            </a:r>
            <a:r>
              <a:rPr dirty="0" err="1"/>
              <a:t>불용어</a:t>
            </a:r>
            <a:r>
              <a:rPr dirty="0"/>
              <a:t> </a:t>
            </a:r>
            <a:r>
              <a:rPr dirty="0" err="1"/>
              <a:t>목록을</a:t>
            </a:r>
            <a:r>
              <a:rPr dirty="0"/>
              <a:t> </a:t>
            </a:r>
            <a:r>
              <a:rPr dirty="0" err="1"/>
              <a:t>사용하여</a:t>
            </a:r>
            <a:r>
              <a:rPr dirty="0"/>
              <a:t> </a:t>
            </a:r>
            <a:r>
              <a:rPr dirty="0" err="1"/>
              <a:t>얻은</a:t>
            </a:r>
            <a:r>
              <a:rPr dirty="0"/>
              <a:t> </a:t>
            </a:r>
            <a:r>
              <a:rPr dirty="0" err="1"/>
              <a:t>토큰에서</a:t>
            </a:r>
            <a:r>
              <a:rPr dirty="0"/>
              <a:t> </a:t>
            </a:r>
            <a:r>
              <a:rPr dirty="0" err="1"/>
              <a:t>불용어를</a:t>
            </a:r>
            <a:r>
              <a:rPr dirty="0"/>
              <a:t> </a:t>
            </a:r>
            <a:r>
              <a:rPr dirty="0" err="1"/>
              <a:t>식별하고</a:t>
            </a:r>
            <a:r>
              <a:rPr dirty="0"/>
              <a:t> </a:t>
            </a:r>
            <a:r>
              <a:rPr dirty="0" err="1"/>
              <a:t>제거합니다</a:t>
            </a:r>
            <a:r>
              <a:rPr dirty="0"/>
              <a:t>.</a:t>
            </a:r>
          </a:p>
          <a:p>
            <a:r>
              <a:rPr dirty="0" err="1"/>
              <a:t>원형</a:t>
            </a:r>
            <a:r>
              <a:rPr dirty="0"/>
              <a:t> </a:t>
            </a:r>
            <a:r>
              <a:rPr dirty="0" err="1"/>
              <a:t>복원</a:t>
            </a:r>
            <a:r>
              <a:rPr dirty="0"/>
              <a:t> </a:t>
            </a:r>
            <a:r>
              <a:rPr dirty="0" err="1"/>
              <a:t>레머타이제이션</a:t>
            </a:r>
            <a:endParaRPr dirty="0"/>
          </a:p>
          <a:p>
            <a:r>
              <a:rPr dirty="0" err="1"/>
              <a:t>모든</a:t>
            </a:r>
            <a:r>
              <a:rPr dirty="0"/>
              <a:t> </a:t>
            </a:r>
            <a:r>
              <a:rPr dirty="0" err="1"/>
              <a:t>토큰을</a:t>
            </a:r>
            <a:r>
              <a:rPr dirty="0"/>
              <a:t> </a:t>
            </a:r>
            <a:r>
              <a:rPr dirty="0" err="1"/>
              <a:t>정규화된</a:t>
            </a:r>
            <a:r>
              <a:rPr dirty="0"/>
              <a:t> </a:t>
            </a:r>
            <a:r>
              <a:rPr dirty="0" err="1"/>
              <a:t>형태로</a:t>
            </a:r>
            <a:r>
              <a:rPr dirty="0"/>
              <a:t> </a:t>
            </a:r>
            <a:r>
              <a:rPr dirty="0" err="1"/>
              <a:t>변환하여</a:t>
            </a:r>
            <a:r>
              <a:rPr dirty="0"/>
              <a:t> </a:t>
            </a:r>
            <a:r>
              <a:rPr dirty="0" err="1"/>
              <a:t>동일한</a:t>
            </a:r>
            <a:r>
              <a:rPr dirty="0"/>
              <a:t> </a:t>
            </a:r>
            <a:r>
              <a:rPr dirty="0" err="1"/>
              <a:t>단어의</a:t>
            </a:r>
            <a:r>
              <a:rPr dirty="0"/>
              <a:t> </a:t>
            </a:r>
            <a:r>
              <a:rPr dirty="0" err="1"/>
              <a:t>여러</a:t>
            </a:r>
            <a:r>
              <a:rPr dirty="0"/>
              <a:t> </a:t>
            </a:r>
            <a:r>
              <a:rPr dirty="0" err="1"/>
              <a:t>형태를</a:t>
            </a:r>
            <a:r>
              <a:rPr dirty="0"/>
              <a:t> </a:t>
            </a:r>
            <a:r>
              <a:rPr dirty="0" err="1"/>
              <a:t>피하고</a:t>
            </a:r>
            <a:r>
              <a:rPr dirty="0"/>
              <a:t> </a:t>
            </a:r>
            <a:r>
              <a:rPr dirty="0" err="1"/>
              <a:t>인덱스</a:t>
            </a:r>
            <a:r>
              <a:rPr dirty="0"/>
              <a:t> </a:t>
            </a:r>
            <a:r>
              <a:rPr dirty="0" err="1"/>
              <a:t>크기를</a:t>
            </a:r>
            <a:r>
              <a:rPr dirty="0"/>
              <a:t> </a:t>
            </a:r>
            <a:r>
              <a:rPr dirty="0" err="1"/>
              <a:t>줄입니다</a:t>
            </a:r>
            <a:r>
              <a:rPr dirty="0"/>
              <a:t>.</a:t>
            </a:r>
          </a:p>
          <a:p>
            <a:r>
              <a:rPr dirty="0" err="1"/>
              <a:t>이</a:t>
            </a:r>
            <a:r>
              <a:rPr dirty="0"/>
              <a:t> </a:t>
            </a:r>
            <a:r>
              <a:rPr dirty="0" err="1"/>
              <a:t>작업은</a:t>
            </a:r>
            <a:r>
              <a:rPr dirty="0"/>
              <a:t> </a:t>
            </a:r>
            <a:r>
              <a:rPr dirty="0" err="1"/>
              <a:t>먼저</a:t>
            </a:r>
            <a:r>
              <a:rPr dirty="0"/>
              <a:t> POS </a:t>
            </a:r>
            <a:r>
              <a:rPr dirty="0" err="1"/>
              <a:t>태거를</a:t>
            </a:r>
            <a:r>
              <a:rPr dirty="0"/>
              <a:t> </a:t>
            </a:r>
            <a:r>
              <a:rPr dirty="0" err="1"/>
              <a:t>활용하여</a:t>
            </a:r>
            <a:r>
              <a:rPr dirty="0"/>
              <a:t> </a:t>
            </a:r>
            <a:r>
              <a:rPr dirty="0" err="1"/>
              <a:t>문장에서</a:t>
            </a:r>
            <a:r>
              <a:rPr dirty="0"/>
              <a:t> </a:t>
            </a:r>
            <a:r>
              <a:rPr dirty="0" err="1"/>
              <a:t>토큰의</a:t>
            </a:r>
            <a:r>
              <a:rPr dirty="0"/>
              <a:t> </a:t>
            </a:r>
            <a:r>
              <a:rPr dirty="0" err="1"/>
              <a:t>유형을</a:t>
            </a:r>
            <a:r>
              <a:rPr dirty="0"/>
              <a:t> </a:t>
            </a:r>
            <a:r>
              <a:rPr dirty="0" err="1"/>
              <a:t>식별하고</a:t>
            </a:r>
            <a:r>
              <a:rPr dirty="0"/>
              <a:t> </a:t>
            </a:r>
            <a:r>
              <a:rPr dirty="0" err="1"/>
              <a:t>그에</a:t>
            </a:r>
            <a:r>
              <a:rPr dirty="0"/>
              <a:t> </a:t>
            </a:r>
            <a:r>
              <a:rPr dirty="0" err="1"/>
              <a:t>따라</a:t>
            </a:r>
            <a:r>
              <a:rPr dirty="0"/>
              <a:t> </a:t>
            </a:r>
            <a:r>
              <a:rPr dirty="0" err="1"/>
              <a:t>원형을</a:t>
            </a:r>
            <a:r>
              <a:rPr dirty="0"/>
              <a:t> </a:t>
            </a:r>
            <a:r>
              <a:rPr dirty="0" err="1"/>
              <a:t>복원합니다</a:t>
            </a:r>
            <a:r>
              <a:rPr dirty="0"/>
              <a:t>.</a:t>
            </a:r>
          </a:p>
          <a:p>
            <a:r>
              <a:rPr dirty="0" err="1"/>
              <a:t>예시</a:t>
            </a:r>
            <a:r>
              <a:rPr dirty="0"/>
              <a:t>) studying -&gt; study, (</a:t>
            </a:r>
            <a:r>
              <a:rPr dirty="0" err="1"/>
              <a:t>studying이</a:t>
            </a:r>
            <a:r>
              <a:rPr dirty="0"/>
              <a:t> </a:t>
            </a:r>
            <a:r>
              <a:rPr dirty="0" err="1"/>
              <a:t>명사로</a:t>
            </a:r>
            <a:r>
              <a:rPr dirty="0"/>
              <a:t> </a:t>
            </a:r>
            <a:r>
              <a:rPr dirty="0" err="1"/>
              <a:t>태그</a:t>
            </a:r>
            <a:r>
              <a:rPr dirty="0"/>
              <a:t> </a:t>
            </a:r>
            <a:r>
              <a:rPr dirty="0" err="1"/>
              <a:t>지정된</a:t>
            </a:r>
            <a:r>
              <a:rPr dirty="0"/>
              <a:t> </a:t>
            </a:r>
            <a:r>
              <a:rPr dirty="0" err="1"/>
              <a:t>경우에는</a:t>
            </a:r>
            <a:r>
              <a:rPr dirty="0"/>
              <a:t> </a:t>
            </a:r>
            <a:r>
              <a:rPr dirty="0" err="1"/>
              <a:t>그대로</a:t>
            </a:r>
            <a:r>
              <a:rPr dirty="0"/>
              <a:t> </a:t>
            </a:r>
            <a:r>
              <a:rPr dirty="0" err="1"/>
              <a:t>유지됩니다</a:t>
            </a:r>
            <a:r>
              <a:rPr dirty="0"/>
              <a:t>.)</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381000" y="685800"/>
            <a:ext cx="6096000" cy="3429000"/>
          </a:xfrm>
        </p:spPr>
      </p:sp>
      <p:sp>
        <p:nvSpPr>
          <p:cNvPr id="3" name="슬라이드 노트 개체 틀 2"/>
          <p:cNvSpPr>
            <a:spLocks noGrp="1"/>
          </p:cNvSpPr>
          <p:nvPr>
            <p:ph type="body" idx="1"/>
          </p:nvPr>
        </p:nvSpPr>
        <p:spPr/>
        <p:txBody>
          <a:bodyPr/>
          <a:lstStyle/>
          <a:p>
            <a:r>
              <a:rPr kumimoji="1" lang="ko-KR" altLang="en-US" dirty="0"/>
              <a:t>텍스트 정보를 인코딩 하는 단계에서</a:t>
            </a:r>
          </a:p>
          <a:p>
            <a:r>
              <a:rPr kumimoji="1" lang="ko-KR" altLang="en-US" dirty="0"/>
              <a:t>모든 토큰을 나타내기 위해 사전 훈련된 </a:t>
            </a:r>
            <a:r>
              <a:rPr kumimoji="1" lang="en" altLang="ko-Kore-KR" dirty="0" err="1"/>
              <a:t>TechNET</a:t>
            </a:r>
            <a:r>
              <a:rPr kumimoji="1" lang="ko-KR" altLang="en-US" dirty="0"/>
              <a:t> 단어 </a:t>
            </a:r>
            <a:r>
              <a:rPr kumimoji="1" lang="ko-KR" altLang="en-US" dirty="0" err="1"/>
              <a:t>임베딩</a:t>
            </a:r>
            <a:r>
              <a:rPr kumimoji="1" lang="ko-KR" altLang="en-US" dirty="0"/>
              <a:t> 벡터를 사용</a:t>
            </a:r>
            <a:endParaRPr kumimoji="1" lang="en-US" altLang="ko-KR" dirty="0"/>
          </a:p>
          <a:p>
            <a:r>
              <a:rPr kumimoji="1" lang="en" altLang="ko-Kore-KR" dirty="0"/>
              <a:t>TechNet</a:t>
            </a:r>
            <a:r>
              <a:rPr kumimoji="1" lang="ko-KR" altLang="en-US" dirty="0"/>
              <a:t>은 특허 제목에 포함된 단어와 구 및 </a:t>
            </a:r>
            <a:r>
              <a:rPr kumimoji="1" lang="en" altLang="ko-Kore-KR" dirty="0"/>
              <a:t>USPTO </a:t>
            </a:r>
            <a:r>
              <a:rPr kumimoji="1" lang="ko-KR" altLang="en-US" dirty="0"/>
              <a:t>특허 데이터베이스의 요약으로 구성된 </a:t>
            </a:r>
            <a:r>
              <a:rPr kumimoji="1" lang="ko-KR" altLang="en-US" dirty="0" err="1"/>
              <a:t>시맨틱</a:t>
            </a:r>
            <a:r>
              <a:rPr kumimoji="1" lang="ko-KR" altLang="en-US" dirty="0"/>
              <a:t> 네트워크입니다</a:t>
            </a:r>
          </a:p>
          <a:p>
            <a:r>
              <a:rPr kumimoji="1" lang="ko-KR" altLang="en-US" dirty="0"/>
              <a:t>또한 기술 용어에 대한 포함 벡터를 제공합니다</a:t>
            </a:r>
            <a:r>
              <a:rPr kumimoji="1" lang="en-US" altLang="ko-KR" dirty="0"/>
              <a:t>.</a:t>
            </a:r>
          </a:p>
          <a:p>
            <a:r>
              <a:rPr kumimoji="1" lang="en" altLang="ko-Kore-KR" dirty="0"/>
              <a:t>TechNet</a:t>
            </a:r>
            <a:r>
              <a:rPr kumimoji="1" lang="ko-KR" altLang="en-US" dirty="0"/>
              <a:t>을 사용하여 각 단어는 </a:t>
            </a:r>
            <a:r>
              <a:rPr kumimoji="1" lang="ko-KR" altLang="en-US" dirty="0" err="1"/>
              <a:t>멀티모달</a:t>
            </a:r>
            <a:r>
              <a:rPr kumimoji="1" lang="ko-KR" altLang="en-US" dirty="0"/>
              <a:t> 딥 러닝 모델의 입력으로 </a:t>
            </a:r>
            <a:r>
              <a:rPr kumimoji="1" lang="en-US" altLang="ko-KR" dirty="0"/>
              <a:t>150</a:t>
            </a:r>
            <a:r>
              <a:rPr kumimoji="1" lang="ko-KR" altLang="en-US" dirty="0"/>
              <a:t>차원 벡터로 변환됩니다</a:t>
            </a:r>
            <a:endParaRPr kumimoji="1" lang="ko-Kore-KR" altLang="en-US" dirty="0"/>
          </a:p>
        </p:txBody>
      </p:sp>
    </p:spTree>
    <p:extLst>
      <p:ext uri="{BB962C8B-B14F-4D97-AF65-F5344CB8AC3E}">
        <p14:creationId xmlns:p14="http://schemas.microsoft.com/office/powerpoint/2010/main" val="31675138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 name="Shape 253"/>
          <p:cNvSpPr>
            <a:spLocks noGrp="1" noRot="1" noChangeAspect="1"/>
          </p:cNvSpPr>
          <p:nvPr>
            <p:ph type="sldImg"/>
          </p:nvPr>
        </p:nvSpPr>
        <p:spPr>
          <a:xfrm>
            <a:off x="381000" y="685800"/>
            <a:ext cx="6096000" cy="3429000"/>
          </a:xfrm>
          <a:prstGeom prst="rect">
            <a:avLst/>
          </a:prstGeom>
        </p:spPr>
        <p:txBody>
          <a:bodyPr/>
          <a:lstStyle/>
          <a:p>
            <a:endParaRPr/>
          </a:p>
        </p:txBody>
      </p:sp>
      <p:sp>
        <p:nvSpPr>
          <p:cNvPr id="254" name="Shape 254"/>
          <p:cNvSpPr>
            <a:spLocks noGrp="1"/>
          </p:cNvSpPr>
          <p:nvPr>
            <p:ph type="body" sz="quarter" idx="1"/>
          </p:nvPr>
        </p:nvSpPr>
        <p:spPr>
          <a:prstGeom prst="rect">
            <a:avLst/>
          </a:prstGeom>
        </p:spPr>
        <p:txBody>
          <a:bodyPr/>
          <a:lstStyle/>
          <a:p>
            <a:r>
              <a:rPr lang="ko-KR" altLang="en-US" dirty="0"/>
              <a:t>텍스트 러닝 모듈입니다</a:t>
            </a:r>
            <a:r>
              <a:rPr lang="en-US" altLang="ko-KR" dirty="0"/>
              <a:t>.</a:t>
            </a:r>
            <a:endParaRPr lang="en-US" dirty="0"/>
          </a:p>
          <a:p>
            <a:r>
              <a:rPr dirty="0" err="1"/>
              <a:t>문장의</a:t>
            </a:r>
            <a:r>
              <a:rPr dirty="0"/>
              <a:t> </a:t>
            </a:r>
            <a:r>
              <a:rPr dirty="0" err="1"/>
              <a:t>최대</a:t>
            </a:r>
            <a:r>
              <a:rPr dirty="0"/>
              <a:t> </a:t>
            </a:r>
            <a:r>
              <a:rPr dirty="0" err="1"/>
              <a:t>개수</a:t>
            </a:r>
            <a:r>
              <a:rPr dirty="0"/>
              <a:t>: 25</a:t>
            </a:r>
          </a:p>
          <a:p>
            <a:r>
              <a:rPr dirty="0" err="1"/>
              <a:t>문장</a:t>
            </a:r>
            <a:r>
              <a:rPr dirty="0"/>
              <a:t> </a:t>
            </a:r>
            <a:r>
              <a:rPr dirty="0" err="1"/>
              <a:t>내</a:t>
            </a:r>
            <a:r>
              <a:rPr dirty="0"/>
              <a:t> </a:t>
            </a:r>
            <a:r>
              <a:rPr dirty="0" err="1"/>
              <a:t>최대</a:t>
            </a:r>
            <a:r>
              <a:rPr dirty="0"/>
              <a:t> </a:t>
            </a:r>
            <a:r>
              <a:rPr dirty="0" err="1"/>
              <a:t>단어</a:t>
            </a:r>
            <a:r>
              <a:rPr dirty="0"/>
              <a:t> </a:t>
            </a:r>
            <a:r>
              <a:rPr dirty="0" err="1"/>
              <a:t>수</a:t>
            </a:r>
            <a:r>
              <a:rPr dirty="0"/>
              <a:t>: 10</a:t>
            </a:r>
          </a:p>
          <a:p>
            <a:r>
              <a:rPr dirty="0"/>
              <a:t>t∈ [1,T]</a:t>
            </a:r>
            <a:r>
              <a:rPr dirty="0" err="1"/>
              <a:t>에서</a:t>
            </a:r>
            <a:r>
              <a:rPr dirty="0"/>
              <a:t> </a:t>
            </a:r>
            <a:r>
              <a:rPr dirty="0" err="1"/>
              <a:t>w_it는</a:t>
            </a:r>
            <a:r>
              <a:rPr dirty="0"/>
              <a:t> </a:t>
            </a:r>
            <a:r>
              <a:rPr dirty="0" err="1"/>
              <a:t>문장</a:t>
            </a:r>
            <a:r>
              <a:rPr dirty="0"/>
              <a:t> </a:t>
            </a:r>
            <a:r>
              <a:rPr dirty="0" err="1"/>
              <a:t>i의</a:t>
            </a:r>
            <a:r>
              <a:rPr dirty="0"/>
              <a:t> </a:t>
            </a:r>
            <a:r>
              <a:rPr dirty="0" err="1"/>
              <a:t>단어를</a:t>
            </a:r>
            <a:r>
              <a:rPr dirty="0"/>
              <a:t> </a:t>
            </a:r>
            <a:r>
              <a:rPr dirty="0" err="1"/>
              <a:t>나타냅니다</a:t>
            </a:r>
            <a:r>
              <a:rPr dirty="0"/>
              <a:t>.</a:t>
            </a:r>
          </a:p>
          <a:p>
            <a:r>
              <a:rPr lang="ko-KR" altLang="en-US" dirty="0"/>
              <a:t>앞서 말한 </a:t>
            </a:r>
            <a:r>
              <a:rPr dirty="0" err="1"/>
              <a:t>TechNet을</a:t>
            </a:r>
            <a:r>
              <a:rPr dirty="0"/>
              <a:t> </a:t>
            </a:r>
            <a:r>
              <a:rPr dirty="0" err="1"/>
              <a:t>사용하여</a:t>
            </a:r>
            <a:r>
              <a:rPr dirty="0"/>
              <a:t> </a:t>
            </a:r>
            <a:r>
              <a:rPr dirty="0" err="1"/>
              <a:t>텍스트</a:t>
            </a:r>
            <a:r>
              <a:rPr dirty="0"/>
              <a:t> </a:t>
            </a:r>
            <a:r>
              <a:rPr dirty="0" err="1"/>
              <a:t>정보를</a:t>
            </a:r>
            <a:r>
              <a:rPr dirty="0"/>
              <a:t> </a:t>
            </a:r>
            <a:r>
              <a:rPr dirty="0" err="1"/>
              <a:t>인코딩합니다</a:t>
            </a:r>
            <a:r>
              <a:rPr dirty="0"/>
              <a:t>:</a:t>
            </a:r>
          </a:p>
          <a:p>
            <a:r>
              <a:rPr lang="ko-KR" altLang="en-US" dirty="0"/>
              <a:t>이를 </a:t>
            </a:r>
            <a:r>
              <a:rPr dirty="0" err="1"/>
              <a:t>다중</a:t>
            </a:r>
            <a:r>
              <a:rPr dirty="0"/>
              <a:t> </a:t>
            </a:r>
            <a:r>
              <a:rPr dirty="0" err="1"/>
              <a:t>모달</a:t>
            </a:r>
            <a:r>
              <a:rPr dirty="0"/>
              <a:t> </a:t>
            </a:r>
            <a:r>
              <a:rPr dirty="0" err="1"/>
              <a:t>딥</a:t>
            </a:r>
            <a:r>
              <a:rPr dirty="0"/>
              <a:t> </a:t>
            </a:r>
            <a:r>
              <a:rPr dirty="0" err="1"/>
              <a:t>러닝</a:t>
            </a:r>
            <a:r>
              <a:rPr dirty="0"/>
              <a:t> </a:t>
            </a:r>
            <a:r>
              <a:rPr dirty="0" err="1"/>
              <a:t>모델의</a:t>
            </a:r>
            <a:r>
              <a:rPr dirty="0"/>
              <a:t> </a:t>
            </a:r>
            <a:r>
              <a:rPr dirty="0" err="1"/>
              <a:t>입력으로</a:t>
            </a:r>
            <a:r>
              <a:rPr dirty="0"/>
              <a:t> </a:t>
            </a:r>
            <a:r>
              <a:rPr dirty="0" err="1"/>
              <a:t>사용됩니다</a:t>
            </a:r>
            <a:r>
              <a:rPr dirty="0"/>
              <a:t>.</a:t>
            </a:r>
          </a:p>
          <a:p>
            <a:endParaRPr lang="en-US" dirty="0"/>
          </a:p>
          <a:p>
            <a:r>
              <a:rPr dirty="0" err="1"/>
              <a:t>GRU의</a:t>
            </a:r>
            <a:r>
              <a:rPr dirty="0"/>
              <a:t> </a:t>
            </a:r>
            <a:r>
              <a:rPr dirty="0" err="1"/>
              <a:t>차원</a:t>
            </a:r>
            <a:r>
              <a:rPr dirty="0"/>
              <a:t>: 128</a:t>
            </a:r>
          </a:p>
          <a:p>
            <a:r>
              <a:rPr dirty="0" err="1"/>
              <a:t>이</a:t>
            </a:r>
            <a:r>
              <a:rPr dirty="0"/>
              <a:t> </a:t>
            </a:r>
            <a:r>
              <a:rPr dirty="0" err="1"/>
              <a:t>경우</a:t>
            </a:r>
            <a:r>
              <a:rPr dirty="0"/>
              <a:t>, </a:t>
            </a:r>
            <a:r>
              <a:rPr dirty="0" err="1"/>
              <a:t>순방향</a:t>
            </a:r>
            <a:r>
              <a:rPr dirty="0"/>
              <a:t> </a:t>
            </a:r>
            <a:r>
              <a:rPr dirty="0" err="1"/>
              <a:t>및</a:t>
            </a:r>
            <a:r>
              <a:rPr dirty="0"/>
              <a:t> </a:t>
            </a:r>
            <a:r>
              <a:rPr dirty="0" err="1"/>
              <a:t>역방향</a:t>
            </a:r>
            <a:r>
              <a:rPr dirty="0"/>
              <a:t> </a:t>
            </a:r>
            <a:r>
              <a:rPr dirty="0" err="1"/>
              <a:t>GRU의</a:t>
            </a:r>
            <a:r>
              <a:rPr dirty="0"/>
              <a:t> </a:t>
            </a:r>
            <a:r>
              <a:rPr dirty="0" err="1"/>
              <a:t>조합으로</a:t>
            </a:r>
            <a:r>
              <a:rPr dirty="0"/>
              <a:t>, </a:t>
            </a:r>
            <a:r>
              <a:rPr dirty="0" err="1"/>
              <a:t>단어</a:t>
            </a:r>
            <a:r>
              <a:rPr dirty="0"/>
              <a:t> </a:t>
            </a:r>
            <a:r>
              <a:rPr dirty="0" err="1"/>
              <a:t>및</a:t>
            </a:r>
            <a:r>
              <a:rPr dirty="0"/>
              <a:t> </a:t>
            </a:r>
            <a:r>
              <a:rPr dirty="0" err="1"/>
              <a:t>문장</a:t>
            </a:r>
            <a:r>
              <a:rPr dirty="0"/>
              <a:t> </a:t>
            </a:r>
            <a:r>
              <a:rPr dirty="0" err="1"/>
              <a:t>특징</a:t>
            </a:r>
            <a:r>
              <a:rPr dirty="0"/>
              <a:t> </a:t>
            </a:r>
            <a:r>
              <a:rPr dirty="0" err="1"/>
              <a:t>벡터의</a:t>
            </a:r>
            <a:r>
              <a:rPr dirty="0"/>
              <a:t> </a:t>
            </a:r>
            <a:r>
              <a:rPr dirty="0" err="1"/>
              <a:t>차원은</a:t>
            </a:r>
            <a:r>
              <a:rPr dirty="0"/>
              <a:t> </a:t>
            </a:r>
            <a:r>
              <a:rPr dirty="0" err="1"/>
              <a:t>모두</a:t>
            </a:r>
            <a:r>
              <a:rPr dirty="0"/>
              <a:t> 256입니다.</a:t>
            </a:r>
          </a:p>
          <a:p>
            <a:endParaRPr dirty="0"/>
          </a:p>
          <a:p>
            <a:r>
              <a:rPr dirty="0" err="1"/>
              <a:t>학습</a:t>
            </a:r>
            <a:r>
              <a:rPr dirty="0"/>
              <a:t> </a:t>
            </a:r>
            <a:r>
              <a:rPr dirty="0" err="1"/>
              <a:t>과정을</a:t>
            </a:r>
            <a:r>
              <a:rPr dirty="0"/>
              <a:t> </a:t>
            </a:r>
            <a:r>
              <a:rPr dirty="0" err="1"/>
              <a:t>통해</a:t>
            </a:r>
            <a:r>
              <a:rPr dirty="0"/>
              <a:t> </a:t>
            </a:r>
            <a:r>
              <a:rPr dirty="0" err="1"/>
              <a:t>얻은</a:t>
            </a:r>
            <a:r>
              <a:rPr dirty="0"/>
              <a:t> </a:t>
            </a:r>
            <a:r>
              <a:rPr dirty="0" err="1"/>
              <a:t>문서</a:t>
            </a:r>
            <a:r>
              <a:rPr dirty="0"/>
              <a:t> </a:t>
            </a:r>
            <a:r>
              <a:rPr dirty="0" err="1"/>
              <a:t>벡터</a:t>
            </a:r>
            <a:r>
              <a:rPr dirty="0"/>
              <a:t> </a:t>
            </a:r>
            <a:r>
              <a:rPr dirty="0" err="1"/>
              <a:t>v는</a:t>
            </a:r>
            <a:r>
              <a:rPr dirty="0"/>
              <a:t> </a:t>
            </a:r>
            <a:r>
              <a:rPr dirty="0" err="1"/>
              <a:t>기술</a:t>
            </a:r>
            <a:r>
              <a:rPr dirty="0"/>
              <a:t> </a:t>
            </a:r>
            <a:r>
              <a:rPr dirty="0" err="1"/>
              <a:t>문서의</a:t>
            </a:r>
            <a:r>
              <a:rPr dirty="0"/>
              <a:t> </a:t>
            </a:r>
            <a:r>
              <a:rPr dirty="0" err="1"/>
              <a:t>단어</a:t>
            </a:r>
            <a:r>
              <a:rPr dirty="0"/>
              <a:t> </a:t>
            </a:r>
            <a:r>
              <a:rPr dirty="0" err="1"/>
              <a:t>수준</a:t>
            </a:r>
            <a:r>
              <a:rPr dirty="0"/>
              <a:t> </a:t>
            </a:r>
            <a:r>
              <a:rPr dirty="0" err="1"/>
              <a:t>및</a:t>
            </a:r>
            <a:r>
              <a:rPr dirty="0"/>
              <a:t> </a:t>
            </a:r>
            <a:r>
              <a:rPr dirty="0" err="1"/>
              <a:t>문장</a:t>
            </a:r>
            <a:r>
              <a:rPr dirty="0"/>
              <a:t> </a:t>
            </a:r>
            <a:r>
              <a:rPr dirty="0" err="1"/>
              <a:t>수준</a:t>
            </a:r>
            <a:r>
              <a:rPr dirty="0"/>
              <a:t> </a:t>
            </a:r>
            <a:r>
              <a:rPr dirty="0" err="1"/>
              <a:t>구조에서의</a:t>
            </a:r>
            <a:r>
              <a:rPr dirty="0"/>
              <a:t> </a:t>
            </a:r>
            <a:r>
              <a:rPr dirty="0" err="1"/>
              <a:t>계층적</a:t>
            </a:r>
            <a:r>
              <a:rPr dirty="0"/>
              <a:t> </a:t>
            </a:r>
            <a:r>
              <a:rPr dirty="0" err="1"/>
              <a:t>의미</a:t>
            </a:r>
            <a:r>
              <a:rPr dirty="0"/>
              <a:t> </a:t>
            </a:r>
            <a:r>
              <a:rPr dirty="0" err="1"/>
              <a:t>정보를</a:t>
            </a:r>
            <a:r>
              <a:rPr dirty="0"/>
              <a:t> </a:t>
            </a:r>
            <a:r>
              <a:rPr dirty="0" err="1"/>
              <a:t>포함하므로</a:t>
            </a:r>
            <a:r>
              <a:rPr dirty="0"/>
              <a:t>, </a:t>
            </a:r>
            <a:r>
              <a:rPr dirty="0" err="1"/>
              <a:t>이를</a:t>
            </a:r>
            <a:r>
              <a:rPr dirty="0"/>
              <a:t> </a:t>
            </a:r>
            <a:r>
              <a:rPr dirty="0" err="1"/>
              <a:t>다음</a:t>
            </a:r>
            <a:r>
              <a:rPr dirty="0"/>
              <a:t> </a:t>
            </a:r>
            <a:r>
              <a:rPr dirty="0" err="1"/>
              <a:t>섹션에서</a:t>
            </a:r>
            <a:r>
              <a:rPr dirty="0"/>
              <a:t> </a:t>
            </a:r>
            <a:r>
              <a:rPr dirty="0" err="1"/>
              <a:t>v_txt라고</a:t>
            </a:r>
            <a:r>
              <a:rPr dirty="0"/>
              <a:t> </a:t>
            </a:r>
            <a:r>
              <a:rPr dirty="0" err="1"/>
              <a:t>부릅니다</a:t>
            </a:r>
            <a:r>
              <a:rPr dirty="0"/>
              <a:t>.</a:t>
            </a:r>
            <a:endParaRPr lang="en-US" dirty="0"/>
          </a:p>
          <a:p>
            <a:endParaRPr lang="en-US" dirty="0"/>
          </a:p>
          <a:p>
            <a:r>
              <a:rPr lang="ko-Kore-KR" altLang="en-US" dirty="0"/>
              <a:t>우측</a:t>
            </a:r>
            <a:r>
              <a:rPr lang="ko-KR" altLang="en-US" dirty="0"/>
              <a:t> 하단의 식은 각 레이어에서 어떻게 진행이 되는지에 대한 표현입니다</a:t>
            </a:r>
            <a:r>
              <a:rPr lang="en-US" altLang="ko-KR" dirty="0"/>
              <a:t>.</a:t>
            </a:r>
          </a:p>
          <a:p>
            <a:r>
              <a:rPr lang="ko-KR" altLang="en-US" dirty="0"/>
              <a:t>먼저</a:t>
            </a:r>
            <a:r>
              <a:rPr lang="en-US" altLang="ko-KR" dirty="0"/>
              <a:t>,</a:t>
            </a:r>
            <a:r>
              <a:rPr lang="ko-KR" altLang="en-US" dirty="0"/>
              <a:t> 입력으로 들어온 텍스트를 </a:t>
            </a:r>
            <a:r>
              <a:rPr lang="ko-KR" altLang="en-US" dirty="0" err="1"/>
              <a:t>테크넷</a:t>
            </a:r>
            <a:r>
              <a:rPr lang="ko-KR" altLang="en-US" dirty="0"/>
              <a:t> 인코딩 과정을 통해 인코딩 한 이후 센텐스 인코더 파트로 들어가게 됩니다</a:t>
            </a:r>
            <a:r>
              <a:rPr lang="en-US" altLang="ko-KR" dirty="0"/>
              <a:t>.</a:t>
            </a:r>
            <a:endParaRPr lang="en-US" dirty="0"/>
          </a:p>
          <a:p>
            <a:r>
              <a:rPr lang="ko-KR" altLang="en-US" dirty="0"/>
              <a:t>센텐스 인코더 라는 초록색 박스 부분을 통해 센텐스 벡터가 나옵니다</a:t>
            </a:r>
            <a:r>
              <a:rPr lang="en-US" altLang="ko-KR" dirty="0"/>
              <a:t>.</a:t>
            </a:r>
          </a:p>
          <a:p>
            <a:r>
              <a:rPr lang="ko-KR" altLang="en-US" dirty="0"/>
              <a:t>이후 </a:t>
            </a:r>
            <a:r>
              <a:rPr lang="en-US" altLang="ko-KR" dirty="0"/>
              <a:t>BGRU </a:t>
            </a:r>
            <a:r>
              <a:rPr lang="ko-KR" altLang="en-US" dirty="0"/>
              <a:t>와 </a:t>
            </a:r>
            <a:r>
              <a:rPr lang="ko-KR" altLang="en-US" dirty="0" err="1"/>
              <a:t>어텐션</a:t>
            </a:r>
            <a:r>
              <a:rPr lang="ko-KR" altLang="en-US" dirty="0"/>
              <a:t> 레이어를 통해 다큐먼트 벡터가 나오게 됩니다</a:t>
            </a:r>
            <a:r>
              <a:rPr lang="en-US" altLang="ko-KR" dirty="0"/>
              <a:t>.</a:t>
            </a: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 name="Shape 265"/>
          <p:cNvSpPr>
            <a:spLocks noGrp="1" noRot="1" noChangeAspect="1"/>
          </p:cNvSpPr>
          <p:nvPr>
            <p:ph type="sldImg"/>
          </p:nvPr>
        </p:nvSpPr>
        <p:spPr>
          <a:xfrm>
            <a:off x="381000" y="685800"/>
            <a:ext cx="6096000" cy="3429000"/>
          </a:xfrm>
          <a:prstGeom prst="rect">
            <a:avLst/>
          </a:prstGeom>
        </p:spPr>
        <p:txBody>
          <a:bodyPr/>
          <a:lstStyle/>
          <a:p>
            <a:endParaRPr/>
          </a:p>
        </p:txBody>
      </p:sp>
      <p:sp>
        <p:nvSpPr>
          <p:cNvPr id="266" name="Shape 266"/>
          <p:cNvSpPr>
            <a:spLocks noGrp="1"/>
          </p:cNvSpPr>
          <p:nvPr>
            <p:ph type="body" sz="quarter" idx="1"/>
          </p:nvPr>
        </p:nvSpPr>
        <p:spPr>
          <a:prstGeom prst="rect">
            <a:avLst/>
          </a:prstGeom>
        </p:spPr>
        <p:txBody>
          <a:bodyPr/>
          <a:lstStyle/>
          <a:p>
            <a:r>
              <a:rPr dirty="0" err="1"/>
              <a:t>텍스트</a:t>
            </a:r>
            <a:r>
              <a:rPr dirty="0"/>
              <a:t> </a:t>
            </a:r>
            <a:r>
              <a:rPr lang="ko-KR" altLang="en-US" dirty="0" err="1"/>
              <a:t>피쳐</a:t>
            </a:r>
            <a:r>
              <a:rPr dirty="0"/>
              <a:t> </a:t>
            </a:r>
            <a:r>
              <a:rPr dirty="0" err="1"/>
              <a:t>v_txt와</a:t>
            </a:r>
            <a:r>
              <a:rPr dirty="0"/>
              <a:t> </a:t>
            </a:r>
            <a:r>
              <a:rPr dirty="0" err="1"/>
              <a:t>이미지</a:t>
            </a:r>
            <a:r>
              <a:rPr dirty="0"/>
              <a:t> </a:t>
            </a:r>
            <a:r>
              <a:rPr lang="ko-KR" altLang="en-US" dirty="0" err="1"/>
              <a:t>피쳐</a:t>
            </a:r>
            <a:r>
              <a:rPr dirty="0"/>
              <a:t> </a:t>
            </a:r>
            <a:r>
              <a:rPr dirty="0" err="1"/>
              <a:t>v_img는</a:t>
            </a:r>
            <a:r>
              <a:rPr dirty="0"/>
              <a:t> </a:t>
            </a:r>
            <a:r>
              <a:rPr dirty="0" err="1"/>
              <a:t>몇</a:t>
            </a:r>
            <a:r>
              <a:rPr dirty="0"/>
              <a:t> </a:t>
            </a:r>
            <a:r>
              <a:rPr dirty="0" err="1"/>
              <a:t>개의</a:t>
            </a:r>
            <a:r>
              <a:rPr dirty="0"/>
              <a:t> </a:t>
            </a:r>
            <a:r>
              <a:rPr lang="en-US" dirty="0"/>
              <a:t>FC layer</a:t>
            </a:r>
            <a:r>
              <a:rPr dirty="0"/>
              <a:t> </a:t>
            </a:r>
            <a:r>
              <a:rPr dirty="0" err="1"/>
              <a:t>및</a:t>
            </a:r>
            <a:r>
              <a:rPr dirty="0"/>
              <a:t> </a:t>
            </a:r>
            <a:r>
              <a:rPr dirty="0" err="1"/>
              <a:t>단계별</a:t>
            </a:r>
            <a:r>
              <a:rPr dirty="0"/>
              <a:t> </a:t>
            </a:r>
            <a:r>
              <a:rPr lang="en-US" dirty="0"/>
              <a:t>concatenation</a:t>
            </a:r>
            <a:r>
              <a:rPr dirty="0"/>
              <a:t> </a:t>
            </a:r>
            <a:r>
              <a:rPr dirty="0" err="1"/>
              <a:t>작업을</a:t>
            </a:r>
            <a:r>
              <a:rPr dirty="0"/>
              <a:t> </a:t>
            </a:r>
            <a:r>
              <a:rPr dirty="0" err="1"/>
              <a:t>통해</a:t>
            </a:r>
            <a:r>
              <a:rPr dirty="0"/>
              <a:t> </a:t>
            </a:r>
            <a:r>
              <a:rPr dirty="0" err="1"/>
              <a:t>융합되어</a:t>
            </a:r>
            <a:r>
              <a:rPr dirty="0"/>
              <a:t> </a:t>
            </a:r>
            <a:r>
              <a:rPr dirty="0" err="1"/>
              <a:t>공동으로</a:t>
            </a:r>
            <a:r>
              <a:rPr dirty="0"/>
              <a:t> </a:t>
            </a:r>
            <a:r>
              <a:rPr dirty="0" err="1"/>
              <a:t>학습됩니다</a:t>
            </a:r>
            <a:r>
              <a:rPr dirty="0"/>
              <a:t>.</a:t>
            </a:r>
          </a:p>
          <a:p>
            <a:r>
              <a:rPr dirty="0" err="1"/>
              <a:t>모델</a:t>
            </a:r>
            <a:r>
              <a:rPr dirty="0"/>
              <a:t> </a:t>
            </a:r>
            <a:r>
              <a:rPr dirty="0" err="1"/>
              <a:t>끝에</a:t>
            </a:r>
            <a:r>
              <a:rPr dirty="0"/>
              <a:t> </a:t>
            </a:r>
            <a:r>
              <a:rPr dirty="0" err="1"/>
              <a:t>있는</a:t>
            </a:r>
            <a:r>
              <a:rPr dirty="0"/>
              <a:t> </a:t>
            </a:r>
            <a:r>
              <a:rPr lang="en-US" dirty="0"/>
              <a:t>FC layer</a:t>
            </a:r>
            <a:r>
              <a:rPr dirty="0"/>
              <a:t> </a:t>
            </a:r>
            <a:r>
              <a:rPr dirty="0" err="1"/>
              <a:t>및</a:t>
            </a:r>
            <a:r>
              <a:rPr dirty="0"/>
              <a:t> </a:t>
            </a:r>
            <a:r>
              <a:rPr lang="en-US" dirty="0"/>
              <a:t>concatenated layer</a:t>
            </a:r>
            <a:r>
              <a:rPr lang="ko-KR" altLang="en-US" dirty="0"/>
              <a:t>는 </a:t>
            </a:r>
            <a:r>
              <a:rPr dirty="0"/>
              <a:t> </a:t>
            </a:r>
            <a:r>
              <a:rPr dirty="0" err="1"/>
              <a:t>계층적</a:t>
            </a:r>
            <a:r>
              <a:rPr dirty="0"/>
              <a:t> </a:t>
            </a:r>
            <a:r>
              <a:rPr dirty="0" err="1"/>
              <a:t>학습</a:t>
            </a:r>
            <a:r>
              <a:rPr dirty="0"/>
              <a:t> </a:t>
            </a:r>
            <a:r>
              <a:rPr dirty="0" err="1"/>
              <a:t>구조를</a:t>
            </a:r>
            <a:r>
              <a:rPr dirty="0"/>
              <a:t> </a:t>
            </a:r>
            <a:r>
              <a:rPr dirty="0" err="1"/>
              <a:t>형성하도록</a:t>
            </a:r>
            <a:r>
              <a:rPr dirty="0"/>
              <a:t> </a:t>
            </a:r>
            <a:r>
              <a:rPr dirty="0" err="1"/>
              <a:t>설계되어</a:t>
            </a:r>
            <a:r>
              <a:rPr dirty="0"/>
              <a:t> </a:t>
            </a:r>
            <a:r>
              <a:rPr dirty="0" err="1"/>
              <a:t>계층적</a:t>
            </a:r>
            <a:r>
              <a:rPr dirty="0"/>
              <a:t> </a:t>
            </a:r>
            <a:r>
              <a:rPr dirty="0" err="1"/>
              <a:t>분류를</a:t>
            </a:r>
            <a:r>
              <a:rPr dirty="0"/>
              <a:t> </a:t>
            </a:r>
            <a:r>
              <a:rPr dirty="0" err="1"/>
              <a:t>가능하게합니다</a:t>
            </a:r>
            <a:r>
              <a:rPr dirty="0"/>
              <a:t>.</a:t>
            </a:r>
          </a:p>
          <a:p>
            <a:r>
              <a:rPr lang="ko-KR" altLang="en-US" dirty="0"/>
              <a:t>퓨전 러닝의 식은 다음과 같습니다</a:t>
            </a:r>
            <a:r>
              <a:rPr lang="en-US" altLang="ko-KR" dirty="0"/>
              <a:t>.</a:t>
            </a:r>
            <a:endParaRPr dirty="0"/>
          </a:p>
          <a:p>
            <a:endParaRPr dirty="0"/>
          </a:p>
          <a:p>
            <a:r>
              <a:rPr lang="ko-KR" altLang="en-US" dirty="0"/>
              <a:t>식에서 </a:t>
            </a:r>
            <a:r>
              <a:rPr dirty="0" err="1"/>
              <a:t>소프트맥스는</a:t>
            </a:r>
            <a:r>
              <a:rPr dirty="0"/>
              <a:t> </a:t>
            </a:r>
            <a:r>
              <a:rPr dirty="0" err="1"/>
              <a:t>소프트맥스</a:t>
            </a:r>
            <a:r>
              <a:rPr dirty="0"/>
              <a:t> </a:t>
            </a:r>
            <a:r>
              <a:rPr dirty="0" err="1"/>
              <a:t>활성화</a:t>
            </a:r>
            <a:r>
              <a:rPr dirty="0"/>
              <a:t> </a:t>
            </a:r>
            <a:r>
              <a:rPr dirty="0" err="1"/>
              <a:t>함수이며</a:t>
            </a:r>
            <a:r>
              <a:rPr dirty="0"/>
              <a:t>, p_l1은 </a:t>
            </a:r>
            <a:r>
              <a:rPr dirty="0" err="1"/>
              <a:t>첫</a:t>
            </a:r>
            <a:r>
              <a:rPr dirty="0"/>
              <a:t> </a:t>
            </a:r>
            <a:r>
              <a:rPr dirty="0" err="1"/>
              <a:t>번째</a:t>
            </a:r>
            <a:r>
              <a:rPr dirty="0"/>
              <a:t> </a:t>
            </a:r>
            <a:r>
              <a:rPr dirty="0" err="1"/>
              <a:t>수준</a:t>
            </a:r>
            <a:r>
              <a:rPr dirty="0"/>
              <a:t> </a:t>
            </a:r>
            <a:r>
              <a:rPr dirty="0" err="1"/>
              <a:t>범주에</a:t>
            </a:r>
            <a:r>
              <a:rPr dirty="0"/>
              <a:t> </a:t>
            </a:r>
            <a:r>
              <a:rPr dirty="0" err="1"/>
              <a:t>대한</a:t>
            </a:r>
            <a:r>
              <a:rPr dirty="0"/>
              <a:t> </a:t>
            </a:r>
            <a:r>
              <a:rPr dirty="0" err="1"/>
              <a:t>예측</a:t>
            </a:r>
            <a:r>
              <a:rPr dirty="0"/>
              <a:t> </a:t>
            </a:r>
            <a:r>
              <a:rPr dirty="0" err="1"/>
              <a:t>확률</a:t>
            </a:r>
            <a:r>
              <a:rPr dirty="0"/>
              <a:t> </a:t>
            </a:r>
            <a:r>
              <a:rPr dirty="0" err="1"/>
              <a:t>벡터입니다</a:t>
            </a:r>
            <a:r>
              <a:rPr dirty="0"/>
              <a:t>.</a:t>
            </a:r>
          </a:p>
          <a:p>
            <a:r>
              <a:rPr dirty="0" err="1"/>
              <a:t>마찬가지로</a:t>
            </a:r>
            <a:r>
              <a:rPr dirty="0"/>
              <a:t>, </a:t>
            </a:r>
            <a:r>
              <a:rPr dirty="0" err="1"/>
              <a:t>두</a:t>
            </a:r>
            <a:r>
              <a:rPr dirty="0"/>
              <a:t> </a:t>
            </a:r>
            <a:r>
              <a:rPr dirty="0" err="1"/>
              <a:t>번째</a:t>
            </a:r>
            <a:r>
              <a:rPr dirty="0"/>
              <a:t> </a:t>
            </a:r>
            <a:r>
              <a:rPr dirty="0" err="1"/>
              <a:t>및</a:t>
            </a:r>
            <a:r>
              <a:rPr dirty="0"/>
              <a:t> </a:t>
            </a:r>
            <a:r>
              <a:rPr dirty="0" err="1"/>
              <a:t>세</a:t>
            </a:r>
            <a:r>
              <a:rPr dirty="0"/>
              <a:t> </a:t>
            </a:r>
            <a:r>
              <a:rPr dirty="0" err="1"/>
              <a:t>번째</a:t>
            </a:r>
            <a:r>
              <a:rPr dirty="0"/>
              <a:t> </a:t>
            </a:r>
            <a:r>
              <a:rPr dirty="0" err="1"/>
              <a:t>분류</a:t>
            </a:r>
            <a:r>
              <a:rPr lang="ko-KR" altLang="en-US" dirty="0"/>
              <a:t>또한</a:t>
            </a:r>
            <a:r>
              <a:rPr dirty="0"/>
              <a:t> </a:t>
            </a:r>
            <a:r>
              <a:rPr dirty="0" err="1"/>
              <a:t>위의</a:t>
            </a:r>
            <a:r>
              <a:rPr dirty="0"/>
              <a:t> </a:t>
            </a:r>
            <a:r>
              <a:rPr dirty="0" err="1"/>
              <a:t>방정식과</a:t>
            </a:r>
            <a:r>
              <a:rPr dirty="0"/>
              <a:t> </a:t>
            </a:r>
            <a:r>
              <a:rPr dirty="0" err="1"/>
              <a:t>유사합니다</a:t>
            </a:r>
            <a:r>
              <a:rPr dirty="0"/>
              <a:t>.</a:t>
            </a:r>
          </a:p>
          <a:p>
            <a:r>
              <a:rPr lang="ko-KR" altLang="en-US" dirty="0" err="1"/>
              <a:t>카테고리컬</a:t>
            </a:r>
            <a:r>
              <a:rPr lang="ko-KR" altLang="en-US" dirty="0"/>
              <a:t> 크로스</a:t>
            </a:r>
            <a:r>
              <a:rPr dirty="0"/>
              <a:t> </a:t>
            </a:r>
            <a:r>
              <a:rPr dirty="0" err="1"/>
              <a:t>엔트로피</a:t>
            </a:r>
            <a:r>
              <a:rPr dirty="0"/>
              <a:t> </a:t>
            </a:r>
            <a:r>
              <a:rPr lang="ko-KR" altLang="en-US" dirty="0"/>
              <a:t>로스</a:t>
            </a:r>
            <a:r>
              <a:rPr dirty="0"/>
              <a:t> </a:t>
            </a:r>
            <a:r>
              <a:rPr dirty="0" err="1"/>
              <a:t>가</a:t>
            </a:r>
            <a:r>
              <a:rPr dirty="0"/>
              <a:t> </a:t>
            </a:r>
            <a:r>
              <a:rPr lang="ko-KR" altLang="en-US" dirty="0"/>
              <a:t>트레이닝 로스 함수</a:t>
            </a:r>
            <a:r>
              <a:rPr dirty="0" err="1"/>
              <a:t>로</a:t>
            </a:r>
            <a:r>
              <a:rPr dirty="0"/>
              <a:t> </a:t>
            </a:r>
            <a:r>
              <a:rPr dirty="0" err="1"/>
              <a:t>사용됩니다</a:t>
            </a:r>
            <a:r>
              <a:rPr dirty="0"/>
              <a:t> : L = </a:t>
            </a:r>
            <a:r>
              <a:rPr dirty="0" err="1"/>
              <a:t>시그마</a:t>
            </a:r>
            <a:r>
              <a:rPr dirty="0"/>
              <a:t> y log </a:t>
            </a:r>
            <a:r>
              <a:rPr dirty="0" err="1"/>
              <a:t>yhat</a:t>
            </a:r>
            <a:endParaRPr dirty="0"/>
          </a:p>
          <a:p>
            <a:r>
              <a:rPr dirty="0" err="1"/>
              <a:t>세</a:t>
            </a:r>
            <a:r>
              <a:rPr dirty="0"/>
              <a:t> </a:t>
            </a:r>
            <a:r>
              <a:rPr dirty="0" err="1"/>
              <a:t>가지</a:t>
            </a:r>
            <a:r>
              <a:rPr dirty="0"/>
              <a:t> </a:t>
            </a:r>
            <a:r>
              <a:rPr dirty="0" err="1"/>
              <a:t>작업</a:t>
            </a:r>
            <a:r>
              <a:rPr dirty="0"/>
              <a:t> </a:t>
            </a:r>
            <a:r>
              <a:rPr dirty="0" err="1"/>
              <a:t>각각</a:t>
            </a:r>
            <a:r>
              <a:rPr lang="ko-KR" altLang="en-US" dirty="0"/>
              <a:t>의 로스가</a:t>
            </a:r>
            <a:r>
              <a:rPr dirty="0"/>
              <a:t> </a:t>
            </a:r>
            <a:r>
              <a:rPr dirty="0" err="1"/>
              <a:t>있으며</a:t>
            </a:r>
            <a:r>
              <a:rPr dirty="0"/>
              <a:t>, </a:t>
            </a:r>
            <a:r>
              <a:rPr dirty="0" err="1"/>
              <a:t>TechDoc의</a:t>
            </a:r>
            <a:r>
              <a:rPr dirty="0"/>
              <a:t> </a:t>
            </a:r>
            <a:r>
              <a:rPr dirty="0" err="1"/>
              <a:t>전반적인</a:t>
            </a:r>
            <a:r>
              <a:rPr dirty="0"/>
              <a:t> </a:t>
            </a:r>
            <a:r>
              <a:rPr dirty="0" err="1"/>
              <a:t>손실은</a:t>
            </a:r>
            <a:r>
              <a:rPr dirty="0"/>
              <a:t> </a:t>
            </a:r>
            <a:r>
              <a:rPr dirty="0" err="1"/>
              <a:t>다음</a:t>
            </a:r>
            <a:r>
              <a:rPr lang="ko-KR" altLang="en-US" dirty="0"/>
              <a:t> 식</a:t>
            </a:r>
            <a:r>
              <a:rPr dirty="0" err="1"/>
              <a:t>과</a:t>
            </a:r>
            <a:r>
              <a:rPr dirty="0"/>
              <a:t> </a:t>
            </a:r>
            <a:r>
              <a:rPr dirty="0" err="1"/>
              <a:t>같습니다</a:t>
            </a:r>
            <a:r>
              <a:rPr dirty="0"/>
              <a:t>.</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 name="Shape 272"/>
          <p:cNvSpPr>
            <a:spLocks noGrp="1" noRot="1" noChangeAspect="1"/>
          </p:cNvSpPr>
          <p:nvPr>
            <p:ph type="sldImg"/>
          </p:nvPr>
        </p:nvSpPr>
        <p:spPr>
          <a:xfrm>
            <a:off x="381000" y="685800"/>
            <a:ext cx="6096000" cy="3429000"/>
          </a:xfrm>
          <a:prstGeom prst="rect">
            <a:avLst/>
          </a:prstGeom>
        </p:spPr>
        <p:txBody>
          <a:bodyPr/>
          <a:lstStyle/>
          <a:p>
            <a:endParaRPr/>
          </a:p>
        </p:txBody>
      </p:sp>
      <p:sp>
        <p:nvSpPr>
          <p:cNvPr id="273" name="Shape 273"/>
          <p:cNvSpPr>
            <a:spLocks noGrp="1"/>
          </p:cNvSpPr>
          <p:nvPr>
            <p:ph type="body" sz="quarter" idx="1"/>
          </p:nvPr>
        </p:nvSpPr>
        <p:spPr>
          <a:prstGeom prst="rect">
            <a:avLst/>
          </a:prstGeom>
        </p:spPr>
        <p:txBody>
          <a:bodyPr/>
          <a:lstStyle/>
          <a:p>
            <a:r>
              <a:rPr dirty="0" err="1"/>
              <a:t>이전</a:t>
            </a:r>
            <a:r>
              <a:rPr dirty="0"/>
              <a:t> </a:t>
            </a:r>
            <a:r>
              <a:rPr dirty="0" err="1"/>
              <a:t>과정까지의</a:t>
            </a:r>
            <a:r>
              <a:rPr dirty="0"/>
              <a:t> </a:t>
            </a:r>
            <a:r>
              <a:rPr dirty="0" err="1"/>
              <a:t>학습을</a:t>
            </a:r>
            <a:r>
              <a:rPr dirty="0"/>
              <a:t> </a:t>
            </a:r>
            <a:r>
              <a:rPr dirty="0" err="1"/>
              <a:t>통해</a:t>
            </a:r>
            <a:r>
              <a:rPr dirty="0"/>
              <a:t> </a:t>
            </a:r>
            <a:r>
              <a:rPr dirty="0" err="1"/>
              <a:t>개별</a:t>
            </a:r>
            <a:r>
              <a:rPr dirty="0"/>
              <a:t> </a:t>
            </a:r>
            <a:r>
              <a:rPr dirty="0" err="1"/>
              <a:t>기술</a:t>
            </a:r>
            <a:r>
              <a:rPr dirty="0"/>
              <a:t> </a:t>
            </a:r>
            <a:r>
              <a:rPr dirty="0" err="1"/>
              <a:t>문서에</a:t>
            </a:r>
            <a:r>
              <a:rPr dirty="0"/>
              <a:t> </a:t>
            </a:r>
            <a:r>
              <a:rPr dirty="0" err="1"/>
              <a:t>대한</a:t>
            </a:r>
            <a:r>
              <a:rPr dirty="0"/>
              <a:t> </a:t>
            </a:r>
            <a:r>
              <a:rPr dirty="0" err="1"/>
              <a:t>텍스트</a:t>
            </a:r>
            <a:r>
              <a:rPr dirty="0"/>
              <a:t> </a:t>
            </a:r>
            <a:r>
              <a:rPr dirty="0" err="1"/>
              <a:t>및</a:t>
            </a:r>
            <a:r>
              <a:rPr dirty="0"/>
              <a:t> </a:t>
            </a:r>
            <a:r>
              <a:rPr dirty="0" err="1"/>
              <a:t>이미지</a:t>
            </a:r>
            <a:r>
              <a:rPr dirty="0"/>
              <a:t> </a:t>
            </a:r>
            <a:r>
              <a:rPr dirty="0" err="1"/>
              <a:t>정보가</a:t>
            </a:r>
            <a:r>
              <a:rPr dirty="0"/>
              <a:t> </a:t>
            </a:r>
            <a:r>
              <a:rPr dirty="0" err="1"/>
              <a:t>포함된</a:t>
            </a:r>
            <a:r>
              <a:rPr dirty="0"/>
              <a:t> fused </a:t>
            </a:r>
            <a:r>
              <a:rPr dirty="0" err="1"/>
              <a:t>피처</a:t>
            </a:r>
            <a:r>
              <a:rPr dirty="0"/>
              <a:t> </a:t>
            </a:r>
            <a:r>
              <a:rPr dirty="0" err="1"/>
              <a:t>벡터를</a:t>
            </a:r>
            <a:r>
              <a:rPr dirty="0"/>
              <a:t> </a:t>
            </a:r>
            <a:r>
              <a:rPr dirty="0" err="1"/>
              <a:t>도출했습니다</a:t>
            </a:r>
            <a:r>
              <a:rPr dirty="0"/>
              <a:t>. </a:t>
            </a:r>
          </a:p>
          <a:p>
            <a:r>
              <a:rPr dirty="0" err="1"/>
              <a:t>이</a:t>
            </a:r>
            <a:r>
              <a:rPr dirty="0"/>
              <a:t> </a:t>
            </a:r>
            <a:r>
              <a:rPr dirty="0" err="1"/>
              <a:t>벡터는</a:t>
            </a:r>
            <a:r>
              <a:rPr dirty="0"/>
              <a:t> </a:t>
            </a:r>
            <a:r>
              <a:rPr dirty="0" err="1"/>
              <a:t>문서</a:t>
            </a:r>
            <a:r>
              <a:rPr dirty="0"/>
              <a:t> </a:t>
            </a:r>
            <a:r>
              <a:rPr dirty="0" err="1"/>
              <a:t>간</a:t>
            </a:r>
            <a:r>
              <a:rPr dirty="0"/>
              <a:t> </a:t>
            </a:r>
            <a:r>
              <a:rPr dirty="0" err="1"/>
              <a:t>관계의</a:t>
            </a:r>
            <a:r>
              <a:rPr dirty="0"/>
              <a:t> </a:t>
            </a:r>
            <a:r>
              <a:rPr dirty="0" err="1"/>
              <a:t>네트워크</a:t>
            </a:r>
            <a:r>
              <a:rPr dirty="0"/>
              <a:t> </a:t>
            </a:r>
            <a:r>
              <a:rPr dirty="0" err="1"/>
              <a:t>구조와</a:t>
            </a:r>
            <a:r>
              <a:rPr dirty="0"/>
              <a:t> </a:t>
            </a:r>
            <a:r>
              <a:rPr dirty="0" err="1"/>
              <a:t>함께</a:t>
            </a:r>
            <a:r>
              <a:rPr dirty="0"/>
              <a:t> </a:t>
            </a:r>
            <a:r>
              <a:rPr dirty="0" err="1"/>
              <a:t>노드</a:t>
            </a:r>
            <a:r>
              <a:rPr dirty="0"/>
              <a:t> </a:t>
            </a:r>
            <a:r>
              <a:rPr dirty="0" err="1"/>
              <a:t>피처로</a:t>
            </a:r>
            <a:r>
              <a:rPr dirty="0"/>
              <a:t> </a:t>
            </a:r>
            <a:r>
              <a:rPr dirty="0" err="1"/>
              <a:t>사용되어</a:t>
            </a:r>
            <a:r>
              <a:rPr dirty="0"/>
              <a:t> GNN </a:t>
            </a:r>
            <a:r>
              <a:rPr dirty="0" err="1"/>
              <a:t>학습을</a:t>
            </a:r>
            <a:r>
              <a:rPr dirty="0"/>
              <a:t> </a:t>
            </a:r>
            <a:r>
              <a:rPr dirty="0" err="1"/>
              <a:t>통해</a:t>
            </a:r>
            <a:r>
              <a:rPr dirty="0"/>
              <a:t> </a:t>
            </a:r>
            <a:r>
              <a:rPr dirty="0" err="1"/>
              <a:t>네트워크</a:t>
            </a:r>
            <a:r>
              <a:rPr dirty="0"/>
              <a:t> </a:t>
            </a:r>
            <a:r>
              <a:rPr dirty="0" err="1"/>
              <a:t>퓨전</a:t>
            </a:r>
            <a:r>
              <a:rPr dirty="0"/>
              <a:t> </a:t>
            </a:r>
            <a:r>
              <a:rPr dirty="0" err="1"/>
              <a:t>학습을</a:t>
            </a:r>
            <a:r>
              <a:rPr dirty="0"/>
              <a:t> </a:t>
            </a:r>
            <a:r>
              <a:rPr dirty="0" err="1"/>
              <a:t>수행합니다</a:t>
            </a:r>
            <a:r>
              <a:rPr dirty="0"/>
              <a:t>.</a:t>
            </a:r>
          </a:p>
          <a:p>
            <a:r>
              <a:rPr dirty="0" err="1"/>
              <a:t>GraphSAGE</a:t>
            </a:r>
            <a:r>
              <a:rPr dirty="0"/>
              <a:t> </a:t>
            </a:r>
            <a:r>
              <a:rPr dirty="0" err="1"/>
              <a:t>모델은</a:t>
            </a:r>
            <a:r>
              <a:rPr dirty="0"/>
              <a:t> </a:t>
            </a:r>
            <a:r>
              <a:rPr dirty="0" err="1"/>
              <a:t>임베딩</a:t>
            </a:r>
            <a:r>
              <a:rPr dirty="0"/>
              <a:t> </a:t>
            </a:r>
            <a:r>
              <a:rPr dirty="0" err="1"/>
              <a:t>모델을</a:t>
            </a:r>
            <a:r>
              <a:rPr dirty="0"/>
              <a:t> </a:t>
            </a:r>
            <a:r>
              <a:rPr dirty="0" err="1"/>
              <a:t>다시</a:t>
            </a:r>
            <a:r>
              <a:rPr dirty="0"/>
              <a:t> </a:t>
            </a:r>
            <a:r>
              <a:rPr dirty="0" err="1"/>
              <a:t>학습하지</a:t>
            </a:r>
            <a:r>
              <a:rPr dirty="0"/>
              <a:t> </a:t>
            </a:r>
            <a:r>
              <a:rPr dirty="0" err="1"/>
              <a:t>않고</a:t>
            </a:r>
            <a:r>
              <a:rPr dirty="0"/>
              <a:t> </a:t>
            </a:r>
            <a:r>
              <a:rPr dirty="0" err="1"/>
              <a:t>본격적으로</a:t>
            </a:r>
            <a:r>
              <a:rPr dirty="0"/>
              <a:t> unseen </a:t>
            </a:r>
            <a:r>
              <a:rPr dirty="0" err="1"/>
              <a:t>노드에</a:t>
            </a:r>
            <a:r>
              <a:rPr dirty="0"/>
              <a:t> </a:t>
            </a:r>
            <a:r>
              <a:rPr dirty="0" err="1"/>
              <a:t>대한</a:t>
            </a:r>
            <a:r>
              <a:rPr dirty="0"/>
              <a:t> </a:t>
            </a:r>
            <a:r>
              <a:rPr dirty="0" err="1"/>
              <a:t>예측을</a:t>
            </a:r>
            <a:r>
              <a:rPr dirty="0"/>
              <a:t> </a:t>
            </a:r>
            <a:r>
              <a:rPr dirty="0" err="1"/>
              <a:t>가능하게합니다</a:t>
            </a:r>
            <a:r>
              <a:rPr dirty="0"/>
              <a:t>. </a:t>
            </a:r>
          </a:p>
          <a:p>
            <a:r>
              <a:rPr dirty="0" err="1"/>
              <a:t>네트워크</a:t>
            </a:r>
            <a:r>
              <a:rPr dirty="0"/>
              <a:t> </a:t>
            </a:r>
            <a:r>
              <a:rPr dirty="0" err="1"/>
              <a:t>학습</a:t>
            </a:r>
            <a:r>
              <a:rPr dirty="0"/>
              <a:t> </a:t>
            </a:r>
            <a:r>
              <a:rPr dirty="0" err="1"/>
              <a:t>모듈은</a:t>
            </a:r>
            <a:r>
              <a:rPr dirty="0"/>
              <a:t> </a:t>
            </a:r>
            <a:r>
              <a:rPr dirty="0" err="1"/>
              <a:t>이웃</a:t>
            </a:r>
            <a:r>
              <a:rPr dirty="0"/>
              <a:t> </a:t>
            </a:r>
            <a:r>
              <a:rPr dirty="0" err="1"/>
              <a:t>노드</a:t>
            </a:r>
            <a:r>
              <a:rPr dirty="0"/>
              <a:t> </a:t>
            </a:r>
            <a:r>
              <a:rPr dirty="0" err="1"/>
              <a:t>속성을</a:t>
            </a:r>
            <a:r>
              <a:rPr dirty="0"/>
              <a:t> </a:t>
            </a:r>
            <a:r>
              <a:rPr dirty="0" err="1"/>
              <a:t>집계하여</a:t>
            </a:r>
            <a:r>
              <a:rPr dirty="0"/>
              <a:t> </a:t>
            </a:r>
            <a:r>
              <a:rPr dirty="0" err="1"/>
              <a:t>문서</a:t>
            </a:r>
            <a:r>
              <a:rPr dirty="0"/>
              <a:t> </a:t>
            </a:r>
            <a:r>
              <a:rPr dirty="0" err="1"/>
              <a:t>간</a:t>
            </a:r>
            <a:r>
              <a:rPr dirty="0"/>
              <a:t> </a:t>
            </a:r>
            <a:r>
              <a:rPr dirty="0" err="1"/>
              <a:t>관계</a:t>
            </a:r>
            <a:r>
              <a:rPr dirty="0"/>
              <a:t> </a:t>
            </a:r>
            <a:r>
              <a:rPr dirty="0" err="1"/>
              <a:t>정보</a:t>
            </a:r>
            <a:r>
              <a:rPr dirty="0"/>
              <a:t> </a:t>
            </a:r>
            <a:r>
              <a:rPr dirty="0" err="1"/>
              <a:t>및</a:t>
            </a:r>
            <a:r>
              <a:rPr dirty="0"/>
              <a:t> </a:t>
            </a:r>
            <a:r>
              <a:rPr dirty="0" err="1"/>
              <a:t>내재적인</a:t>
            </a:r>
            <a:r>
              <a:rPr dirty="0"/>
              <a:t> </a:t>
            </a:r>
            <a:r>
              <a:rPr dirty="0" err="1"/>
              <a:t>문서</a:t>
            </a:r>
            <a:r>
              <a:rPr dirty="0"/>
              <a:t> </a:t>
            </a:r>
            <a:r>
              <a:rPr dirty="0" err="1"/>
              <a:t>특성을</a:t>
            </a:r>
            <a:r>
              <a:rPr dirty="0"/>
              <a:t> </a:t>
            </a:r>
            <a:r>
              <a:rPr dirty="0" err="1"/>
              <a:t>모두</a:t>
            </a:r>
            <a:r>
              <a:rPr dirty="0"/>
              <a:t> </a:t>
            </a:r>
            <a:r>
              <a:rPr dirty="0" err="1"/>
              <a:t>학습합니다</a:t>
            </a:r>
            <a:r>
              <a:rPr dirty="0"/>
              <a:t>. </a:t>
            </a:r>
          </a:p>
          <a:p>
            <a:r>
              <a:rPr dirty="0" err="1"/>
              <a:t>이를</a:t>
            </a:r>
            <a:r>
              <a:rPr dirty="0"/>
              <a:t> </a:t>
            </a:r>
            <a:r>
              <a:rPr dirty="0" err="1"/>
              <a:t>위해</a:t>
            </a:r>
            <a:r>
              <a:rPr dirty="0"/>
              <a:t> </a:t>
            </a:r>
            <a:r>
              <a:rPr dirty="0" err="1"/>
              <a:t>문서</a:t>
            </a:r>
            <a:r>
              <a:rPr dirty="0"/>
              <a:t> </a:t>
            </a:r>
            <a:r>
              <a:rPr dirty="0" err="1"/>
              <a:t>쌍이</a:t>
            </a:r>
            <a:r>
              <a:rPr dirty="0"/>
              <a:t> </a:t>
            </a:r>
            <a:r>
              <a:rPr dirty="0" err="1"/>
              <a:t>짧은</a:t>
            </a:r>
            <a:r>
              <a:rPr dirty="0"/>
              <a:t> </a:t>
            </a:r>
            <a:r>
              <a:rPr dirty="0" err="1"/>
              <a:t>랜덤</a:t>
            </a:r>
            <a:r>
              <a:rPr dirty="0"/>
              <a:t> </a:t>
            </a:r>
            <a:r>
              <a:rPr dirty="0" err="1"/>
              <a:t>워크에서</a:t>
            </a:r>
            <a:r>
              <a:rPr dirty="0"/>
              <a:t> </a:t>
            </a:r>
            <a:r>
              <a:rPr dirty="0" err="1"/>
              <a:t>유사한</a:t>
            </a:r>
            <a:r>
              <a:rPr dirty="0"/>
              <a:t> </a:t>
            </a:r>
            <a:r>
              <a:rPr dirty="0" err="1"/>
              <a:t>표현을</a:t>
            </a:r>
            <a:r>
              <a:rPr dirty="0"/>
              <a:t> </a:t>
            </a:r>
            <a:r>
              <a:rPr dirty="0" err="1"/>
              <a:t>갖도록</a:t>
            </a:r>
            <a:r>
              <a:rPr dirty="0"/>
              <a:t> aggregation </a:t>
            </a:r>
            <a:r>
              <a:rPr dirty="0" err="1"/>
              <a:t>parameter를</a:t>
            </a:r>
            <a:r>
              <a:rPr dirty="0"/>
              <a:t> </a:t>
            </a:r>
            <a:r>
              <a:rPr dirty="0" err="1"/>
              <a:t>학습합니다</a:t>
            </a:r>
            <a:r>
              <a:rPr dirty="0"/>
              <a:t>. </a:t>
            </a:r>
          </a:p>
          <a:p>
            <a:r>
              <a:rPr dirty="0" err="1"/>
              <a:t>그리고</a:t>
            </a:r>
            <a:r>
              <a:rPr dirty="0"/>
              <a:t> </a:t>
            </a:r>
            <a:r>
              <a:rPr dirty="0" err="1"/>
              <a:t>각</a:t>
            </a:r>
            <a:r>
              <a:rPr dirty="0"/>
              <a:t> </a:t>
            </a:r>
            <a:r>
              <a:rPr dirty="0" err="1"/>
              <a:t>문서에</a:t>
            </a:r>
            <a:r>
              <a:rPr dirty="0"/>
              <a:t> </a:t>
            </a:r>
            <a:r>
              <a:rPr dirty="0" err="1"/>
              <a:t>대해</a:t>
            </a:r>
            <a:r>
              <a:rPr dirty="0"/>
              <a:t> </a:t>
            </a:r>
            <a:r>
              <a:rPr dirty="0" err="1"/>
              <a:t>네트워크</a:t>
            </a:r>
            <a:r>
              <a:rPr dirty="0"/>
              <a:t> </a:t>
            </a:r>
            <a:r>
              <a:rPr dirty="0" err="1"/>
              <a:t>학습</a:t>
            </a:r>
            <a:r>
              <a:rPr dirty="0"/>
              <a:t> </a:t>
            </a:r>
            <a:r>
              <a:rPr dirty="0" err="1"/>
              <a:t>모듈은</a:t>
            </a:r>
            <a:r>
              <a:rPr dirty="0"/>
              <a:t> </a:t>
            </a:r>
            <a:r>
              <a:rPr dirty="0" err="1"/>
              <a:t>세</a:t>
            </a:r>
            <a:r>
              <a:rPr dirty="0"/>
              <a:t> </a:t>
            </a:r>
            <a:r>
              <a:rPr dirty="0" err="1"/>
              <a:t>가지</a:t>
            </a:r>
            <a:r>
              <a:rPr dirty="0"/>
              <a:t> </a:t>
            </a:r>
            <a:r>
              <a:rPr dirty="0" err="1"/>
              <a:t>정보</a:t>
            </a:r>
            <a:r>
              <a:rPr dirty="0"/>
              <a:t> </a:t>
            </a:r>
            <a:r>
              <a:rPr dirty="0" err="1"/>
              <a:t>유형을</a:t>
            </a:r>
            <a:r>
              <a:rPr dirty="0"/>
              <a:t> </a:t>
            </a:r>
            <a:r>
              <a:rPr dirty="0" err="1"/>
              <a:t>모두</a:t>
            </a:r>
            <a:r>
              <a:rPr dirty="0"/>
              <a:t> </a:t>
            </a:r>
            <a:r>
              <a:rPr dirty="0" err="1"/>
              <a:t>고려하여</a:t>
            </a:r>
            <a:r>
              <a:rPr dirty="0"/>
              <a:t> </a:t>
            </a:r>
            <a:r>
              <a:rPr dirty="0" err="1"/>
              <a:t>노드를</a:t>
            </a:r>
            <a:r>
              <a:rPr dirty="0"/>
              <a:t> </a:t>
            </a:r>
            <a:r>
              <a:rPr dirty="0" err="1"/>
              <a:t>새로운</a:t>
            </a:r>
            <a:r>
              <a:rPr dirty="0"/>
              <a:t> </a:t>
            </a:r>
            <a:r>
              <a:rPr dirty="0" err="1"/>
              <a:t>벡터로</a:t>
            </a:r>
            <a:r>
              <a:rPr dirty="0"/>
              <a:t> </a:t>
            </a:r>
            <a:r>
              <a:rPr dirty="0" err="1"/>
              <a:t>인코딩합니다</a:t>
            </a:r>
            <a:r>
              <a:rPr dirty="0"/>
              <a:t>.</a:t>
            </a:r>
          </a:p>
          <a:p>
            <a:r>
              <a:rPr dirty="0" err="1"/>
              <a:t>마지막으로</a:t>
            </a:r>
            <a:r>
              <a:rPr dirty="0"/>
              <a:t> </a:t>
            </a:r>
            <a:r>
              <a:rPr lang="en-US" dirty="0"/>
              <a:t>FC layer</a:t>
            </a:r>
            <a:r>
              <a:rPr lang="ko-KR" altLang="en-US" dirty="0" err="1"/>
              <a:t>를</a:t>
            </a:r>
            <a:r>
              <a:rPr dirty="0"/>
              <a:t> </a:t>
            </a:r>
            <a:r>
              <a:rPr dirty="0" err="1"/>
              <a:t>사용하여</a:t>
            </a:r>
            <a:r>
              <a:rPr dirty="0"/>
              <a:t> </a:t>
            </a:r>
            <a:r>
              <a:rPr dirty="0" err="1"/>
              <a:t>최종</a:t>
            </a:r>
            <a:r>
              <a:rPr dirty="0"/>
              <a:t> </a:t>
            </a:r>
            <a:r>
              <a:rPr dirty="0" err="1"/>
              <a:t>레이블</a:t>
            </a:r>
            <a:r>
              <a:rPr dirty="0"/>
              <a:t> </a:t>
            </a:r>
            <a:r>
              <a:rPr dirty="0" err="1"/>
              <a:t>예측을</a:t>
            </a:r>
            <a:r>
              <a:rPr dirty="0"/>
              <a:t> </a:t>
            </a:r>
            <a:r>
              <a:rPr dirty="0" err="1"/>
              <a:t>수행</a:t>
            </a:r>
            <a:r>
              <a:rPr lang="ko-KR" altLang="en-US" dirty="0"/>
              <a:t>합니다</a:t>
            </a:r>
            <a:r>
              <a:rPr lang="en-US" altLang="ko-KR" dirty="0"/>
              <a:t>.</a:t>
            </a:r>
            <a:r>
              <a:rPr lang="ko-KR" altLang="en-US" dirty="0"/>
              <a:t> 이는 </a:t>
            </a:r>
            <a:r>
              <a:rPr lang="en" altLang="ko-Kore-KR" dirty="0" err="1"/>
              <a:t>GraphSAGE</a:t>
            </a:r>
            <a:r>
              <a:rPr lang="ko-KR" altLang="en-US" dirty="0"/>
              <a:t> 레이어를 따릅니다</a:t>
            </a:r>
            <a:r>
              <a:rPr lang="en-US" altLang="ko-KR" dirty="0"/>
              <a:t>.</a:t>
            </a:r>
          </a:p>
          <a:p>
            <a:r>
              <a:rPr lang="ko-KR" altLang="en-US" dirty="0"/>
              <a:t>트레이닝</a:t>
            </a:r>
            <a:r>
              <a:rPr dirty="0"/>
              <a:t> </a:t>
            </a:r>
            <a:r>
              <a:rPr lang="ko-KR" altLang="en-US" dirty="0"/>
              <a:t>로스</a:t>
            </a:r>
            <a:r>
              <a:rPr dirty="0" err="1"/>
              <a:t>로는</a:t>
            </a:r>
            <a:r>
              <a:rPr dirty="0"/>
              <a:t> </a:t>
            </a:r>
            <a:r>
              <a:rPr lang="ko-KR" altLang="en-US" dirty="0" err="1"/>
              <a:t>카테고리컬</a:t>
            </a:r>
            <a:r>
              <a:rPr dirty="0"/>
              <a:t> </a:t>
            </a:r>
            <a:r>
              <a:rPr lang="ko-KR" altLang="en-US" dirty="0"/>
              <a:t>크로스</a:t>
            </a:r>
            <a:r>
              <a:rPr dirty="0"/>
              <a:t> </a:t>
            </a:r>
            <a:r>
              <a:rPr dirty="0" err="1"/>
              <a:t>엔트로피를</a:t>
            </a:r>
            <a:r>
              <a:rPr dirty="0"/>
              <a:t> </a:t>
            </a:r>
            <a:r>
              <a:rPr dirty="0" err="1"/>
              <a:t>사용합니다</a:t>
            </a:r>
            <a:r>
              <a:rPr dirty="0"/>
              <a:t>.</a:t>
            </a:r>
          </a:p>
          <a:p>
            <a:r>
              <a:rPr dirty="0" err="1"/>
              <a:t>따라서</a:t>
            </a:r>
            <a:r>
              <a:rPr dirty="0"/>
              <a:t> </a:t>
            </a:r>
            <a:r>
              <a:rPr dirty="0" err="1"/>
              <a:t>세</a:t>
            </a:r>
            <a:r>
              <a:rPr dirty="0"/>
              <a:t> </a:t>
            </a:r>
            <a:r>
              <a:rPr dirty="0" err="1"/>
              <a:t>가지</a:t>
            </a:r>
            <a:r>
              <a:rPr dirty="0"/>
              <a:t> </a:t>
            </a:r>
            <a:r>
              <a:rPr dirty="0" err="1"/>
              <a:t>다른</a:t>
            </a:r>
            <a:r>
              <a:rPr dirty="0"/>
              <a:t> </a:t>
            </a:r>
            <a:r>
              <a:rPr dirty="0" err="1"/>
              <a:t>레벨의</a:t>
            </a:r>
            <a:r>
              <a:rPr dirty="0"/>
              <a:t> </a:t>
            </a:r>
            <a:r>
              <a:rPr dirty="0" err="1"/>
              <a:t>유도</a:t>
            </a:r>
            <a:r>
              <a:rPr dirty="0"/>
              <a:t> </a:t>
            </a:r>
            <a:r>
              <a:rPr dirty="0" err="1"/>
              <a:t>노드</a:t>
            </a:r>
            <a:r>
              <a:rPr dirty="0"/>
              <a:t> </a:t>
            </a:r>
            <a:r>
              <a:rPr dirty="0" err="1"/>
              <a:t>피처를</a:t>
            </a:r>
            <a:r>
              <a:rPr dirty="0"/>
              <a:t> </a:t>
            </a:r>
            <a:r>
              <a:rPr dirty="0" err="1"/>
              <a:t>사용하여</a:t>
            </a:r>
            <a:r>
              <a:rPr dirty="0"/>
              <a:t> </a:t>
            </a:r>
            <a:r>
              <a:rPr dirty="0" err="1"/>
              <a:t>별도의</a:t>
            </a:r>
            <a:r>
              <a:rPr dirty="0"/>
              <a:t> GNN </a:t>
            </a:r>
            <a:r>
              <a:rPr dirty="0" err="1"/>
              <a:t>모델을</a:t>
            </a:r>
            <a:r>
              <a:rPr dirty="0"/>
              <a:t> </a:t>
            </a:r>
            <a:r>
              <a:rPr dirty="0" err="1"/>
              <a:t>구성하여</a:t>
            </a:r>
            <a:r>
              <a:rPr dirty="0"/>
              <a:t> </a:t>
            </a:r>
            <a:r>
              <a:rPr dirty="0" err="1"/>
              <a:t>다른</a:t>
            </a:r>
            <a:r>
              <a:rPr dirty="0"/>
              <a:t> </a:t>
            </a:r>
            <a:r>
              <a:rPr dirty="0" err="1"/>
              <a:t>레벨에서의</a:t>
            </a:r>
            <a:r>
              <a:rPr dirty="0"/>
              <a:t> </a:t>
            </a:r>
            <a:r>
              <a:rPr dirty="0" err="1"/>
              <a:t>분류</a:t>
            </a:r>
            <a:r>
              <a:rPr dirty="0"/>
              <a:t> </a:t>
            </a:r>
            <a:r>
              <a:rPr dirty="0" err="1"/>
              <a:t>작업을</a:t>
            </a:r>
            <a:r>
              <a:rPr dirty="0"/>
              <a:t> </a:t>
            </a:r>
            <a:r>
              <a:rPr dirty="0" err="1"/>
              <a:t>수행할</a:t>
            </a:r>
            <a:r>
              <a:rPr dirty="0"/>
              <a:t> </a:t>
            </a:r>
            <a:r>
              <a:rPr dirty="0" err="1"/>
              <a:t>수</a:t>
            </a:r>
            <a:r>
              <a:rPr dirty="0"/>
              <a:t> </a:t>
            </a:r>
            <a:r>
              <a:rPr dirty="0" err="1"/>
              <a:t>있습니다</a:t>
            </a:r>
            <a:r>
              <a:rPr dirty="0"/>
              <a:t>.</a:t>
            </a:r>
            <a:endParaRPr lang="en-US" dirty="0"/>
          </a:p>
          <a:p>
            <a:endParaRPr lang="en-US" dirty="0"/>
          </a:p>
          <a:p>
            <a:r>
              <a:rPr lang="en-US" dirty="0"/>
              <a:t>aggregation parameter </a:t>
            </a:r>
          </a:p>
          <a:p>
            <a:r>
              <a:rPr lang="en-US" dirty="0"/>
              <a:t>GNN </a:t>
            </a:r>
            <a:r>
              <a:rPr lang="ko-KR" altLang="en-US" dirty="0"/>
              <a:t>기본 내용 파악</a:t>
            </a:r>
            <a:endParaRPr lang="en-US" altLang="ko-KR" dirty="0"/>
          </a:p>
          <a:p>
            <a:endParaRPr lang="en-US" altLang="ko-KR" dirty="0"/>
          </a:p>
          <a:p>
            <a:r>
              <a:rPr lang="en-US" altLang="ko-KR" dirty="0"/>
              <a:t>Inductive method </a:t>
            </a:r>
            <a:r>
              <a:rPr lang="en-US" altLang="ko-KR" dirty="0">
                <a:sym typeface="Wingdings" pitchFamily="2" charset="2"/>
              </a:rPr>
              <a:t>&lt;- -&gt; </a:t>
            </a:r>
            <a:r>
              <a:rPr lang="en-US" altLang="ko-KR" dirty="0" err="1">
                <a:sym typeface="Wingdings" pitchFamily="2" charset="2"/>
              </a:rPr>
              <a:t>transductive</a:t>
            </a:r>
            <a:r>
              <a:rPr lang="en-US" altLang="ko-KR" dirty="0">
                <a:sym typeface="Wingdings" pitchFamily="2" charset="2"/>
              </a:rPr>
              <a:t> method</a:t>
            </a:r>
          </a:p>
          <a:p>
            <a:r>
              <a:rPr lang="en-US" altLang="ko-KR" dirty="0" err="1">
                <a:sym typeface="Wingdings" pitchFamily="2" charset="2"/>
              </a:rPr>
              <a:t>Transductive</a:t>
            </a:r>
            <a:r>
              <a:rPr lang="en-US" altLang="ko-KR" dirty="0">
                <a:sym typeface="Wingdings" pitchFamily="2" charset="2"/>
              </a:rPr>
              <a:t> method </a:t>
            </a:r>
            <a:r>
              <a:rPr lang="ko-KR" altLang="en-US" dirty="0">
                <a:sym typeface="Wingdings" pitchFamily="2" charset="2"/>
              </a:rPr>
              <a:t>한 경우 </a:t>
            </a:r>
            <a:r>
              <a:rPr lang="en-US" altLang="ko-KR" dirty="0">
                <a:sym typeface="Wingdings" pitchFamily="2" charset="2"/>
              </a:rPr>
              <a:t>,</a:t>
            </a:r>
            <a:r>
              <a:rPr lang="ko-KR" altLang="en-US" dirty="0">
                <a:sym typeface="Wingdings" pitchFamily="2" charset="2"/>
              </a:rPr>
              <a:t> 고정된 </a:t>
            </a:r>
            <a:r>
              <a:rPr lang="en-US" altLang="ko-KR" dirty="0">
                <a:sym typeface="Wingdings" pitchFamily="2" charset="2"/>
              </a:rPr>
              <a:t>graph </a:t>
            </a:r>
            <a:r>
              <a:rPr lang="ko-KR" altLang="en-US" dirty="0">
                <a:sym typeface="Wingdings" pitchFamily="2" charset="2"/>
              </a:rPr>
              <a:t>에서 추론을 행하고</a:t>
            </a:r>
            <a:r>
              <a:rPr lang="en-US" altLang="ko-KR" dirty="0">
                <a:sym typeface="Wingdings" pitchFamily="2" charset="2"/>
              </a:rPr>
              <a:t>,</a:t>
            </a:r>
            <a:r>
              <a:rPr lang="ko-KR" altLang="en-US" dirty="0">
                <a:sym typeface="Wingdings" pitchFamily="2" charset="2"/>
              </a:rPr>
              <a:t> 이와 달리</a:t>
            </a:r>
            <a:endParaRPr lang="en-US" altLang="ko-KR" dirty="0">
              <a:sym typeface="Wingdings" pitchFamily="2" charset="2"/>
            </a:endParaRPr>
          </a:p>
          <a:p>
            <a:r>
              <a:rPr lang="en-US" altLang="ko-KR" dirty="0">
                <a:sym typeface="Wingdings" pitchFamily="2" charset="2"/>
              </a:rPr>
              <a:t>Inductive </a:t>
            </a:r>
            <a:r>
              <a:rPr lang="ko-KR" altLang="en-US" dirty="0">
                <a:sym typeface="Wingdings" pitchFamily="2" charset="2"/>
              </a:rPr>
              <a:t>한 경우</a:t>
            </a:r>
            <a:r>
              <a:rPr lang="en-US" altLang="ko-KR" dirty="0">
                <a:sym typeface="Wingdings" pitchFamily="2" charset="2"/>
              </a:rPr>
              <a:t>,</a:t>
            </a:r>
            <a:r>
              <a:rPr lang="ko-KR" altLang="en-US" dirty="0">
                <a:sym typeface="Wingdings" pitchFamily="2" charset="2"/>
              </a:rPr>
              <a:t> 틀에서 벗어난 새로운 노드에 대해서도 합리적인 추론을 할 수 있는 것을 의미한다</a:t>
            </a:r>
            <a:r>
              <a:rPr lang="en-US" altLang="ko-KR" dirty="0">
                <a:sym typeface="Wingdings" pitchFamily="2" charset="2"/>
              </a:rPr>
              <a:t>.</a:t>
            </a:r>
          </a:p>
          <a:p>
            <a:endParaRPr lang="en-US" altLang="ko-KR" dirty="0">
              <a:sym typeface="Wingdings" pitchFamily="2" charset="2"/>
            </a:endParaRPr>
          </a:p>
          <a:p>
            <a:endParaRPr lang="en-US" altLang="ko-KR" dirty="0"/>
          </a:p>
          <a:p>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381000" y="685800"/>
            <a:ext cx="6096000" cy="3429000"/>
          </a:xfrm>
        </p:spPr>
      </p:sp>
      <p:sp>
        <p:nvSpPr>
          <p:cNvPr id="3" name="슬라이드 노트 개체 틀 2"/>
          <p:cNvSpPr>
            <a:spLocks noGrp="1"/>
          </p:cNvSpPr>
          <p:nvPr>
            <p:ph type="body" idx="1"/>
          </p:nvPr>
        </p:nvSpPr>
        <p:spPr/>
        <p:txBody>
          <a:bodyPr/>
          <a:lstStyle/>
          <a:p>
            <a:pPr algn="l"/>
            <a:r>
              <a:rPr lang="en-US" altLang="ko-KR" b="0" i="0" dirty="0">
                <a:solidFill>
                  <a:srgbClr val="D1D5DB"/>
                </a:solidFill>
                <a:effectLst/>
                <a:latin typeface="Söhne"/>
              </a:rPr>
              <a:t>GNN </a:t>
            </a:r>
          </a:p>
          <a:p>
            <a:pPr algn="l"/>
            <a:endParaRPr lang="en-US" altLang="ko-KR" b="0" i="0" dirty="0">
              <a:solidFill>
                <a:srgbClr val="D1D5DB"/>
              </a:solidFill>
              <a:effectLst/>
              <a:latin typeface="Söhne"/>
            </a:endParaRPr>
          </a:p>
          <a:p>
            <a:pPr algn="l"/>
            <a:r>
              <a:rPr lang="en-US" altLang="ko-KR" b="0" i="0" dirty="0">
                <a:solidFill>
                  <a:srgbClr val="D1D5DB"/>
                </a:solidFill>
                <a:effectLst/>
                <a:latin typeface="Söhne"/>
              </a:rPr>
              <a:t>Message Computation -&gt; </a:t>
            </a:r>
            <a:r>
              <a:rPr lang="ko-KR" altLang="en-US" b="0" i="0" dirty="0">
                <a:solidFill>
                  <a:srgbClr val="D1D5DB"/>
                </a:solidFill>
                <a:effectLst/>
                <a:latin typeface="Söhne"/>
              </a:rPr>
              <a:t>이전 게층에서 넘어온 각 노드의 정보</a:t>
            </a:r>
            <a:r>
              <a:rPr lang="en-US" altLang="ko-KR" b="0" i="0" dirty="0">
                <a:solidFill>
                  <a:srgbClr val="D1D5DB"/>
                </a:solidFill>
                <a:effectLst/>
                <a:latin typeface="Söhne"/>
              </a:rPr>
              <a:t>, representation</a:t>
            </a:r>
            <a:r>
              <a:rPr lang="ko-KR" altLang="en-US" b="0" i="0" dirty="0">
                <a:solidFill>
                  <a:srgbClr val="D1D5DB"/>
                </a:solidFill>
                <a:effectLst/>
                <a:latin typeface="Söhne"/>
              </a:rPr>
              <a:t>을 </a:t>
            </a:r>
            <a:r>
              <a:rPr lang="en-US" altLang="ko-KR" b="0" i="0" dirty="0">
                <a:solidFill>
                  <a:srgbClr val="D1D5DB"/>
                </a:solidFill>
                <a:effectLst/>
                <a:latin typeface="Söhne"/>
              </a:rPr>
              <a:t>transform </a:t>
            </a:r>
            <a:r>
              <a:rPr lang="ko-KR" altLang="en-US" b="0" i="0" dirty="0">
                <a:solidFill>
                  <a:srgbClr val="D1D5DB"/>
                </a:solidFill>
                <a:effectLst/>
                <a:latin typeface="Söhne"/>
              </a:rPr>
              <a:t>하여 다음 게층으로 보낼 </a:t>
            </a:r>
            <a:r>
              <a:rPr lang="en-US" altLang="ko-KR" b="0" i="0" dirty="0">
                <a:solidFill>
                  <a:srgbClr val="D1D5DB"/>
                </a:solidFill>
                <a:effectLst/>
                <a:latin typeface="Söhne"/>
              </a:rPr>
              <a:t>message </a:t>
            </a:r>
            <a:r>
              <a:rPr lang="ko-KR" altLang="en-US" b="0" i="0" dirty="0" err="1">
                <a:solidFill>
                  <a:srgbClr val="D1D5DB"/>
                </a:solidFill>
                <a:effectLst/>
                <a:latin typeface="Söhne"/>
              </a:rPr>
              <a:t>를</a:t>
            </a:r>
            <a:r>
              <a:rPr lang="ko-KR" altLang="en-US" b="0" i="0" dirty="0">
                <a:solidFill>
                  <a:srgbClr val="D1D5DB"/>
                </a:solidFill>
                <a:effectLst/>
                <a:latin typeface="Söhne"/>
              </a:rPr>
              <a:t> </a:t>
            </a:r>
            <a:r>
              <a:rPr lang="ko-KR" altLang="en-US" b="0" i="0" dirty="0" err="1">
                <a:solidFill>
                  <a:srgbClr val="D1D5DB"/>
                </a:solidFill>
                <a:effectLst/>
                <a:latin typeface="Söhne"/>
              </a:rPr>
              <a:t>만들어냄</a:t>
            </a:r>
            <a:r>
              <a:rPr lang="en-US" altLang="ko-KR" b="0" i="0" dirty="0">
                <a:solidFill>
                  <a:srgbClr val="D1D5DB"/>
                </a:solidFill>
                <a:effectLst/>
                <a:latin typeface="Söhne"/>
              </a:rPr>
              <a:t>.</a:t>
            </a:r>
          </a:p>
          <a:p>
            <a:pPr algn="l"/>
            <a:endParaRPr lang="en-US" altLang="ko-KR" b="0" i="0" dirty="0">
              <a:solidFill>
                <a:srgbClr val="D1D5DB"/>
              </a:solidFill>
              <a:effectLst/>
              <a:latin typeface="Söhne"/>
            </a:endParaRPr>
          </a:p>
          <a:p>
            <a:pPr algn="l"/>
            <a:endParaRPr lang="en-US" altLang="ko-KR" b="0" i="0" dirty="0">
              <a:solidFill>
                <a:srgbClr val="D1D5DB"/>
              </a:solidFill>
              <a:effectLst/>
              <a:latin typeface="Söhne"/>
            </a:endParaRPr>
          </a:p>
          <a:p>
            <a:pPr algn="l"/>
            <a:endParaRPr lang="en-US" altLang="ko-KR" b="0" i="0" dirty="0">
              <a:solidFill>
                <a:srgbClr val="D1D5DB"/>
              </a:solidFill>
              <a:effectLst/>
              <a:latin typeface="Söhne"/>
            </a:endParaRPr>
          </a:p>
          <a:p>
            <a:pPr algn="l"/>
            <a:r>
              <a:rPr lang="en-US" altLang="ko-KR" b="0" i="0" dirty="0">
                <a:solidFill>
                  <a:srgbClr val="D1D5DB"/>
                </a:solidFill>
                <a:effectLst/>
                <a:latin typeface="Söhne"/>
              </a:rPr>
              <a:t>Graph SAGE </a:t>
            </a:r>
            <a:r>
              <a:rPr lang="ko-KR" altLang="en-US" b="0" i="0" dirty="0">
                <a:solidFill>
                  <a:srgbClr val="D1D5DB"/>
                </a:solidFill>
                <a:effectLst/>
                <a:latin typeface="Söhne"/>
              </a:rPr>
              <a:t>의 특성</a:t>
            </a:r>
            <a:endParaRPr lang="en-US" altLang="ko-KR" b="0" i="0" dirty="0">
              <a:solidFill>
                <a:srgbClr val="D1D5DB"/>
              </a:solidFill>
              <a:effectLst/>
              <a:latin typeface="Söhne"/>
            </a:endParaRPr>
          </a:p>
          <a:p>
            <a:pPr algn="l"/>
            <a:endParaRPr lang="en-US" altLang="ko-KR" b="0" i="0" dirty="0">
              <a:solidFill>
                <a:srgbClr val="D1D5DB"/>
              </a:solidFill>
              <a:effectLst/>
              <a:latin typeface="Söhne"/>
            </a:endParaRPr>
          </a:p>
          <a:p>
            <a:pPr algn="l"/>
            <a:r>
              <a:rPr lang="en-US" altLang="ko-KR" b="0" i="0" dirty="0" err="1">
                <a:solidFill>
                  <a:srgbClr val="D1D5DB"/>
                </a:solidFill>
                <a:effectLst/>
                <a:latin typeface="Söhne"/>
              </a:rPr>
              <a:t>graphSAGE</a:t>
            </a:r>
            <a:r>
              <a:rPr lang="en-US" altLang="ko-KR" b="0" i="0" dirty="0">
                <a:solidFill>
                  <a:srgbClr val="D1D5DB"/>
                </a:solidFill>
                <a:effectLst/>
                <a:latin typeface="Söhne"/>
              </a:rPr>
              <a:t> </a:t>
            </a:r>
            <a:r>
              <a:rPr lang="ko-KR" altLang="en-US" b="0" i="0" dirty="0">
                <a:solidFill>
                  <a:srgbClr val="D1D5DB"/>
                </a:solidFill>
                <a:effectLst/>
                <a:latin typeface="Söhne"/>
              </a:rPr>
              <a:t>의 이웃 </a:t>
            </a:r>
            <a:r>
              <a:rPr lang="en-US" altLang="ko-KR" b="0" i="0" dirty="0">
                <a:solidFill>
                  <a:srgbClr val="D1D5DB"/>
                </a:solidFill>
                <a:effectLst/>
                <a:latin typeface="Söhne"/>
              </a:rPr>
              <a:t>:</a:t>
            </a:r>
            <a:r>
              <a:rPr lang="ko-KR" altLang="en-US" b="0" i="0" dirty="0">
                <a:solidFill>
                  <a:srgbClr val="D1D5DB"/>
                </a:solidFill>
                <a:effectLst/>
                <a:latin typeface="Söhne"/>
              </a:rPr>
              <a:t> </a:t>
            </a:r>
            <a:r>
              <a:rPr lang="en-US" altLang="ko-KR" b="0" i="0" dirty="0">
                <a:solidFill>
                  <a:srgbClr val="D1D5DB"/>
                </a:solidFill>
                <a:effectLst/>
                <a:latin typeface="Söhne"/>
              </a:rPr>
              <a:t>random walk </a:t>
            </a:r>
            <a:r>
              <a:rPr lang="ko-KR" altLang="en-US" b="0" i="0" dirty="0" err="1">
                <a:solidFill>
                  <a:srgbClr val="D1D5DB"/>
                </a:solidFill>
                <a:effectLst/>
                <a:latin typeface="Söhne"/>
              </a:rPr>
              <a:t>를</a:t>
            </a:r>
            <a:r>
              <a:rPr lang="ko-KR" altLang="en-US" b="0" i="0" dirty="0">
                <a:solidFill>
                  <a:srgbClr val="D1D5DB"/>
                </a:solidFill>
                <a:effectLst/>
                <a:latin typeface="Söhne"/>
              </a:rPr>
              <a:t> 통해 정의함</a:t>
            </a:r>
            <a:r>
              <a:rPr lang="en-US" altLang="ko-KR" b="0" i="0" dirty="0">
                <a:solidFill>
                  <a:srgbClr val="D1D5DB"/>
                </a:solidFill>
                <a:effectLst/>
                <a:latin typeface="Söhne"/>
              </a:rPr>
              <a:t>.</a:t>
            </a:r>
          </a:p>
          <a:p>
            <a:pPr algn="l"/>
            <a:endParaRPr lang="en-US" altLang="ko-KR" b="0" i="0" dirty="0">
              <a:solidFill>
                <a:srgbClr val="D1D5DB"/>
              </a:solidFill>
              <a:effectLst/>
              <a:latin typeface="Söhne"/>
            </a:endParaRPr>
          </a:p>
          <a:p>
            <a:pPr algn="l"/>
            <a:r>
              <a:rPr lang="en-US" altLang="ko-KR" b="0" i="0" dirty="0">
                <a:solidFill>
                  <a:srgbClr val="D1D5DB"/>
                </a:solidFill>
                <a:effectLst/>
                <a:latin typeface="Söhne"/>
              </a:rPr>
              <a:t>Random walk </a:t>
            </a:r>
            <a:r>
              <a:rPr lang="ko-KR" altLang="en-US" b="0" i="0" dirty="0" err="1">
                <a:solidFill>
                  <a:srgbClr val="D1D5DB"/>
                </a:solidFill>
                <a:effectLst/>
                <a:latin typeface="Söhne"/>
              </a:rPr>
              <a:t>를</a:t>
            </a:r>
            <a:r>
              <a:rPr lang="ko-KR" altLang="en-US" b="0" i="0" dirty="0">
                <a:solidFill>
                  <a:srgbClr val="D1D5DB"/>
                </a:solidFill>
                <a:effectLst/>
                <a:latin typeface="Söhne"/>
              </a:rPr>
              <a:t> 통해 거쳐간 </a:t>
            </a:r>
            <a:r>
              <a:rPr lang="en-US" altLang="ko-KR" b="0" i="0" dirty="0">
                <a:solidFill>
                  <a:srgbClr val="D1D5DB"/>
                </a:solidFill>
                <a:effectLst/>
                <a:latin typeface="Söhne"/>
              </a:rPr>
              <a:t>node </a:t>
            </a:r>
            <a:r>
              <a:rPr lang="ko-KR" altLang="en-US" b="0" i="0" dirty="0">
                <a:solidFill>
                  <a:srgbClr val="D1D5DB"/>
                </a:solidFill>
                <a:effectLst/>
                <a:latin typeface="Söhne"/>
              </a:rPr>
              <a:t>에 대한 </a:t>
            </a:r>
            <a:r>
              <a:rPr lang="en-US" altLang="ko-KR" b="0" i="0" dirty="0">
                <a:solidFill>
                  <a:srgbClr val="D1D5DB"/>
                </a:solidFill>
                <a:effectLst/>
                <a:latin typeface="Söhne"/>
              </a:rPr>
              <a:t>aggregation function</a:t>
            </a:r>
            <a:r>
              <a:rPr lang="ko-KR" altLang="en-US" b="0" i="0" dirty="0">
                <a:solidFill>
                  <a:srgbClr val="D1D5DB"/>
                </a:solidFill>
                <a:effectLst/>
                <a:latin typeface="Söhne"/>
              </a:rPr>
              <a:t>을 학습시킴</a:t>
            </a:r>
            <a:endParaRPr lang="en-US" altLang="ko-KR" b="0" i="0" dirty="0">
              <a:solidFill>
                <a:srgbClr val="D1D5DB"/>
              </a:solidFill>
              <a:effectLst/>
              <a:latin typeface="Söhne"/>
            </a:endParaRPr>
          </a:p>
          <a:p>
            <a:pPr algn="l"/>
            <a:endParaRPr lang="en-US" altLang="ko-KR" b="0" i="0" dirty="0">
              <a:solidFill>
                <a:srgbClr val="D1D5DB"/>
              </a:solidFill>
              <a:effectLst/>
              <a:latin typeface="Söhne"/>
            </a:endParaRPr>
          </a:p>
          <a:p>
            <a:pPr algn="l"/>
            <a:r>
              <a:rPr lang="ko-KR" altLang="en-US" b="0" i="0" dirty="0">
                <a:solidFill>
                  <a:srgbClr val="D1D5DB"/>
                </a:solidFill>
                <a:effectLst/>
                <a:latin typeface="Söhne"/>
              </a:rPr>
              <a:t>즉</a:t>
            </a:r>
            <a:r>
              <a:rPr lang="en-US" altLang="ko-KR" b="0" i="0" dirty="0">
                <a:solidFill>
                  <a:srgbClr val="D1D5DB"/>
                </a:solidFill>
                <a:effectLst/>
                <a:latin typeface="Söhne"/>
              </a:rPr>
              <a:t>,</a:t>
            </a:r>
            <a:r>
              <a:rPr lang="ko-KR" altLang="en-US" b="0" i="0" dirty="0">
                <a:solidFill>
                  <a:srgbClr val="D1D5DB"/>
                </a:solidFill>
                <a:effectLst/>
                <a:latin typeface="Söhne"/>
              </a:rPr>
              <a:t> </a:t>
            </a:r>
            <a:r>
              <a:rPr lang="en-US" altLang="ko-KR" b="0" i="0" dirty="0">
                <a:solidFill>
                  <a:srgbClr val="D1D5DB"/>
                </a:solidFill>
                <a:effectLst/>
                <a:latin typeface="Söhne"/>
              </a:rPr>
              <a:t>Node </a:t>
            </a:r>
            <a:r>
              <a:rPr lang="ko-KR" altLang="en-US" b="0" i="0" dirty="0">
                <a:solidFill>
                  <a:srgbClr val="D1D5DB"/>
                </a:solidFill>
                <a:effectLst/>
                <a:latin typeface="Söhne"/>
              </a:rPr>
              <a:t>의 </a:t>
            </a:r>
            <a:r>
              <a:rPr lang="ko-KR" altLang="en-US" b="0" i="0" dirty="0" err="1">
                <a:solidFill>
                  <a:srgbClr val="D1D5DB"/>
                </a:solidFill>
                <a:effectLst/>
                <a:latin typeface="Söhne"/>
              </a:rPr>
              <a:t>네이버로부터</a:t>
            </a:r>
            <a:r>
              <a:rPr lang="ko-KR" altLang="en-US" b="0" i="0" dirty="0">
                <a:solidFill>
                  <a:srgbClr val="D1D5DB"/>
                </a:solidFill>
                <a:effectLst/>
                <a:latin typeface="Söhne"/>
              </a:rPr>
              <a:t> </a:t>
            </a:r>
            <a:r>
              <a:rPr lang="ko-KR" altLang="en-US" b="0" i="0" dirty="0" err="1">
                <a:solidFill>
                  <a:srgbClr val="D1D5DB"/>
                </a:solidFill>
                <a:effectLst/>
                <a:latin typeface="Söhne"/>
              </a:rPr>
              <a:t>피쳐</a:t>
            </a:r>
            <a:r>
              <a:rPr lang="ko-KR" altLang="en-US" b="0" i="0" dirty="0">
                <a:solidFill>
                  <a:srgbClr val="D1D5DB"/>
                </a:solidFill>
                <a:effectLst/>
                <a:latin typeface="Söhne"/>
              </a:rPr>
              <a:t> 정보를 </a:t>
            </a:r>
            <a:r>
              <a:rPr lang="en-US" altLang="ko-KR" b="0" i="0" dirty="0">
                <a:solidFill>
                  <a:srgbClr val="D1D5DB"/>
                </a:solidFill>
                <a:effectLst/>
                <a:latin typeface="Söhne"/>
              </a:rPr>
              <a:t>aggregate</a:t>
            </a:r>
            <a:r>
              <a:rPr lang="ko-KR" altLang="en-US" b="0" i="0" dirty="0">
                <a:solidFill>
                  <a:srgbClr val="D1D5DB"/>
                </a:solidFill>
                <a:effectLst/>
                <a:latin typeface="Söhne"/>
              </a:rPr>
              <a:t> 하는 방법에 대해 학습을 시킴</a:t>
            </a:r>
            <a:r>
              <a:rPr lang="en-US" altLang="ko-KR" b="0" i="0" dirty="0">
                <a:solidFill>
                  <a:srgbClr val="D1D5DB"/>
                </a:solidFill>
                <a:effectLst/>
                <a:latin typeface="Söhne"/>
              </a:rPr>
              <a:t>.</a:t>
            </a:r>
            <a:r>
              <a:rPr lang="ko-KR" altLang="en-US" b="0" i="0" dirty="0">
                <a:solidFill>
                  <a:srgbClr val="D1D5DB"/>
                </a:solidFill>
                <a:effectLst/>
                <a:latin typeface="Söhne"/>
              </a:rPr>
              <a:t> </a:t>
            </a:r>
            <a:endParaRPr lang="en-US" altLang="ko-KR" b="0" i="0" dirty="0">
              <a:solidFill>
                <a:srgbClr val="D1D5DB"/>
              </a:solidFill>
              <a:effectLst/>
              <a:latin typeface="Söhne"/>
            </a:endParaRPr>
          </a:p>
          <a:p>
            <a:pPr algn="l"/>
            <a:endParaRPr lang="en-US" altLang="ko-KR" b="0" i="0" dirty="0">
              <a:solidFill>
                <a:srgbClr val="D1D5DB"/>
              </a:solidFill>
              <a:effectLst/>
              <a:latin typeface="Söhne"/>
            </a:endParaRPr>
          </a:p>
          <a:p>
            <a:pPr algn="l"/>
            <a:r>
              <a:rPr lang="ko-KR" altLang="en-US" b="0" i="0" dirty="0">
                <a:solidFill>
                  <a:srgbClr val="D1D5DB"/>
                </a:solidFill>
                <a:effectLst/>
                <a:latin typeface="Söhne"/>
              </a:rPr>
              <a:t>이를 통해</a:t>
            </a:r>
            <a:r>
              <a:rPr lang="en-US" altLang="ko-KR" b="0" i="0" dirty="0">
                <a:solidFill>
                  <a:srgbClr val="D1D5DB"/>
                </a:solidFill>
                <a:effectLst/>
                <a:latin typeface="Söhne"/>
              </a:rPr>
              <a:t>,</a:t>
            </a:r>
            <a:r>
              <a:rPr lang="ko-KR" altLang="en-US" b="0" i="0" dirty="0">
                <a:solidFill>
                  <a:srgbClr val="D1D5DB"/>
                </a:solidFill>
                <a:effectLst/>
                <a:latin typeface="Söhne"/>
              </a:rPr>
              <a:t> </a:t>
            </a:r>
            <a:r>
              <a:rPr lang="en-US" altLang="ko-KR" b="0" i="0" dirty="0">
                <a:solidFill>
                  <a:srgbClr val="D1D5DB"/>
                </a:solidFill>
                <a:effectLst/>
                <a:latin typeface="Söhne"/>
              </a:rPr>
              <a:t>inductive </a:t>
            </a:r>
            <a:r>
              <a:rPr lang="ko-KR" altLang="en-US" b="0" i="0" dirty="0">
                <a:solidFill>
                  <a:srgbClr val="D1D5DB"/>
                </a:solidFill>
                <a:effectLst/>
                <a:latin typeface="Söhne"/>
              </a:rPr>
              <a:t>한 방법으로서</a:t>
            </a:r>
            <a:r>
              <a:rPr lang="en-US" altLang="ko-KR" b="0" i="0" dirty="0">
                <a:solidFill>
                  <a:srgbClr val="D1D5DB"/>
                </a:solidFill>
                <a:effectLst/>
                <a:latin typeface="Söhne"/>
              </a:rPr>
              <a:t>,</a:t>
            </a:r>
            <a:r>
              <a:rPr lang="ko-KR" altLang="en-US" b="0" i="0" dirty="0">
                <a:solidFill>
                  <a:srgbClr val="D1D5DB"/>
                </a:solidFill>
                <a:effectLst/>
                <a:latin typeface="Söhne"/>
              </a:rPr>
              <a:t> 학습되지 않은 </a:t>
            </a:r>
            <a:r>
              <a:rPr lang="en-US" altLang="ko-KR" b="0" i="0" dirty="0">
                <a:solidFill>
                  <a:srgbClr val="D1D5DB"/>
                </a:solidFill>
                <a:effectLst/>
                <a:latin typeface="Söhne"/>
              </a:rPr>
              <a:t>node </a:t>
            </a:r>
            <a:r>
              <a:rPr lang="ko-KR" altLang="en-US" b="0" i="0" dirty="0">
                <a:solidFill>
                  <a:srgbClr val="D1D5DB"/>
                </a:solidFill>
                <a:effectLst/>
                <a:latin typeface="Söhne"/>
              </a:rPr>
              <a:t>에 대한 추론이 가능하게 함</a:t>
            </a:r>
            <a:r>
              <a:rPr lang="en-US" altLang="ko-KR" b="0" i="0" dirty="0">
                <a:solidFill>
                  <a:srgbClr val="D1D5DB"/>
                </a:solidFill>
                <a:effectLst/>
                <a:latin typeface="Söhne"/>
              </a:rPr>
              <a:t>.</a:t>
            </a:r>
          </a:p>
          <a:p>
            <a:pPr algn="l"/>
            <a:endParaRPr lang="en-US" altLang="ko-KR" b="0" i="0" dirty="0">
              <a:solidFill>
                <a:srgbClr val="D1D5DB"/>
              </a:solidFill>
              <a:effectLst/>
              <a:latin typeface="Söhne"/>
            </a:endParaRPr>
          </a:p>
          <a:p>
            <a:pPr algn="l"/>
            <a:r>
              <a:rPr lang="ko-KR" altLang="en-US" b="0" i="0" dirty="0">
                <a:solidFill>
                  <a:srgbClr val="D1D5DB"/>
                </a:solidFill>
                <a:effectLst/>
                <a:latin typeface="Söhne"/>
              </a:rPr>
              <a:t>본 논문에서 제안한 </a:t>
            </a:r>
            <a:r>
              <a:rPr lang="en-US" altLang="ko-KR" b="0" i="0" dirty="0" err="1">
                <a:solidFill>
                  <a:srgbClr val="D1D5DB"/>
                </a:solidFill>
                <a:effectLst/>
                <a:latin typeface="Söhne"/>
              </a:rPr>
              <a:t>Aggre</a:t>
            </a:r>
            <a:r>
              <a:rPr lang="en-US" altLang="ko-KR" b="0" i="0" dirty="0">
                <a:solidFill>
                  <a:srgbClr val="D1D5DB"/>
                </a:solidFill>
                <a:effectLst/>
                <a:latin typeface="Söhne"/>
              </a:rPr>
              <a:t> gator </a:t>
            </a:r>
            <a:r>
              <a:rPr lang="ko-KR" altLang="en-US" b="0" i="0" dirty="0">
                <a:solidFill>
                  <a:srgbClr val="D1D5DB"/>
                </a:solidFill>
                <a:effectLst/>
                <a:latin typeface="Söhne"/>
              </a:rPr>
              <a:t>의 종류로는 </a:t>
            </a:r>
            <a:r>
              <a:rPr lang="en-US" altLang="ko-KR" b="0" i="0" dirty="0">
                <a:solidFill>
                  <a:srgbClr val="D1D5DB"/>
                </a:solidFill>
                <a:effectLst/>
                <a:latin typeface="Söhne"/>
              </a:rPr>
              <a:t>mean, pool, LSTM </a:t>
            </a:r>
            <a:r>
              <a:rPr lang="ko-KR" altLang="en-US" b="0" i="0" dirty="0" err="1">
                <a:solidFill>
                  <a:srgbClr val="D1D5DB"/>
                </a:solidFill>
                <a:effectLst/>
                <a:latin typeface="Söhne"/>
              </a:rPr>
              <a:t>으로</a:t>
            </a:r>
            <a:r>
              <a:rPr lang="ko-KR" altLang="en-US" b="0" i="0" dirty="0">
                <a:solidFill>
                  <a:srgbClr val="D1D5DB"/>
                </a:solidFill>
                <a:effectLst/>
                <a:latin typeface="Söhne"/>
              </a:rPr>
              <a:t> 세가지가 있음</a:t>
            </a:r>
            <a:endParaRPr lang="en-US" altLang="ko-KR" b="0" i="0" dirty="0">
              <a:solidFill>
                <a:srgbClr val="D1D5DB"/>
              </a:solidFill>
              <a:effectLst/>
              <a:latin typeface="Söhne"/>
            </a:endParaRPr>
          </a:p>
          <a:p>
            <a:pPr algn="l"/>
            <a:endParaRPr lang="en-US" altLang="ko-KR" b="0" i="0" dirty="0">
              <a:solidFill>
                <a:srgbClr val="D1D5DB"/>
              </a:solidFill>
              <a:effectLst/>
              <a:latin typeface="Söhne"/>
            </a:endParaRPr>
          </a:p>
          <a:p>
            <a:pPr algn="l"/>
            <a:endParaRPr lang="en-US" altLang="ko-KR" b="0" i="0" dirty="0">
              <a:solidFill>
                <a:srgbClr val="D1D5DB"/>
              </a:solidFill>
              <a:effectLst/>
              <a:latin typeface="Söhne"/>
            </a:endParaRPr>
          </a:p>
          <a:p>
            <a:pPr algn="l"/>
            <a:endParaRPr lang="en-US" altLang="ko-KR" b="0" i="0" dirty="0">
              <a:effectLst/>
              <a:latin typeface="Söhne"/>
            </a:endParaRPr>
          </a:p>
          <a:p>
            <a:pPr marL="0" marR="0" lvl="0" indent="0" algn="l" defTabSz="457200" eaLnBrk="1" fontAlgn="auto" latinLnBrk="0" hangingPunct="1">
              <a:lnSpc>
                <a:spcPct val="117999"/>
              </a:lnSpc>
              <a:spcBef>
                <a:spcPts val="0"/>
              </a:spcBef>
              <a:spcAft>
                <a:spcPts val="0"/>
              </a:spcAft>
              <a:buClrTx/>
              <a:buSzTx/>
              <a:buFontTx/>
              <a:buNone/>
              <a:tabLst/>
              <a:defRPr/>
            </a:pPr>
            <a:r>
              <a:rPr kumimoji="1" lang="en-US" altLang="ko-Kore-KR" dirty="0"/>
              <a:t>-</a:t>
            </a:r>
            <a:r>
              <a:rPr kumimoji="1" lang="ko-KR" altLang="en-US" dirty="0"/>
              <a:t> </a:t>
            </a:r>
            <a:r>
              <a:rPr kumimoji="1" lang="en-US" altLang="ko-Kore-KR" dirty="0"/>
              <a:t>random walks : </a:t>
            </a:r>
            <a:r>
              <a:rPr lang="ko-KR" altLang="en-US" b="0" i="0" dirty="0">
                <a:solidFill>
                  <a:srgbClr val="D1D5DB"/>
                </a:solidFill>
                <a:effectLst/>
                <a:latin typeface="Söhne"/>
              </a:rPr>
              <a:t>그래프의 노드를 무작위로 이동하면서 그래프의 구조를 파악하는 방법 중 하나입니다</a:t>
            </a:r>
            <a:r>
              <a:rPr lang="en-US" altLang="ko-KR" b="0" i="0" dirty="0">
                <a:solidFill>
                  <a:srgbClr val="D1D5DB"/>
                </a:solidFill>
                <a:effectLst/>
                <a:latin typeface="Söhne"/>
              </a:rPr>
              <a:t>. </a:t>
            </a:r>
            <a:r>
              <a:rPr lang="ko-KR" altLang="en-US" b="0" i="0" dirty="0">
                <a:solidFill>
                  <a:srgbClr val="D1D5DB"/>
                </a:solidFill>
                <a:effectLst/>
                <a:latin typeface="Söhne"/>
              </a:rPr>
              <a:t>이는 노드 간의 상호작용 패턴을 파악하고 그래프 내에서 서로 다른 노드 간의 관계를 찾는 데 사용됩니다</a:t>
            </a:r>
            <a:r>
              <a:rPr lang="en-US" altLang="ko-KR" b="0" i="0" dirty="0">
                <a:solidFill>
                  <a:srgbClr val="D1D5DB"/>
                </a:solidFill>
                <a:effectLst/>
                <a:latin typeface="Söhne"/>
              </a:rPr>
              <a:t>. </a:t>
            </a:r>
            <a:r>
              <a:rPr lang="ko-KR" altLang="en-US" b="0" i="0" dirty="0">
                <a:solidFill>
                  <a:srgbClr val="D1D5DB"/>
                </a:solidFill>
                <a:effectLst/>
                <a:latin typeface="Söhne"/>
              </a:rPr>
              <a:t>이렇게 추출된 상호작용 패턴은 </a:t>
            </a:r>
            <a:r>
              <a:rPr lang="en" altLang="ko-Kore-KR" b="0" i="0" dirty="0">
                <a:solidFill>
                  <a:srgbClr val="D1D5DB"/>
                </a:solidFill>
                <a:effectLst/>
                <a:latin typeface="Söhne"/>
              </a:rPr>
              <a:t>GNN </a:t>
            </a:r>
            <a:r>
              <a:rPr lang="ko-KR" altLang="en-US" b="0" i="0" dirty="0">
                <a:solidFill>
                  <a:srgbClr val="D1D5DB"/>
                </a:solidFill>
                <a:effectLst/>
                <a:latin typeface="Söhne"/>
              </a:rPr>
              <a:t>모델 학습에 유용하게 사용될 수 있습니다</a:t>
            </a:r>
            <a:r>
              <a:rPr lang="en-US" altLang="ko-KR" b="0" i="0" dirty="0">
                <a:solidFill>
                  <a:srgbClr val="D1D5DB"/>
                </a:solidFill>
                <a:effectLst/>
                <a:latin typeface="Söhne"/>
              </a:rPr>
              <a:t>. </a:t>
            </a:r>
            <a:r>
              <a:rPr lang="ko-KR" altLang="en-US" b="0" i="0" dirty="0">
                <a:solidFill>
                  <a:srgbClr val="D1D5DB"/>
                </a:solidFill>
                <a:effectLst/>
                <a:latin typeface="Söhne"/>
              </a:rPr>
              <a:t>예를 들어</a:t>
            </a:r>
            <a:r>
              <a:rPr lang="en-US" altLang="ko-KR" b="0" i="0" dirty="0">
                <a:solidFill>
                  <a:srgbClr val="D1D5DB"/>
                </a:solidFill>
                <a:effectLst/>
                <a:latin typeface="Söhne"/>
              </a:rPr>
              <a:t>, </a:t>
            </a:r>
            <a:r>
              <a:rPr lang="ko-KR" altLang="en-US" b="0" i="0" dirty="0">
                <a:solidFill>
                  <a:srgbClr val="D1D5DB"/>
                </a:solidFill>
                <a:effectLst/>
                <a:latin typeface="Söhne"/>
              </a:rPr>
              <a:t>두 노드 간의 유사성을 측정하기 위해 두 노드 간의 최단 경로 길이를 계산하는 대신</a:t>
            </a:r>
            <a:r>
              <a:rPr lang="en-US" altLang="ko-KR" b="0" i="0" dirty="0">
                <a:solidFill>
                  <a:srgbClr val="D1D5DB"/>
                </a:solidFill>
                <a:effectLst/>
                <a:latin typeface="Söhne"/>
              </a:rPr>
              <a:t>, </a:t>
            </a:r>
            <a:r>
              <a:rPr lang="ko-KR" altLang="en-US" b="0" i="0" dirty="0">
                <a:solidFill>
                  <a:srgbClr val="D1D5DB"/>
                </a:solidFill>
                <a:effectLst/>
                <a:latin typeface="Söhne"/>
              </a:rPr>
              <a:t>이들 사이의 </a:t>
            </a:r>
            <a:r>
              <a:rPr lang="en" altLang="ko-Kore-KR" b="0" i="0" dirty="0">
                <a:solidFill>
                  <a:srgbClr val="D1D5DB"/>
                </a:solidFill>
                <a:effectLst/>
                <a:latin typeface="Söhne"/>
              </a:rPr>
              <a:t>random walk </a:t>
            </a:r>
            <a:r>
              <a:rPr lang="ko-KR" altLang="en-US" b="0" i="0" dirty="0">
                <a:solidFill>
                  <a:srgbClr val="D1D5DB"/>
                </a:solidFill>
                <a:effectLst/>
                <a:latin typeface="Söhne"/>
              </a:rPr>
              <a:t>유사성을 계산할 수 있습니다</a:t>
            </a:r>
            <a:r>
              <a:rPr lang="en-US" altLang="ko-KR" b="0" i="0" dirty="0">
                <a:solidFill>
                  <a:srgbClr val="D1D5DB"/>
                </a:solidFill>
                <a:effectLst/>
                <a:latin typeface="Söhne"/>
              </a:rPr>
              <a:t>.</a:t>
            </a:r>
          </a:p>
          <a:p>
            <a:pPr algn="l"/>
            <a:endParaRPr lang="en-US" altLang="ko-KR" b="0" i="0" dirty="0">
              <a:solidFill>
                <a:srgbClr val="D1D5DB"/>
              </a:solidFill>
              <a:effectLst/>
              <a:latin typeface="Söhne"/>
            </a:endParaRPr>
          </a:p>
          <a:p>
            <a:pPr algn="l"/>
            <a:endParaRPr lang="en-US" altLang="ko-KR" b="0" i="0" dirty="0">
              <a:solidFill>
                <a:srgbClr val="D1D5DB"/>
              </a:solidFill>
              <a:effectLst/>
              <a:latin typeface="Söhne"/>
            </a:endParaRPr>
          </a:p>
          <a:p>
            <a:pPr algn="l"/>
            <a:r>
              <a:rPr lang="ko-KR" altLang="en-US" b="0" i="0" dirty="0">
                <a:solidFill>
                  <a:srgbClr val="D1D5DB"/>
                </a:solidFill>
                <a:effectLst/>
                <a:latin typeface="Söhne"/>
              </a:rPr>
              <a:t>대부분의 다른 </a:t>
            </a:r>
            <a:r>
              <a:rPr lang="en" altLang="ko-Kore-KR" b="0" i="0" dirty="0">
                <a:solidFill>
                  <a:srgbClr val="D1D5DB"/>
                </a:solidFill>
                <a:effectLst/>
                <a:latin typeface="Söhne"/>
              </a:rPr>
              <a:t>GNN </a:t>
            </a:r>
            <a:r>
              <a:rPr lang="ko-KR" altLang="en-US" b="0" i="0" dirty="0">
                <a:solidFill>
                  <a:srgbClr val="D1D5DB"/>
                </a:solidFill>
                <a:effectLst/>
                <a:latin typeface="Söhne"/>
              </a:rPr>
              <a:t>방법이 단일 고정 그래프에서 예측을 수행하는 반면</a:t>
            </a:r>
            <a:r>
              <a:rPr lang="en-US" altLang="ko-KR" b="0" i="0" dirty="0">
                <a:solidFill>
                  <a:srgbClr val="D1D5DB"/>
                </a:solidFill>
                <a:effectLst/>
                <a:latin typeface="Söhne"/>
              </a:rPr>
              <a:t>, </a:t>
            </a:r>
          </a:p>
          <a:p>
            <a:pPr algn="l"/>
            <a:r>
              <a:rPr lang="en" altLang="ko-Kore-KR" b="0" i="0" dirty="0" err="1">
                <a:solidFill>
                  <a:srgbClr val="D1D5DB"/>
                </a:solidFill>
                <a:effectLst/>
                <a:latin typeface="Söhne"/>
              </a:rPr>
              <a:t>GraphSAGE</a:t>
            </a:r>
            <a:r>
              <a:rPr lang="ko-KR" altLang="en-US" b="0" i="0" dirty="0">
                <a:solidFill>
                  <a:srgbClr val="D1D5DB"/>
                </a:solidFill>
                <a:effectLst/>
                <a:latin typeface="Söhne"/>
              </a:rPr>
              <a:t>는 재학습을 하지 않고 본 적 없는 노드에 대한 예측을 가능하게 하는 귀납적 기술입니다</a:t>
            </a:r>
            <a:r>
              <a:rPr lang="en-US" altLang="ko-KR" b="0" i="0" dirty="0">
                <a:solidFill>
                  <a:srgbClr val="D1D5DB"/>
                </a:solidFill>
                <a:effectLst/>
                <a:latin typeface="Söhne"/>
              </a:rPr>
              <a:t>.</a:t>
            </a:r>
          </a:p>
          <a:p>
            <a:pPr algn="l"/>
            <a:endParaRPr lang="en-US" altLang="ko-KR" b="0" i="0" dirty="0">
              <a:solidFill>
                <a:srgbClr val="D1D5DB"/>
              </a:solidFill>
              <a:effectLst/>
              <a:latin typeface="Söhne"/>
            </a:endParaRPr>
          </a:p>
          <a:p>
            <a:pPr algn="l"/>
            <a:r>
              <a:rPr lang="ko-KR" altLang="en-US" b="0" i="0" dirty="0">
                <a:solidFill>
                  <a:srgbClr val="D1D5DB"/>
                </a:solidFill>
                <a:effectLst/>
                <a:latin typeface="Söhne"/>
              </a:rPr>
              <a:t>네트워크 학습 모듈은 이웃 노드 속성을 집계하여 문서 간 상호 관련 정보와 내재적인 문서 특성을 학습합니다</a:t>
            </a:r>
            <a:r>
              <a:rPr lang="en-US" altLang="ko-KR" b="0" i="0" dirty="0">
                <a:solidFill>
                  <a:srgbClr val="D1D5DB"/>
                </a:solidFill>
                <a:effectLst/>
                <a:latin typeface="Söhne"/>
              </a:rPr>
              <a:t>. </a:t>
            </a:r>
          </a:p>
          <a:p>
            <a:pPr algn="l"/>
            <a:endParaRPr lang="en-US" altLang="ko-KR" b="0" i="0" dirty="0">
              <a:solidFill>
                <a:srgbClr val="D1D5DB"/>
              </a:solidFill>
              <a:effectLst/>
              <a:latin typeface="Söhne"/>
            </a:endParaRPr>
          </a:p>
          <a:p>
            <a:pPr algn="l"/>
            <a:r>
              <a:rPr lang="en-US" altLang="ko-KR" b="0" i="0" dirty="0">
                <a:solidFill>
                  <a:srgbClr val="D1D5DB"/>
                </a:solidFill>
                <a:effectLst/>
                <a:latin typeface="Söhne"/>
              </a:rPr>
              <a:t>Aggregation parameters</a:t>
            </a:r>
            <a:r>
              <a:rPr lang="ko-KR" altLang="en-US" b="0" i="0" dirty="0">
                <a:solidFill>
                  <a:srgbClr val="D1D5DB"/>
                </a:solidFill>
                <a:effectLst/>
                <a:latin typeface="Söhne"/>
              </a:rPr>
              <a:t>는 </a:t>
            </a:r>
            <a:r>
              <a:rPr lang="en-US" altLang="ko-KR" b="0" i="0" dirty="0">
                <a:solidFill>
                  <a:srgbClr val="D1D5DB"/>
                </a:solidFill>
                <a:effectLst/>
                <a:latin typeface="Söhne"/>
              </a:rPr>
              <a:t>random walks </a:t>
            </a:r>
            <a:r>
              <a:rPr lang="ko-KR" altLang="en-US" b="0" i="0" dirty="0" err="1">
                <a:solidFill>
                  <a:srgbClr val="D1D5DB"/>
                </a:solidFill>
                <a:effectLst/>
                <a:latin typeface="Söhne"/>
              </a:rPr>
              <a:t>를</a:t>
            </a:r>
            <a:r>
              <a:rPr lang="ko-KR" altLang="en-US" b="0" i="0" dirty="0">
                <a:solidFill>
                  <a:srgbClr val="D1D5DB"/>
                </a:solidFill>
                <a:effectLst/>
                <a:latin typeface="Söhne"/>
              </a:rPr>
              <a:t> 통해</a:t>
            </a:r>
            <a:r>
              <a:rPr lang="en-US" altLang="ko-KR" b="0" i="0" dirty="0">
                <a:solidFill>
                  <a:srgbClr val="D1D5DB"/>
                </a:solidFill>
                <a:effectLst/>
                <a:latin typeface="Söhne"/>
              </a:rPr>
              <a:t>,</a:t>
            </a:r>
            <a:r>
              <a:rPr lang="ko-KR" altLang="en-US" b="0" i="0" dirty="0">
                <a:solidFill>
                  <a:srgbClr val="D1D5DB"/>
                </a:solidFill>
                <a:effectLst/>
                <a:latin typeface="Söhne"/>
              </a:rPr>
              <a:t> 문서 쌍이 유사한 표현을 갖도록 학습됩니다</a:t>
            </a:r>
            <a:r>
              <a:rPr lang="en-US" altLang="ko-KR" b="0" i="0" dirty="0">
                <a:solidFill>
                  <a:srgbClr val="D1D5DB"/>
                </a:solidFill>
                <a:effectLst/>
                <a:latin typeface="Söhne"/>
              </a:rPr>
              <a:t>.</a:t>
            </a:r>
          </a:p>
          <a:p>
            <a:pPr algn="l"/>
            <a:endParaRPr lang="en-US" altLang="ko-KR" b="0" i="0" dirty="0">
              <a:solidFill>
                <a:srgbClr val="D1D5DB"/>
              </a:solidFill>
              <a:effectLst/>
              <a:latin typeface="Söhne"/>
            </a:endParaRPr>
          </a:p>
          <a:p>
            <a:pPr algn="l"/>
            <a:r>
              <a:rPr lang="ko-KR" altLang="en-US" b="0" i="0" dirty="0">
                <a:effectLst/>
                <a:latin typeface="Söhne"/>
              </a:rPr>
              <a:t>그런 다음 각 문서에 대해</a:t>
            </a:r>
            <a:r>
              <a:rPr lang="en-US" altLang="ko-KR" b="0" i="0" dirty="0">
                <a:effectLst/>
                <a:latin typeface="Söhne"/>
              </a:rPr>
              <a:t>, </a:t>
            </a:r>
            <a:r>
              <a:rPr lang="ko-KR" altLang="en-US" b="0" i="0" dirty="0">
                <a:effectLst/>
                <a:latin typeface="Söhne"/>
              </a:rPr>
              <a:t>네트워크 학습 모듈은 모든 세 가지 정보를 고려하여 노드를 새로운 벡터로 인코딩할 수 있습니다</a:t>
            </a:r>
            <a:r>
              <a:rPr lang="en-US" altLang="ko-KR" b="0" i="0" dirty="0">
                <a:effectLst/>
                <a:latin typeface="Söhne"/>
              </a:rPr>
              <a:t>. </a:t>
            </a:r>
            <a:r>
              <a:rPr lang="ko-KR" altLang="en-US" b="0" i="0" dirty="0">
                <a:effectLst/>
                <a:latin typeface="Söhne"/>
              </a:rPr>
              <a:t>마지막으로</a:t>
            </a:r>
            <a:r>
              <a:rPr lang="en-US" altLang="ko-KR" b="0" i="0" dirty="0">
                <a:effectLst/>
                <a:latin typeface="Söhne"/>
              </a:rPr>
              <a:t>, FC Layer</a:t>
            </a:r>
            <a:r>
              <a:rPr lang="ko-KR" altLang="en-US" b="0" i="0" dirty="0">
                <a:effectLst/>
                <a:latin typeface="Söhne"/>
              </a:rPr>
              <a:t> 가 사용되어 최종 레이블 예측을 수행한 다음</a:t>
            </a:r>
            <a:r>
              <a:rPr lang="en-US" altLang="ko-KR" b="0" i="0" dirty="0">
                <a:effectLst/>
                <a:latin typeface="Söhne"/>
              </a:rPr>
              <a:t>, </a:t>
            </a:r>
            <a:r>
              <a:rPr lang="en" altLang="ko-Kore-KR" b="0" i="0" dirty="0" err="1">
                <a:effectLst/>
                <a:latin typeface="Söhne"/>
              </a:rPr>
              <a:t>GraphSAGE</a:t>
            </a:r>
            <a:r>
              <a:rPr lang="en" altLang="ko-Kore-KR" b="0" i="0" dirty="0">
                <a:effectLst/>
                <a:latin typeface="Söhne"/>
              </a:rPr>
              <a:t> </a:t>
            </a:r>
            <a:r>
              <a:rPr lang="ko-KR" altLang="en-US" b="0" i="0" dirty="0">
                <a:effectLst/>
                <a:latin typeface="Söhne"/>
              </a:rPr>
              <a:t>레이어가 이어집니다</a:t>
            </a:r>
            <a:r>
              <a:rPr lang="en-US" altLang="ko-KR" b="0" i="0" dirty="0">
                <a:effectLst/>
                <a:latin typeface="Söhne"/>
              </a:rPr>
              <a:t>. </a:t>
            </a:r>
          </a:p>
          <a:p>
            <a:pPr algn="l"/>
            <a:r>
              <a:rPr lang="ko-KR" altLang="en-US" b="0" i="0" dirty="0">
                <a:effectLst/>
                <a:latin typeface="Söhne"/>
              </a:rPr>
              <a:t>트레이닝 로스로 </a:t>
            </a:r>
            <a:r>
              <a:rPr lang="ko-KR" altLang="en-US" b="0" i="0" dirty="0" err="1">
                <a:effectLst/>
                <a:latin typeface="Söhne"/>
              </a:rPr>
              <a:t>카테고리컬</a:t>
            </a:r>
            <a:r>
              <a:rPr lang="ko-KR" altLang="en-US" b="0" i="0" dirty="0">
                <a:effectLst/>
                <a:latin typeface="Söhne"/>
              </a:rPr>
              <a:t> 크로스 엔트로피가 사용됩니다</a:t>
            </a:r>
            <a:r>
              <a:rPr lang="en-US" altLang="ko-KR" b="0" i="0" dirty="0">
                <a:effectLst/>
                <a:latin typeface="Söhne"/>
              </a:rPr>
              <a:t>.</a:t>
            </a:r>
          </a:p>
          <a:p>
            <a:pPr algn="l"/>
            <a:r>
              <a:rPr lang="ko-KR" altLang="en-US" b="0" i="0" dirty="0">
                <a:effectLst/>
                <a:latin typeface="Söhne"/>
              </a:rPr>
              <a:t>또한 세 가지 다른 수준의 노드 특징을 사용하여 다른 수준에서의 분류 작업을 수행하는 별도의 </a:t>
            </a:r>
            <a:r>
              <a:rPr lang="en" altLang="ko-Kore-KR" b="0" i="0" dirty="0">
                <a:effectLst/>
                <a:latin typeface="Söhne"/>
              </a:rPr>
              <a:t>GNN </a:t>
            </a:r>
            <a:r>
              <a:rPr lang="ko-KR" altLang="en-US" b="0" i="0" dirty="0">
                <a:effectLst/>
                <a:latin typeface="Söhne"/>
              </a:rPr>
              <a:t>모델을 구축할 수 있다고 합니다</a:t>
            </a:r>
            <a:r>
              <a:rPr lang="en-US" altLang="ko-KR" b="0" i="0" dirty="0">
                <a:effectLst/>
                <a:latin typeface="Söhne"/>
              </a:rPr>
              <a:t>.</a:t>
            </a:r>
          </a:p>
          <a:p>
            <a:pPr algn="l"/>
            <a:endParaRPr lang="en-US" altLang="ko-KR" b="0" i="0" dirty="0">
              <a:effectLst/>
              <a:latin typeface="Söhne"/>
            </a:endParaRPr>
          </a:p>
          <a:p>
            <a:pPr algn="l"/>
            <a:br>
              <a:rPr lang="en-US" altLang="ko-KR" b="0" i="0" dirty="0">
                <a:effectLst/>
                <a:latin typeface="Söhne"/>
              </a:rPr>
            </a:br>
            <a:endParaRPr lang="en-US" altLang="ko-KR" b="0" i="0" dirty="0">
              <a:effectLst/>
              <a:latin typeface="Söhne"/>
            </a:endParaRPr>
          </a:p>
          <a:p>
            <a:endParaRPr lang="en-US" altLang="ko-KR" dirty="0"/>
          </a:p>
        </p:txBody>
      </p:sp>
    </p:spTree>
    <p:extLst>
      <p:ext uri="{BB962C8B-B14F-4D97-AF65-F5344CB8AC3E}">
        <p14:creationId xmlns:p14="http://schemas.microsoft.com/office/powerpoint/2010/main" val="8574474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381000" y="685800"/>
            <a:ext cx="6096000" cy="3429000"/>
          </a:xfrm>
        </p:spPr>
      </p:sp>
      <p:sp>
        <p:nvSpPr>
          <p:cNvPr id="3" name="슬라이드 노트 개체 틀 2"/>
          <p:cNvSpPr>
            <a:spLocks noGrp="1"/>
          </p:cNvSpPr>
          <p:nvPr>
            <p:ph type="body" idx="1"/>
          </p:nvPr>
        </p:nvSpPr>
        <p:spPr/>
        <p:txBody>
          <a:bodyPr/>
          <a:lstStyle/>
          <a:p>
            <a:r>
              <a:rPr kumimoji="1" lang="en-US" altLang="ko-Kore-KR" dirty="0"/>
              <a:t>GNN </a:t>
            </a:r>
            <a:r>
              <a:rPr kumimoji="1" lang="ko-KR" altLang="en-US" dirty="0"/>
              <a:t>에 대해 설명하기 전에 </a:t>
            </a:r>
            <a:r>
              <a:rPr kumimoji="1" lang="en-US" altLang="ko-KR" dirty="0"/>
              <a:t>Graph, Node representation, Embedding method </a:t>
            </a:r>
            <a:r>
              <a:rPr kumimoji="1" lang="ko-KR" altLang="en-US" dirty="0"/>
              <a:t>에 대해 간략히 설명 한 이후 </a:t>
            </a:r>
            <a:endParaRPr kumimoji="1" lang="en-US" altLang="ko-KR" dirty="0"/>
          </a:p>
          <a:p>
            <a:r>
              <a:rPr kumimoji="1" lang="en-US" altLang="ko-Kore-KR" dirty="0"/>
              <a:t>GNN </a:t>
            </a:r>
            <a:r>
              <a:rPr kumimoji="1" lang="ko-KR" altLang="en-US" dirty="0"/>
              <a:t>에 대한 설명과 </a:t>
            </a:r>
            <a:r>
              <a:rPr kumimoji="1" lang="en-US" altLang="ko-KR" dirty="0" err="1"/>
              <a:t>GraphSAGE</a:t>
            </a:r>
            <a:r>
              <a:rPr kumimoji="1" lang="en-US" altLang="ko-KR" dirty="0"/>
              <a:t> </a:t>
            </a:r>
            <a:r>
              <a:rPr kumimoji="1" lang="ko-KR" altLang="en-US" dirty="0"/>
              <a:t>에 대한 설명 진행하겠습니다</a:t>
            </a:r>
            <a:r>
              <a:rPr kumimoji="1" lang="en-US" altLang="ko-KR" dirty="0"/>
              <a:t>.</a:t>
            </a:r>
            <a:endParaRPr kumimoji="1" lang="ko-Kore-KR" altLang="en-US" dirty="0"/>
          </a:p>
        </p:txBody>
      </p:sp>
    </p:spTree>
    <p:extLst>
      <p:ext uri="{BB962C8B-B14F-4D97-AF65-F5344CB8AC3E}">
        <p14:creationId xmlns:p14="http://schemas.microsoft.com/office/powerpoint/2010/main" val="11213752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381000" y="685800"/>
            <a:ext cx="6096000" cy="3429000"/>
          </a:xfrm>
        </p:spPr>
      </p:sp>
      <p:sp>
        <p:nvSpPr>
          <p:cNvPr id="3" name="슬라이드 노트 개체 틀 2"/>
          <p:cNvSpPr>
            <a:spLocks noGrp="1"/>
          </p:cNvSpPr>
          <p:nvPr>
            <p:ph type="body" idx="1"/>
          </p:nvPr>
        </p:nvSpPr>
        <p:spPr/>
        <p:txBody>
          <a:bodyPr/>
          <a:lstStyle/>
          <a:p>
            <a:r>
              <a:rPr kumimoji="1" lang="ko-Kore-KR" altLang="en-US" dirty="0"/>
              <a:t>그래프에</a:t>
            </a:r>
            <a:r>
              <a:rPr kumimoji="1" lang="ko-KR" altLang="en-US" dirty="0"/>
              <a:t> 대한 설명부터 진행하겠습니다</a:t>
            </a:r>
            <a:r>
              <a:rPr kumimoji="1" lang="en-US" altLang="ko-KR" dirty="0"/>
              <a:t>.</a:t>
            </a:r>
          </a:p>
          <a:p>
            <a:r>
              <a:rPr kumimoji="1" lang="ko-KR" altLang="en-US" dirty="0"/>
              <a:t>그래프는 데이터 구조이며</a:t>
            </a:r>
            <a:r>
              <a:rPr kumimoji="1" lang="en-US" altLang="ko-KR" dirty="0"/>
              <a:t>,</a:t>
            </a:r>
            <a:r>
              <a:rPr kumimoji="1" lang="ko-KR" altLang="en-US" dirty="0"/>
              <a:t> 이는 </a:t>
            </a:r>
            <a:r>
              <a:rPr kumimoji="1" lang="ko-KR" altLang="en-US" dirty="0" err="1"/>
              <a:t>버티스와</a:t>
            </a:r>
            <a:r>
              <a:rPr kumimoji="1" lang="ko-KR" altLang="en-US" dirty="0"/>
              <a:t> </a:t>
            </a:r>
            <a:r>
              <a:rPr kumimoji="1" lang="ko-KR" altLang="en-US" dirty="0" err="1"/>
              <a:t>엣지로</a:t>
            </a:r>
            <a:r>
              <a:rPr kumimoji="1" lang="ko-KR" altLang="en-US" dirty="0"/>
              <a:t> 구성되며 우측 식과 같이 표현됩니다</a:t>
            </a:r>
            <a:r>
              <a:rPr kumimoji="1" lang="en-US" altLang="ko-KR" dirty="0"/>
              <a:t>.</a:t>
            </a:r>
          </a:p>
          <a:p>
            <a:r>
              <a:rPr kumimoji="1" lang="en-US" altLang="ko-Kore-KR" dirty="0"/>
              <a:t>V</a:t>
            </a:r>
            <a:r>
              <a:rPr kumimoji="1" lang="ko-KR" altLang="en-US" dirty="0"/>
              <a:t>는 점으로 노드라고도 하며 이들의 집합이고</a:t>
            </a:r>
            <a:r>
              <a:rPr kumimoji="1" lang="en-US" altLang="ko-KR" dirty="0"/>
              <a:t>,</a:t>
            </a:r>
            <a:r>
              <a:rPr kumimoji="1" lang="ko-KR" altLang="en-US" dirty="0"/>
              <a:t> </a:t>
            </a:r>
            <a:r>
              <a:rPr kumimoji="1" lang="en-US" altLang="ko-KR" dirty="0"/>
              <a:t>E</a:t>
            </a:r>
            <a:r>
              <a:rPr kumimoji="1" lang="ko-KR" altLang="en-US" dirty="0"/>
              <a:t>는 </a:t>
            </a:r>
            <a:r>
              <a:rPr kumimoji="1" lang="ko-KR" altLang="en-US" dirty="0" err="1"/>
              <a:t>엣지이고</a:t>
            </a:r>
            <a:r>
              <a:rPr kumimoji="1" lang="ko-KR" altLang="en-US" dirty="0"/>
              <a:t> </a:t>
            </a:r>
            <a:r>
              <a:rPr kumimoji="1" lang="ko-KR" altLang="en-US" dirty="0" err="1"/>
              <a:t>엣지들의</a:t>
            </a:r>
            <a:r>
              <a:rPr kumimoji="1" lang="ko-KR" altLang="en-US" dirty="0"/>
              <a:t> 집합입니다</a:t>
            </a:r>
            <a:r>
              <a:rPr kumimoji="1" lang="en-US" altLang="ko-KR" dirty="0"/>
              <a:t>,</a:t>
            </a:r>
            <a:r>
              <a:rPr kumimoji="1" lang="ko-KR" altLang="en-US" dirty="0"/>
              <a:t> </a:t>
            </a:r>
            <a:r>
              <a:rPr kumimoji="1" lang="ko-KR" altLang="en-US" dirty="0" err="1"/>
              <a:t>엣지는</a:t>
            </a:r>
            <a:r>
              <a:rPr kumimoji="1" lang="ko-KR" altLang="en-US" dirty="0"/>
              <a:t> 두 노드를 </a:t>
            </a:r>
            <a:r>
              <a:rPr kumimoji="1" lang="ko-KR" altLang="en-US" dirty="0" err="1"/>
              <a:t>연결하고있는</a:t>
            </a:r>
            <a:r>
              <a:rPr kumimoji="1" lang="ko-KR" altLang="en-US" dirty="0"/>
              <a:t> 선입니다</a:t>
            </a:r>
            <a:r>
              <a:rPr kumimoji="1" lang="en-US" altLang="ko-KR" dirty="0"/>
              <a:t>.</a:t>
            </a:r>
          </a:p>
          <a:p>
            <a:r>
              <a:rPr kumimoji="1" lang="ko-KR" altLang="en-US" dirty="0"/>
              <a:t>노드는 일반적으로 데이터의 정보를 </a:t>
            </a:r>
            <a:r>
              <a:rPr kumimoji="1" lang="ko-KR" altLang="en-US" dirty="0" err="1"/>
              <a:t>담고있고</a:t>
            </a:r>
            <a:r>
              <a:rPr kumimoji="1" lang="en-US" altLang="ko-KR" dirty="0"/>
              <a:t>,</a:t>
            </a:r>
            <a:r>
              <a:rPr kumimoji="1" lang="ko-KR" altLang="en-US" dirty="0"/>
              <a:t> </a:t>
            </a:r>
            <a:r>
              <a:rPr kumimoji="1" lang="ko-KR" altLang="en-US" dirty="0" err="1"/>
              <a:t>엣지는</a:t>
            </a:r>
            <a:r>
              <a:rPr kumimoji="1" lang="ko-KR" altLang="en-US" dirty="0"/>
              <a:t> 데이터들의 관계를 </a:t>
            </a:r>
            <a:r>
              <a:rPr kumimoji="1" lang="ko-KR" altLang="en-US" dirty="0" err="1"/>
              <a:t>담고있습니다</a:t>
            </a:r>
            <a:r>
              <a:rPr kumimoji="1" lang="en-US" altLang="ko-KR" dirty="0"/>
              <a:t>.</a:t>
            </a:r>
          </a:p>
          <a:p>
            <a:r>
              <a:rPr kumimoji="1" lang="ko-KR" altLang="en-US" dirty="0"/>
              <a:t>우측에 있는 그래프는 </a:t>
            </a:r>
            <a:r>
              <a:rPr kumimoji="1" lang="ko-KR" altLang="en-US" dirty="0" err="1"/>
              <a:t>이와같이</a:t>
            </a:r>
            <a:r>
              <a:rPr kumimoji="1" lang="ko-KR" altLang="en-US" dirty="0"/>
              <a:t> 표현 할 수 있습니다</a:t>
            </a:r>
            <a:r>
              <a:rPr kumimoji="1" lang="en-US" altLang="ko-KR" dirty="0"/>
              <a:t>.</a:t>
            </a:r>
            <a:endParaRPr kumimoji="1" lang="ko-Kore-KR" altLang="en-US" dirty="0"/>
          </a:p>
        </p:txBody>
      </p:sp>
    </p:spTree>
    <p:extLst>
      <p:ext uri="{BB962C8B-B14F-4D97-AF65-F5344CB8AC3E}">
        <p14:creationId xmlns:p14="http://schemas.microsoft.com/office/powerpoint/2010/main" val="3653910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381000" y="685800"/>
            <a:ext cx="6096000" cy="3429000"/>
          </a:xfrm>
        </p:spPr>
      </p:sp>
      <p:sp>
        <p:nvSpPr>
          <p:cNvPr id="3" name="슬라이드 노트 개체 틀 2"/>
          <p:cNvSpPr>
            <a:spLocks noGrp="1"/>
          </p:cNvSpPr>
          <p:nvPr>
            <p:ph type="body" idx="1"/>
          </p:nvPr>
        </p:nvSpPr>
        <p:spPr/>
        <p:txBody>
          <a:bodyPr/>
          <a:lstStyle/>
          <a:p>
            <a:r>
              <a:rPr kumimoji="1" lang="ko-KR" altLang="en-US" dirty="0"/>
              <a:t>인접행렬에 관한 설명입니다</a:t>
            </a:r>
            <a:r>
              <a:rPr kumimoji="1" lang="en-US" altLang="ko-KR" dirty="0"/>
              <a:t>.</a:t>
            </a:r>
          </a:p>
          <a:p>
            <a:r>
              <a:rPr kumimoji="1" lang="en-US" altLang="ko-KR" dirty="0"/>
              <a:t>Graph </a:t>
            </a:r>
            <a:r>
              <a:rPr kumimoji="1" lang="ko-KR" altLang="en-US" dirty="0"/>
              <a:t>는 인접행렬로 표현이 됩니다</a:t>
            </a:r>
            <a:r>
              <a:rPr kumimoji="1" lang="en-US" altLang="ko-KR" dirty="0"/>
              <a:t>.</a:t>
            </a:r>
          </a:p>
          <a:p>
            <a:r>
              <a:rPr kumimoji="1" lang="ko-KR" altLang="en-US" dirty="0"/>
              <a:t>그래프가 </a:t>
            </a:r>
            <a:r>
              <a:rPr kumimoji="1" lang="en-US" altLang="ko-KR" dirty="0"/>
              <a:t>n </a:t>
            </a:r>
            <a:r>
              <a:rPr kumimoji="1" lang="ko-KR" altLang="en-US" dirty="0"/>
              <a:t>개의 노드를 </a:t>
            </a:r>
            <a:r>
              <a:rPr kumimoji="1" lang="ko-KR" altLang="en-US" dirty="0" err="1"/>
              <a:t>갖고있다면</a:t>
            </a:r>
            <a:r>
              <a:rPr kumimoji="1" lang="en-US" altLang="ko-KR" dirty="0"/>
              <a:t>,</a:t>
            </a:r>
            <a:r>
              <a:rPr kumimoji="1" lang="ko-KR" altLang="en-US" dirty="0"/>
              <a:t> 인접행렬 </a:t>
            </a:r>
            <a:r>
              <a:rPr kumimoji="1" lang="en-US" altLang="ko-KR" dirty="0"/>
              <a:t>A </a:t>
            </a:r>
            <a:r>
              <a:rPr kumimoji="1" lang="ko-KR" altLang="en-US" dirty="0"/>
              <a:t>는 </a:t>
            </a:r>
            <a:r>
              <a:rPr kumimoji="1" lang="en-US" altLang="ko-KR" dirty="0"/>
              <a:t>n</a:t>
            </a:r>
            <a:r>
              <a:rPr kumimoji="1" lang="ko-KR" altLang="en-US" dirty="0"/>
              <a:t> </a:t>
            </a:r>
            <a:r>
              <a:rPr kumimoji="1" lang="en-US" altLang="ko-KR" dirty="0"/>
              <a:t>by</a:t>
            </a:r>
            <a:r>
              <a:rPr kumimoji="1" lang="ko-KR" altLang="en-US" dirty="0"/>
              <a:t> </a:t>
            </a:r>
            <a:r>
              <a:rPr kumimoji="1" lang="en-US" altLang="ko-KR" dirty="0"/>
              <a:t>n</a:t>
            </a:r>
            <a:r>
              <a:rPr kumimoji="1" lang="ko-KR" altLang="en-US" dirty="0"/>
              <a:t> 이 되고</a:t>
            </a:r>
            <a:r>
              <a:rPr kumimoji="1" lang="en-US" altLang="ko-KR" dirty="0"/>
              <a:t>,</a:t>
            </a:r>
            <a:r>
              <a:rPr kumimoji="1" lang="ko-KR" altLang="en-US" dirty="0"/>
              <a:t> </a:t>
            </a:r>
            <a:r>
              <a:rPr kumimoji="1" lang="en-US" altLang="ko-KR" dirty="0" err="1"/>
              <a:t>i</a:t>
            </a:r>
            <a:r>
              <a:rPr kumimoji="1" lang="ko-KR" altLang="en-US" dirty="0"/>
              <a:t>와 </a:t>
            </a:r>
            <a:r>
              <a:rPr kumimoji="1" lang="en-US" altLang="ko-KR" dirty="0"/>
              <a:t>j </a:t>
            </a:r>
            <a:r>
              <a:rPr kumimoji="1" lang="ko-KR" altLang="en-US" dirty="0"/>
              <a:t>에 해당하는 </a:t>
            </a:r>
            <a:r>
              <a:rPr kumimoji="1" lang="ko-KR" altLang="en-US" dirty="0" err="1"/>
              <a:t>ㄴ드가</a:t>
            </a:r>
            <a:r>
              <a:rPr kumimoji="1" lang="ko-KR" altLang="en-US" dirty="0"/>
              <a:t> </a:t>
            </a:r>
            <a:r>
              <a:rPr kumimoji="1" lang="ko-KR" altLang="en-US" dirty="0" err="1"/>
              <a:t>연결되어있다면</a:t>
            </a:r>
            <a:r>
              <a:rPr kumimoji="1" lang="en-US" altLang="ko-KR" dirty="0"/>
              <a:t>,</a:t>
            </a:r>
            <a:r>
              <a:rPr kumimoji="1" lang="ko-KR" altLang="en-US" dirty="0"/>
              <a:t> </a:t>
            </a:r>
            <a:r>
              <a:rPr kumimoji="1" lang="en-US" altLang="ko-KR" dirty="0" err="1"/>
              <a:t>A_ij</a:t>
            </a:r>
            <a:r>
              <a:rPr kumimoji="1" lang="en-US" altLang="ko-KR" dirty="0"/>
              <a:t> </a:t>
            </a:r>
            <a:r>
              <a:rPr kumimoji="1" lang="ko-KR" altLang="en-US" dirty="0"/>
              <a:t>는 </a:t>
            </a:r>
            <a:r>
              <a:rPr kumimoji="1" lang="en-US" altLang="ko-KR" dirty="0"/>
              <a:t>1</a:t>
            </a:r>
            <a:r>
              <a:rPr kumimoji="1" lang="ko-KR" altLang="en-US" dirty="0"/>
              <a:t>이 됩니다</a:t>
            </a:r>
            <a:r>
              <a:rPr kumimoji="1" lang="en-US" altLang="ko-KR" dirty="0"/>
              <a:t>.</a:t>
            </a:r>
          </a:p>
          <a:p>
            <a:r>
              <a:rPr kumimoji="1" lang="ko-KR" altLang="en-US" dirty="0"/>
              <a:t>머신 러닝에서 그래프를 </a:t>
            </a:r>
            <a:r>
              <a:rPr kumimoji="1" lang="ko-KR" altLang="en-US" dirty="0" err="1"/>
              <a:t>다룰때</a:t>
            </a:r>
            <a:r>
              <a:rPr kumimoji="1" lang="en-US" altLang="ko-KR" dirty="0"/>
              <a:t>,</a:t>
            </a:r>
            <a:r>
              <a:rPr kumimoji="1" lang="ko-KR" altLang="en-US" dirty="0"/>
              <a:t> 노드들의 </a:t>
            </a:r>
            <a:r>
              <a:rPr kumimoji="1" lang="ko-KR" altLang="en-US" dirty="0" err="1"/>
              <a:t>피쳐를</a:t>
            </a:r>
            <a:r>
              <a:rPr kumimoji="1" lang="ko-KR" altLang="en-US" dirty="0"/>
              <a:t> 다루는 </a:t>
            </a:r>
            <a:r>
              <a:rPr kumimoji="1" lang="ko-KR" altLang="en-US" dirty="0" err="1"/>
              <a:t>피쳐</a:t>
            </a:r>
            <a:r>
              <a:rPr kumimoji="1" lang="ko-KR" altLang="en-US" dirty="0"/>
              <a:t> 매트릭스도 표현 하게 됩니다</a:t>
            </a:r>
            <a:r>
              <a:rPr kumimoji="1" lang="en-US" altLang="ko-KR" dirty="0"/>
              <a:t>.</a:t>
            </a:r>
            <a:r>
              <a:rPr kumimoji="1" lang="ko-KR" altLang="en-US" dirty="0"/>
              <a:t> 이 경우</a:t>
            </a:r>
            <a:r>
              <a:rPr kumimoji="1" lang="en-US" altLang="ko-KR" dirty="0"/>
              <a:t>,</a:t>
            </a:r>
            <a:r>
              <a:rPr kumimoji="1" lang="ko-KR" altLang="en-US" dirty="0"/>
              <a:t> </a:t>
            </a:r>
            <a:r>
              <a:rPr kumimoji="1" lang="en-US" altLang="ko-KR" dirty="0"/>
              <a:t>feature</a:t>
            </a:r>
            <a:r>
              <a:rPr kumimoji="1" lang="ko-KR" altLang="en-US" dirty="0"/>
              <a:t>의 크기가 </a:t>
            </a:r>
            <a:r>
              <a:rPr kumimoji="1" lang="en-US" altLang="ko-KR" dirty="0"/>
              <a:t>f</a:t>
            </a:r>
            <a:r>
              <a:rPr kumimoji="1" lang="ko-KR" altLang="en-US" dirty="0"/>
              <a:t>이라면</a:t>
            </a:r>
            <a:r>
              <a:rPr kumimoji="1" lang="en-US" altLang="ko-KR" dirty="0"/>
              <a:t>,</a:t>
            </a:r>
            <a:r>
              <a:rPr kumimoji="1" lang="ko-KR" altLang="en-US" dirty="0"/>
              <a:t> </a:t>
            </a:r>
            <a:r>
              <a:rPr kumimoji="1" lang="ko-KR" altLang="en-US" dirty="0" err="1"/>
              <a:t>피쳐</a:t>
            </a:r>
            <a:r>
              <a:rPr kumimoji="1" lang="ko-KR" altLang="en-US" dirty="0"/>
              <a:t> 매트릭스의 차원은 </a:t>
            </a:r>
            <a:r>
              <a:rPr kumimoji="1" lang="en-US" altLang="ko-KR" dirty="0"/>
              <a:t>n * f </a:t>
            </a:r>
            <a:r>
              <a:rPr kumimoji="1" lang="ko-KR" altLang="en-US" dirty="0"/>
              <a:t>가 되게 됩니다</a:t>
            </a:r>
            <a:r>
              <a:rPr kumimoji="1" lang="en-US" altLang="ko-KR" dirty="0"/>
              <a:t>.</a:t>
            </a:r>
            <a:r>
              <a:rPr kumimoji="1" lang="ko-KR" altLang="en-US" dirty="0"/>
              <a:t> 아래 예시를 보면 이해하기 쉽습니다</a:t>
            </a:r>
            <a:r>
              <a:rPr kumimoji="1" lang="en-US" altLang="ko-KR" dirty="0"/>
              <a:t>.</a:t>
            </a:r>
          </a:p>
          <a:p>
            <a:r>
              <a:rPr kumimoji="1" lang="ko-KR" altLang="en-US" dirty="0"/>
              <a:t>인접행렬 </a:t>
            </a:r>
            <a:r>
              <a:rPr kumimoji="1" lang="en-US" altLang="ko-KR" dirty="0"/>
              <a:t>A</a:t>
            </a:r>
            <a:r>
              <a:rPr kumimoji="1" lang="ko-KR" altLang="en-US" dirty="0"/>
              <a:t>의 역할은</a:t>
            </a:r>
            <a:r>
              <a:rPr kumimoji="1" lang="en-US" altLang="ko-KR" dirty="0"/>
              <a:t>,</a:t>
            </a:r>
            <a:r>
              <a:rPr kumimoji="1" lang="ko-KR" altLang="en-US" dirty="0"/>
              <a:t> 인접 노드의 값이 전달되는 </a:t>
            </a:r>
            <a:r>
              <a:rPr kumimoji="1" lang="ko-KR" altLang="en-US" dirty="0" err="1"/>
              <a:t>노드끼리의</a:t>
            </a:r>
            <a:r>
              <a:rPr kumimoji="1" lang="ko-KR" altLang="en-US" dirty="0"/>
              <a:t> 연관관계를 나타냅니다</a:t>
            </a:r>
            <a:r>
              <a:rPr kumimoji="1" lang="en-US" altLang="ko-KR" dirty="0"/>
              <a:t>.</a:t>
            </a:r>
          </a:p>
          <a:p>
            <a:r>
              <a:rPr kumimoji="1" lang="ko-KR" altLang="en-US" dirty="0"/>
              <a:t>노란색 </a:t>
            </a:r>
            <a:r>
              <a:rPr kumimoji="1" lang="ko-KR" altLang="en-US" dirty="0" err="1"/>
              <a:t>표시된것은</a:t>
            </a:r>
            <a:r>
              <a:rPr kumimoji="1" lang="ko-KR" altLang="en-US" dirty="0"/>
              <a:t> </a:t>
            </a:r>
            <a:r>
              <a:rPr kumimoji="1" lang="en-US" altLang="ko-KR" dirty="0"/>
              <a:t>I </a:t>
            </a:r>
            <a:r>
              <a:rPr kumimoji="1" lang="ko-KR" altLang="en-US" dirty="0"/>
              <a:t>매트릭스로 자기 자신을 나타냄</a:t>
            </a:r>
            <a:endParaRPr kumimoji="1" lang="en-US" altLang="ko-KR" dirty="0"/>
          </a:p>
          <a:p>
            <a:r>
              <a:rPr kumimoji="1" lang="ko-KR" altLang="en-US" dirty="0"/>
              <a:t>각 노드의 </a:t>
            </a:r>
            <a:r>
              <a:rPr kumimoji="1" lang="ko-KR" altLang="en-US" dirty="0" err="1"/>
              <a:t>피쳐벡터가</a:t>
            </a:r>
            <a:r>
              <a:rPr kumimoji="1" lang="ko-KR" altLang="en-US" dirty="0"/>
              <a:t> 다음과 </a:t>
            </a:r>
            <a:r>
              <a:rPr kumimoji="1" lang="ko-KR" altLang="en-US" dirty="0" err="1"/>
              <a:t>같을때</a:t>
            </a:r>
            <a:r>
              <a:rPr kumimoji="1" lang="en-US" altLang="ko-KR" dirty="0"/>
              <a:t>,</a:t>
            </a:r>
            <a:r>
              <a:rPr kumimoji="1" lang="ko-KR" altLang="en-US" dirty="0"/>
              <a:t> </a:t>
            </a:r>
            <a:r>
              <a:rPr kumimoji="1" lang="ko-KR" altLang="en-US" dirty="0" err="1"/>
              <a:t>피쳐</a:t>
            </a:r>
            <a:r>
              <a:rPr kumimoji="1" lang="ko-KR" altLang="en-US" dirty="0"/>
              <a:t> 매트릭스는 다음과 같이 나타낼 수 있고</a:t>
            </a:r>
            <a:endParaRPr kumimoji="1" lang="en-US" altLang="ko-KR" dirty="0"/>
          </a:p>
          <a:p>
            <a:r>
              <a:rPr kumimoji="1" lang="ko-KR" altLang="en-US" dirty="0"/>
              <a:t>인접행렬 </a:t>
            </a:r>
            <a:r>
              <a:rPr kumimoji="1" lang="en-US" altLang="ko-KR" dirty="0"/>
              <a:t>A</a:t>
            </a:r>
            <a:r>
              <a:rPr kumimoji="1" lang="ko-KR" altLang="en-US" dirty="0"/>
              <a:t>와 </a:t>
            </a:r>
            <a:r>
              <a:rPr kumimoji="1" lang="ko-KR" altLang="en-US" dirty="0" err="1"/>
              <a:t>피쳐</a:t>
            </a:r>
            <a:r>
              <a:rPr kumimoji="1" lang="ko-KR" altLang="en-US" dirty="0"/>
              <a:t> 매트릭스 </a:t>
            </a:r>
            <a:r>
              <a:rPr kumimoji="1" lang="en-US" altLang="ko-KR" dirty="0"/>
              <a:t>X</a:t>
            </a:r>
            <a:r>
              <a:rPr kumimoji="1" lang="ko-KR" altLang="en-US" dirty="0"/>
              <a:t> 의 곱은 우측 </a:t>
            </a:r>
            <a:r>
              <a:rPr kumimoji="1" lang="en-US" altLang="ko-KR" dirty="0"/>
              <a:t>AX </a:t>
            </a:r>
            <a:r>
              <a:rPr kumimoji="1" lang="ko-KR" altLang="en-US" dirty="0"/>
              <a:t>와 같이 </a:t>
            </a:r>
            <a:r>
              <a:rPr kumimoji="1" lang="ko-KR" altLang="en-US" dirty="0" err="1"/>
              <a:t>연산됩니다</a:t>
            </a:r>
            <a:r>
              <a:rPr kumimoji="1" lang="en-US" altLang="ko-KR" dirty="0"/>
              <a:t>.</a:t>
            </a:r>
          </a:p>
          <a:p>
            <a:endParaRPr kumimoji="1" lang="en-US" altLang="ko-KR" dirty="0"/>
          </a:p>
          <a:p>
            <a:r>
              <a:rPr kumimoji="1" lang="ko-KR" altLang="en-US" dirty="0"/>
              <a:t>노드 업데이트 는 노드 </a:t>
            </a:r>
            <a:r>
              <a:rPr kumimoji="1" lang="ko-KR" altLang="en-US" dirty="0" err="1"/>
              <a:t>어그리게이션이라고</a:t>
            </a:r>
            <a:r>
              <a:rPr kumimoji="1" lang="ko-KR" altLang="en-US" dirty="0"/>
              <a:t> 하며 </a:t>
            </a:r>
            <a:r>
              <a:rPr kumimoji="1" lang="en-US" altLang="ko-KR" dirty="0"/>
              <a:t>AX </a:t>
            </a:r>
            <a:r>
              <a:rPr kumimoji="1" lang="ko-KR" altLang="en-US" dirty="0"/>
              <a:t>에 웨이트 매트릭스를 곱해주면 됩니다</a:t>
            </a:r>
            <a:r>
              <a:rPr kumimoji="1" lang="en-US" altLang="ko-KR" dirty="0"/>
              <a:t>.</a:t>
            </a:r>
          </a:p>
          <a:p>
            <a:r>
              <a:rPr kumimoji="1" lang="ko-KR" altLang="en-US" dirty="0"/>
              <a:t>웨이트 매트릭스는 방식마다 다르며</a:t>
            </a:r>
            <a:r>
              <a:rPr kumimoji="1" lang="en-US" altLang="ko-KR" dirty="0"/>
              <a:t>,</a:t>
            </a:r>
            <a:r>
              <a:rPr kumimoji="1" lang="ko-KR" altLang="en-US" dirty="0"/>
              <a:t> 트레이닝을 통해 만들어집니다</a:t>
            </a:r>
            <a:r>
              <a:rPr kumimoji="1" lang="en-US" altLang="ko-KR" dirty="0"/>
              <a:t>.</a:t>
            </a:r>
          </a:p>
          <a:p>
            <a:endParaRPr kumimoji="1" lang="en-US" altLang="ko-KR" dirty="0"/>
          </a:p>
          <a:p>
            <a:endParaRPr kumimoji="1" lang="ko-Kore-KR" altLang="en-US" dirty="0"/>
          </a:p>
        </p:txBody>
      </p:sp>
    </p:spTree>
    <p:extLst>
      <p:ext uri="{BB962C8B-B14F-4D97-AF65-F5344CB8AC3E}">
        <p14:creationId xmlns:p14="http://schemas.microsoft.com/office/powerpoint/2010/main" val="21592902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381000" y="685800"/>
            <a:ext cx="6096000" cy="3429000"/>
          </a:xfrm>
        </p:spPr>
      </p:sp>
      <p:sp>
        <p:nvSpPr>
          <p:cNvPr id="3" name="슬라이드 노트 개체 틀 2"/>
          <p:cNvSpPr>
            <a:spLocks noGrp="1"/>
          </p:cNvSpPr>
          <p:nvPr>
            <p:ph type="body" idx="1"/>
          </p:nvPr>
        </p:nvSpPr>
        <p:spPr/>
        <p:txBody>
          <a:bodyPr/>
          <a:lstStyle/>
          <a:p>
            <a:r>
              <a:rPr kumimoji="1" lang="ko-Kore-KR" altLang="en-US" dirty="0"/>
              <a:t>노드</a:t>
            </a:r>
            <a:r>
              <a:rPr kumimoji="1" lang="ko-KR" altLang="en-US" dirty="0"/>
              <a:t> </a:t>
            </a:r>
            <a:r>
              <a:rPr kumimoji="1" lang="ko-KR" altLang="en-US" dirty="0" err="1"/>
              <a:t>레프리젠테이션은</a:t>
            </a:r>
            <a:r>
              <a:rPr kumimoji="1" lang="ko-KR" altLang="en-US" dirty="0"/>
              <a:t> 노드 </a:t>
            </a:r>
            <a:r>
              <a:rPr kumimoji="1" lang="ko-KR" altLang="en-US" dirty="0" err="1"/>
              <a:t>임베딩</a:t>
            </a:r>
            <a:r>
              <a:rPr kumimoji="1" lang="ko-KR" altLang="en-US" dirty="0"/>
              <a:t> 이라고도 하는데요</a:t>
            </a:r>
            <a:endParaRPr kumimoji="1" lang="en-US" altLang="ko-KR" dirty="0"/>
          </a:p>
          <a:p>
            <a:r>
              <a:rPr kumimoji="1" lang="ko-KR" altLang="en-US" dirty="0"/>
              <a:t>노드들은 벡터로 표현이 되어야 하고</a:t>
            </a:r>
            <a:r>
              <a:rPr kumimoji="1" lang="en-US" altLang="ko-KR" dirty="0"/>
              <a:t>,</a:t>
            </a:r>
            <a:r>
              <a:rPr kumimoji="1" lang="ko-KR" altLang="en-US" dirty="0"/>
              <a:t> 이 표현하는 방식을 노드 </a:t>
            </a:r>
            <a:r>
              <a:rPr kumimoji="1" lang="ko-KR" altLang="en-US" dirty="0" err="1"/>
              <a:t>레프리젠테이션</a:t>
            </a:r>
            <a:r>
              <a:rPr kumimoji="1" lang="ko-KR" altLang="en-US" dirty="0"/>
              <a:t> 혹은 노드 </a:t>
            </a:r>
            <a:r>
              <a:rPr kumimoji="1" lang="ko-KR" altLang="en-US" dirty="0" err="1"/>
              <a:t>임베딩</a:t>
            </a:r>
            <a:r>
              <a:rPr kumimoji="1" lang="ko-KR" altLang="en-US" dirty="0"/>
              <a:t> 이라고 부른답니다</a:t>
            </a:r>
            <a:r>
              <a:rPr kumimoji="1" lang="en-US" altLang="ko-KR" dirty="0"/>
              <a:t>.</a:t>
            </a:r>
          </a:p>
          <a:p>
            <a:r>
              <a:rPr kumimoji="1" lang="ko-KR" altLang="en-US" dirty="0"/>
              <a:t>그래서</a:t>
            </a:r>
            <a:r>
              <a:rPr kumimoji="1" lang="en-US" altLang="ko-KR" dirty="0"/>
              <a:t>,</a:t>
            </a:r>
            <a:r>
              <a:rPr kumimoji="1" lang="ko-KR" altLang="en-US" dirty="0"/>
              <a:t> 노드 </a:t>
            </a:r>
            <a:r>
              <a:rPr kumimoji="1" lang="ko-KR" altLang="en-US" dirty="0" err="1"/>
              <a:t>임베딩의</a:t>
            </a:r>
            <a:r>
              <a:rPr kumimoji="1" lang="ko-KR" altLang="en-US" dirty="0"/>
              <a:t> 경우</a:t>
            </a:r>
            <a:endParaRPr kumimoji="1" lang="en-US" altLang="ko-KR" dirty="0"/>
          </a:p>
          <a:p>
            <a:r>
              <a:rPr kumimoji="1" lang="ko-KR" altLang="en-US" dirty="0" err="1"/>
              <a:t>인덕티브한</a:t>
            </a:r>
            <a:r>
              <a:rPr kumimoji="1" lang="ko-KR" altLang="en-US" dirty="0"/>
              <a:t> 방식과</a:t>
            </a:r>
            <a:endParaRPr kumimoji="1" lang="en-US" altLang="ko-KR" dirty="0"/>
          </a:p>
          <a:p>
            <a:r>
              <a:rPr kumimoji="1" lang="ko-KR" altLang="en-US" dirty="0"/>
              <a:t>트랜스 </a:t>
            </a:r>
            <a:r>
              <a:rPr kumimoji="1" lang="ko-KR" altLang="en-US" dirty="0" err="1"/>
              <a:t>덕티브</a:t>
            </a:r>
            <a:r>
              <a:rPr kumimoji="1" lang="ko-KR" altLang="en-US" dirty="0"/>
              <a:t> 한 방식이 있습니다</a:t>
            </a:r>
            <a:r>
              <a:rPr kumimoji="1" lang="en-US" altLang="ko-KR" dirty="0"/>
              <a:t>.</a:t>
            </a:r>
            <a:endParaRPr kumimoji="1" lang="ko-Kore-KR" altLang="en-US" dirty="0"/>
          </a:p>
        </p:txBody>
      </p:sp>
    </p:spTree>
    <p:extLst>
      <p:ext uri="{BB962C8B-B14F-4D97-AF65-F5344CB8AC3E}">
        <p14:creationId xmlns:p14="http://schemas.microsoft.com/office/powerpoint/2010/main" val="15651566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 name="Shape 170"/>
          <p:cNvSpPr>
            <a:spLocks noGrp="1" noRot="1" noChangeAspect="1"/>
          </p:cNvSpPr>
          <p:nvPr>
            <p:ph type="sldImg"/>
          </p:nvPr>
        </p:nvSpPr>
        <p:spPr>
          <a:xfrm>
            <a:off x="381000" y="685800"/>
            <a:ext cx="6096000" cy="3429000"/>
          </a:xfrm>
          <a:prstGeom prst="rect">
            <a:avLst/>
          </a:prstGeom>
        </p:spPr>
        <p:txBody>
          <a:bodyPr/>
          <a:lstStyle/>
          <a:p>
            <a:endParaRPr/>
          </a:p>
        </p:txBody>
      </p:sp>
      <p:sp>
        <p:nvSpPr>
          <p:cNvPr id="171" name="Shape 171"/>
          <p:cNvSpPr>
            <a:spLocks noGrp="1"/>
          </p:cNvSpPr>
          <p:nvPr>
            <p:ph type="body" sz="quarter" idx="1"/>
          </p:nvPr>
        </p:nvSpPr>
        <p:spPr>
          <a:prstGeom prst="rect">
            <a:avLst/>
          </a:prstGeom>
        </p:spPr>
        <p:txBody>
          <a:bodyPr/>
          <a:lstStyle/>
          <a:p>
            <a:r>
              <a:rPr dirty="0" err="1"/>
              <a:t>기술</a:t>
            </a:r>
            <a:r>
              <a:rPr dirty="0"/>
              <a:t> </a:t>
            </a:r>
            <a:r>
              <a:rPr dirty="0" err="1"/>
              <a:t>문서</a:t>
            </a:r>
            <a:endParaRPr dirty="0"/>
          </a:p>
          <a:p>
            <a:r>
              <a:rPr dirty="0" err="1"/>
              <a:t>일반적으로</a:t>
            </a:r>
            <a:r>
              <a:rPr dirty="0"/>
              <a:t> </a:t>
            </a:r>
            <a:r>
              <a:rPr dirty="0" err="1"/>
              <a:t>텍스트와</a:t>
            </a:r>
            <a:r>
              <a:rPr dirty="0"/>
              <a:t> </a:t>
            </a:r>
            <a:r>
              <a:rPr dirty="0" err="1"/>
              <a:t>이미지를</a:t>
            </a:r>
            <a:r>
              <a:rPr dirty="0"/>
              <a:t> </a:t>
            </a:r>
            <a:r>
              <a:rPr dirty="0" err="1"/>
              <a:t>모두</a:t>
            </a:r>
            <a:r>
              <a:rPr dirty="0"/>
              <a:t> </a:t>
            </a:r>
            <a:r>
              <a:rPr dirty="0" err="1"/>
              <a:t>포함합니다</a:t>
            </a:r>
            <a:endParaRPr dirty="0"/>
          </a:p>
          <a:p>
            <a:r>
              <a:rPr dirty="0" err="1"/>
              <a:t>기술</a:t>
            </a:r>
            <a:r>
              <a:rPr dirty="0"/>
              <a:t> </a:t>
            </a:r>
            <a:r>
              <a:rPr dirty="0" err="1"/>
              <a:t>문서는</a:t>
            </a:r>
            <a:r>
              <a:rPr dirty="0"/>
              <a:t> </a:t>
            </a:r>
            <a:r>
              <a:rPr dirty="0" err="1"/>
              <a:t>종종</a:t>
            </a:r>
            <a:r>
              <a:rPr dirty="0"/>
              <a:t> </a:t>
            </a:r>
            <a:r>
              <a:rPr dirty="0" err="1"/>
              <a:t>서로</a:t>
            </a:r>
            <a:r>
              <a:rPr dirty="0"/>
              <a:t> </a:t>
            </a:r>
            <a:r>
              <a:rPr dirty="0" err="1"/>
              <a:t>연결됩니다</a:t>
            </a:r>
            <a:endParaRPr dirty="0"/>
          </a:p>
          <a:p>
            <a:r>
              <a:rPr dirty="0" err="1"/>
              <a:t>그래프</a:t>
            </a:r>
            <a:r>
              <a:rPr dirty="0"/>
              <a:t> </a:t>
            </a:r>
            <a:r>
              <a:rPr dirty="0" err="1"/>
              <a:t>신경망을</a:t>
            </a:r>
            <a:r>
              <a:rPr dirty="0"/>
              <a:t> </a:t>
            </a:r>
            <a:r>
              <a:rPr dirty="0" err="1"/>
              <a:t>통해</a:t>
            </a:r>
            <a:r>
              <a:rPr dirty="0"/>
              <a:t> </a:t>
            </a:r>
            <a:r>
              <a:rPr dirty="0" err="1"/>
              <a:t>이러한</a:t>
            </a:r>
            <a:r>
              <a:rPr dirty="0"/>
              <a:t> </a:t>
            </a:r>
            <a:r>
              <a:rPr dirty="0" err="1"/>
              <a:t>관계</a:t>
            </a:r>
            <a:r>
              <a:rPr dirty="0"/>
              <a:t> </a:t>
            </a:r>
            <a:r>
              <a:rPr dirty="0" err="1"/>
              <a:t>정보를</a:t>
            </a:r>
            <a:r>
              <a:rPr dirty="0"/>
              <a:t> </a:t>
            </a:r>
            <a:r>
              <a:rPr dirty="0" err="1"/>
              <a:t>학습하고</a:t>
            </a:r>
            <a:r>
              <a:rPr dirty="0"/>
              <a:t> </a:t>
            </a:r>
            <a:r>
              <a:rPr dirty="0" err="1"/>
              <a:t>개별</a:t>
            </a:r>
            <a:r>
              <a:rPr dirty="0"/>
              <a:t> </a:t>
            </a:r>
            <a:r>
              <a:rPr dirty="0" err="1"/>
              <a:t>노드를</a:t>
            </a:r>
            <a:r>
              <a:rPr dirty="0"/>
              <a:t> </a:t>
            </a:r>
            <a:r>
              <a:rPr dirty="0" err="1"/>
              <a:t>미리</a:t>
            </a:r>
            <a:r>
              <a:rPr dirty="0"/>
              <a:t> </a:t>
            </a:r>
            <a:r>
              <a:rPr dirty="0" err="1"/>
              <a:t>정의된</a:t>
            </a:r>
            <a:r>
              <a:rPr dirty="0"/>
              <a:t> </a:t>
            </a:r>
            <a:r>
              <a:rPr dirty="0" err="1"/>
              <a:t>여러</a:t>
            </a:r>
            <a:r>
              <a:rPr dirty="0"/>
              <a:t> </a:t>
            </a:r>
            <a:r>
              <a:rPr dirty="0" err="1"/>
              <a:t>범주로</a:t>
            </a:r>
            <a:r>
              <a:rPr dirty="0"/>
              <a:t> </a:t>
            </a:r>
            <a:r>
              <a:rPr dirty="0" err="1"/>
              <a:t>분류할</a:t>
            </a:r>
            <a:r>
              <a:rPr dirty="0"/>
              <a:t> </a:t>
            </a:r>
            <a:r>
              <a:rPr dirty="0" err="1"/>
              <a:t>수</a:t>
            </a:r>
            <a:r>
              <a:rPr dirty="0"/>
              <a:t> </a:t>
            </a:r>
            <a:r>
              <a:rPr dirty="0" err="1"/>
              <a:t>있습니다</a:t>
            </a:r>
            <a:endParaRPr dirty="0"/>
          </a:p>
          <a:p>
            <a:r>
              <a:rPr dirty="0" err="1"/>
              <a:t>이</a:t>
            </a:r>
            <a:r>
              <a:rPr dirty="0"/>
              <a:t> </a:t>
            </a:r>
            <a:r>
              <a:rPr dirty="0" err="1"/>
              <a:t>작품에서</a:t>
            </a:r>
            <a:endParaRPr dirty="0"/>
          </a:p>
          <a:p>
            <a:r>
              <a:rPr dirty="0" err="1"/>
              <a:t>기술</a:t>
            </a:r>
            <a:r>
              <a:rPr dirty="0"/>
              <a:t> </a:t>
            </a:r>
            <a:r>
              <a:rPr dirty="0" err="1"/>
              <a:t>문서의</a:t>
            </a:r>
            <a:r>
              <a:rPr dirty="0"/>
              <a:t> </a:t>
            </a:r>
            <a:r>
              <a:rPr dirty="0" err="1"/>
              <a:t>정확한</a:t>
            </a:r>
            <a:r>
              <a:rPr dirty="0"/>
              <a:t> </a:t>
            </a:r>
            <a:r>
              <a:rPr dirty="0" err="1"/>
              <a:t>계층적</a:t>
            </a:r>
            <a:r>
              <a:rPr dirty="0"/>
              <a:t> </a:t>
            </a:r>
            <a:r>
              <a:rPr dirty="0" err="1"/>
              <a:t>분류를</a:t>
            </a:r>
            <a:r>
              <a:rPr dirty="0"/>
              <a:t> </a:t>
            </a:r>
            <a:r>
              <a:rPr dirty="0" err="1"/>
              <a:t>위해</a:t>
            </a:r>
            <a:r>
              <a:rPr dirty="0"/>
              <a:t> </a:t>
            </a:r>
            <a:r>
              <a:rPr dirty="0" err="1"/>
              <a:t>멀티모달</a:t>
            </a:r>
            <a:r>
              <a:rPr dirty="0"/>
              <a:t> </a:t>
            </a:r>
            <a:r>
              <a:rPr dirty="0" err="1"/>
              <a:t>딥</a:t>
            </a:r>
            <a:r>
              <a:rPr dirty="0"/>
              <a:t> </a:t>
            </a:r>
            <a:r>
              <a:rPr dirty="0" err="1"/>
              <a:t>러닝</a:t>
            </a:r>
            <a:r>
              <a:rPr dirty="0"/>
              <a:t> </a:t>
            </a:r>
            <a:r>
              <a:rPr dirty="0" err="1"/>
              <a:t>기반</a:t>
            </a:r>
            <a:r>
              <a:rPr dirty="0"/>
              <a:t> </a:t>
            </a:r>
            <a:r>
              <a:rPr dirty="0" err="1"/>
              <a:t>모델인</a:t>
            </a:r>
            <a:r>
              <a:rPr dirty="0"/>
              <a:t> </a:t>
            </a:r>
            <a:r>
              <a:rPr dirty="0" err="1"/>
              <a:t>TechDoc을</a:t>
            </a:r>
            <a:r>
              <a:rPr dirty="0"/>
              <a:t> </a:t>
            </a:r>
            <a:r>
              <a:rPr dirty="0" err="1"/>
              <a:t>제안합니다</a:t>
            </a:r>
            <a:endParaRPr dirty="0"/>
          </a:p>
          <a:p>
            <a:r>
              <a:rPr dirty="0" err="1"/>
              <a:t>기여</a:t>
            </a:r>
            <a:r>
              <a:rPr dirty="0"/>
              <a:t> </a:t>
            </a:r>
            <a:r>
              <a:rPr dirty="0" err="1"/>
              <a:t>목표</a:t>
            </a:r>
            <a:r>
              <a:rPr dirty="0"/>
              <a:t> : </a:t>
            </a:r>
            <a:r>
              <a:rPr dirty="0" err="1"/>
              <a:t>엔지니어링</a:t>
            </a:r>
            <a:r>
              <a:rPr dirty="0"/>
              <a:t> </a:t>
            </a:r>
            <a:r>
              <a:rPr dirty="0" err="1"/>
              <a:t>문서</a:t>
            </a:r>
            <a:r>
              <a:rPr dirty="0"/>
              <a:t> </a:t>
            </a:r>
            <a:r>
              <a:rPr dirty="0" err="1"/>
              <a:t>관리를</a:t>
            </a:r>
            <a:r>
              <a:rPr dirty="0"/>
              <a:t> </a:t>
            </a:r>
            <a:r>
              <a:rPr dirty="0" err="1"/>
              <a:t>중심으로</a:t>
            </a:r>
            <a:r>
              <a:rPr dirty="0"/>
              <a:t> </a:t>
            </a:r>
            <a:r>
              <a:rPr dirty="0" err="1"/>
              <a:t>한</a:t>
            </a:r>
            <a:r>
              <a:rPr dirty="0"/>
              <a:t> </a:t>
            </a:r>
            <a:r>
              <a:rPr dirty="0" err="1"/>
              <a:t>엔지니어링</a:t>
            </a:r>
            <a:r>
              <a:rPr dirty="0"/>
              <a:t> </a:t>
            </a:r>
            <a:r>
              <a:rPr dirty="0" err="1"/>
              <a:t>관리</a:t>
            </a:r>
            <a:r>
              <a:rPr dirty="0"/>
              <a:t> </a:t>
            </a:r>
            <a:r>
              <a:rPr dirty="0" err="1"/>
              <a:t>커뮤니티를</a:t>
            </a:r>
            <a:r>
              <a:rPr dirty="0"/>
              <a:t> </a:t>
            </a:r>
            <a:r>
              <a:rPr dirty="0" err="1"/>
              <a:t>위한</a:t>
            </a:r>
            <a:r>
              <a:rPr dirty="0"/>
              <a:t> </a:t>
            </a:r>
            <a:r>
              <a:rPr dirty="0" err="1"/>
              <a:t>것으로</a:t>
            </a:r>
            <a:r>
              <a:rPr dirty="0"/>
              <a:t>, </a:t>
            </a:r>
            <a:r>
              <a:rPr dirty="0" err="1"/>
              <a:t>특히</a:t>
            </a:r>
            <a:r>
              <a:rPr dirty="0"/>
              <a:t> </a:t>
            </a:r>
            <a:r>
              <a:rPr dirty="0" err="1"/>
              <a:t>이</a:t>
            </a:r>
            <a:r>
              <a:rPr dirty="0"/>
              <a:t> </a:t>
            </a:r>
            <a:r>
              <a:rPr dirty="0" err="1"/>
              <a:t>대형</a:t>
            </a:r>
            <a:r>
              <a:rPr dirty="0"/>
              <a:t> </a:t>
            </a:r>
            <a:r>
              <a:rPr dirty="0" err="1"/>
              <a:t>엔지니어링</a:t>
            </a:r>
            <a:r>
              <a:rPr dirty="0"/>
              <a:t> </a:t>
            </a:r>
            <a:r>
              <a:rPr dirty="0" err="1"/>
              <a:t>회사를</a:t>
            </a:r>
            <a:r>
              <a:rPr dirty="0"/>
              <a:t> </a:t>
            </a:r>
            <a:r>
              <a:rPr dirty="0" err="1"/>
              <a:t>위한</a:t>
            </a:r>
            <a:r>
              <a:rPr dirty="0"/>
              <a:t> </a:t>
            </a:r>
            <a:r>
              <a:rPr dirty="0" err="1"/>
              <a:t>것입니다</a:t>
            </a:r>
            <a:endParaRPr dirty="0"/>
          </a:p>
          <a:p>
            <a:r>
              <a:rPr dirty="0" err="1"/>
              <a:t>엔지니어링</a:t>
            </a:r>
            <a:r>
              <a:rPr dirty="0"/>
              <a:t> </a:t>
            </a:r>
            <a:r>
              <a:rPr dirty="0" err="1"/>
              <a:t>문서는</a:t>
            </a:r>
            <a:r>
              <a:rPr dirty="0"/>
              <a:t> </a:t>
            </a:r>
            <a:r>
              <a:rPr dirty="0" err="1"/>
              <a:t>일반적으로</a:t>
            </a:r>
            <a:r>
              <a:rPr dirty="0"/>
              <a:t> </a:t>
            </a:r>
            <a:r>
              <a:rPr dirty="0" err="1"/>
              <a:t>멀티모달이며</a:t>
            </a:r>
            <a:r>
              <a:rPr dirty="0"/>
              <a:t> </a:t>
            </a:r>
            <a:r>
              <a:rPr dirty="0" err="1"/>
              <a:t>분류는</a:t>
            </a:r>
            <a:r>
              <a:rPr dirty="0"/>
              <a:t> </a:t>
            </a:r>
            <a:r>
              <a:rPr dirty="0" err="1"/>
              <a:t>계층적이어야</a:t>
            </a:r>
            <a:r>
              <a:rPr dirty="0"/>
              <a:t> </a:t>
            </a:r>
            <a:r>
              <a:rPr dirty="0" err="1"/>
              <a:t>합니다</a:t>
            </a:r>
            <a:r>
              <a:rPr dirty="0"/>
              <a:t>.</a:t>
            </a:r>
          </a:p>
          <a:p>
            <a:r>
              <a:rPr dirty="0" err="1"/>
              <a:t>이러한</a:t>
            </a:r>
            <a:r>
              <a:rPr dirty="0"/>
              <a:t> </a:t>
            </a:r>
            <a:r>
              <a:rPr dirty="0" err="1"/>
              <a:t>요구사항을</a:t>
            </a:r>
            <a:r>
              <a:rPr dirty="0"/>
              <a:t> </a:t>
            </a:r>
            <a:r>
              <a:rPr dirty="0" err="1"/>
              <a:t>구체적으로</a:t>
            </a:r>
            <a:r>
              <a:rPr dirty="0"/>
              <a:t> </a:t>
            </a:r>
            <a:r>
              <a:rPr dirty="0" err="1"/>
              <a:t>해결하는</a:t>
            </a:r>
            <a:r>
              <a:rPr dirty="0"/>
              <a:t> </a:t>
            </a:r>
            <a:r>
              <a:rPr dirty="0" err="1"/>
              <a:t>관련</a:t>
            </a:r>
            <a:r>
              <a:rPr dirty="0"/>
              <a:t> </a:t>
            </a:r>
            <a:r>
              <a:rPr dirty="0" err="1"/>
              <a:t>자동</a:t>
            </a:r>
            <a:r>
              <a:rPr dirty="0"/>
              <a:t> </a:t>
            </a:r>
            <a:r>
              <a:rPr dirty="0" err="1"/>
              <a:t>분류</a:t>
            </a:r>
            <a:r>
              <a:rPr dirty="0"/>
              <a:t> </a:t>
            </a:r>
            <a:r>
              <a:rPr dirty="0" err="1"/>
              <a:t>방법은</a:t>
            </a:r>
            <a:r>
              <a:rPr dirty="0"/>
              <a:t> </a:t>
            </a:r>
            <a:r>
              <a:rPr dirty="0" err="1"/>
              <a:t>존재하지</a:t>
            </a:r>
            <a:r>
              <a:rPr dirty="0"/>
              <a:t> </a:t>
            </a:r>
            <a:r>
              <a:rPr dirty="0" err="1"/>
              <a:t>않습니다</a:t>
            </a:r>
            <a:r>
              <a:rPr dirty="0"/>
              <a:t>.</a:t>
            </a:r>
          </a:p>
          <a:p>
            <a:r>
              <a:rPr dirty="0" err="1"/>
              <a:t>TechDoc</a:t>
            </a:r>
            <a:r>
              <a:rPr dirty="0"/>
              <a:t> </a:t>
            </a:r>
            <a:r>
              <a:rPr dirty="0" err="1"/>
              <a:t>모델은</a:t>
            </a:r>
            <a:r>
              <a:rPr dirty="0"/>
              <a:t> CNN, RNN, </a:t>
            </a:r>
            <a:r>
              <a:rPr dirty="0" err="1"/>
              <a:t>GNN을</a:t>
            </a:r>
            <a:r>
              <a:rPr dirty="0"/>
              <a:t> </a:t>
            </a:r>
            <a:r>
              <a:rPr dirty="0" err="1"/>
              <a:t>합성하여</a:t>
            </a:r>
            <a:r>
              <a:rPr dirty="0"/>
              <a:t> </a:t>
            </a:r>
            <a:r>
              <a:rPr dirty="0" err="1"/>
              <a:t>엔지니어링</a:t>
            </a:r>
            <a:r>
              <a:rPr dirty="0"/>
              <a:t> </a:t>
            </a:r>
            <a:r>
              <a:rPr dirty="0" err="1"/>
              <a:t>문서의</a:t>
            </a:r>
            <a:r>
              <a:rPr dirty="0"/>
              <a:t> 3가지 </a:t>
            </a:r>
            <a:r>
              <a:rPr dirty="0" err="1"/>
              <a:t>정보</a:t>
            </a:r>
            <a:r>
              <a:rPr dirty="0"/>
              <a:t>(</a:t>
            </a:r>
            <a:r>
              <a:rPr dirty="0" err="1"/>
              <a:t>텍스트</a:t>
            </a:r>
            <a:r>
              <a:rPr dirty="0"/>
              <a:t>, </a:t>
            </a:r>
            <a:r>
              <a:rPr dirty="0" err="1"/>
              <a:t>이미지</a:t>
            </a:r>
            <a:r>
              <a:rPr dirty="0"/>
              <a:t>, </a:t>
            </a:r>
            <a:r>
              <a:rPr dirty="0" err="1"/>
              <a:t>네트워크</a:t>
            </a:r>
            <a:r>
              <a:rPr dirty="0"/>
              <a:t>)</a:t>
            </a:r>
            <a:r>
              <a:rPr dirty="0" err="1"/>
              <a:t>를</a:t>
            </a:r>
            <a:r>
              <a:rPr dirty="0"/>
              <a:t> </a:t>
            </a:r>
            <a:r>
              <a:rPr dirty="0" err="1"/>
              <a:t>활용하여</a:t>
            </a:r>
            <a:r>
              <a:rPr dirty="0"/>
              <a:t> </a:t>
            </a:r>
            <a:r>
              <a:rPr dirty="0" err="1"/>
              <a:t>자동</a:t>
            </a:r>
            <a:r>
              <a:rPr dirty="0"/>
              <a:t> </a:t>
            </a:r>
            <a:r>
              <a:rPr dirty="0" err="1"/>
              <a:t>분류합니다</a:t>
            </a:r>
            <a:r>
              <a:rPr dirty="0"/>
              <a:t>.</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381000" y="685800"/>
            <a:ext cx="6096000" cy="3429000"/>
          </a:xfrm>
        </p:spPr>
      </p:sp>
      <p:sp>
        <p:nvSpPr>
          <p:cNvPr id="3" name="슬라이드 노트 개체 틀 2"/>
          <p:cNvSpPr>
            <a:spLocks noGrp="1"/>
          </p:cNvSpPr>
          <p:nvPr>
            <p:ph type="body" idx="1"/>
          </p:nvPr>
        </p:nvSpPr>
        <p:spPr/>
        <p:txBody>
          <a:bodyPr/>
          <a:lstStyle/>
          <a:p>
            <a:r>
              <a:rPr kumimoji="1" lang="ko-Kore-KR" altLang="en-US" dirty="0"/>
              <a:t>예를</a:t>
            </a:r>
            <a:r>
              <a:rPr kumimoji="1" lang="ko-KR" altLang="en-US" dirty="0"/>
              <a:t> 들어서 </a:t>
            </a:r>
            <a:r>
              <a:rPr kumimoji="1" lang="ko-KR" altLang="en-US" dirty="0" err="1"/>
              <a:t>설명하겟습니다</a:t>
            </a:r>
            <a:r>
              <a:rPr kumimoji="1" lang="en-US" altLang="ko-KR" dirty="0"/>
              <a:t>.</a:t>
            </a:r>
          </a:p>
          <a:p>
            <a:r>
              <a:rPr kumimoji="1" lang="ko-KR" altLang="en-US" dirty="0" err="1"/>
              <a:t>인덕티브한</a:t>
            </a:r>
            <a:r>
              <a:rPr kumimoji="1" lang="ko-KR" altLang="en-US" dirty="0"/>
              <a:t> 방식의 경우 노드를 </a:t>
            </a:r>
            <a:r>
              <a:rPr kumimoji="1" lang="ko-KR" altLang="en-US" dirty="0" err="1"/>
              <a:t>임베딩</a:t>
            </a:r>
            <a:r>
              <a:rPr kumimoji="1" lang="ko-KR" altLang="en-US" dirty="0"/>
              <a:t> 할 수 있는 함수인 인코더를 얻는다 라는 결과를 가져오는데</a:t>
            </a:r>
            <a:r>
              <a:rPr kumimoji="1" lang="en-US" altLang="ko-KR" dirty="0"/>
              <a:t>,</a:t>
            </a:r>
            <a:r>
              <a:rPr kumimoji="1" lang="ko-KR" altLang="en-US" dirty="0"/>
              <a:t> </a:t>
            </a:r>
            <a:endParaRPr kumimoji="1" lang="en-US" altLang="ko-KR" dirty="0"/>
          </a:p>
          <a:p>
            <a:r>
              <a:rPr kumimoji="1" lang="ko-KR" altLang="en-US" dirty="0"/>
              <a:t>이를 위해서</a:t>
            </a:r>
            <a:r>
              <a:rPr kumimoji="1" lang="en-US" altLang="ko-KR" dirty="0"/>
              <a:t>,</a:t>
            </a:r>
            <a:r>
              <a:rPr kumimoji="1" lang="ko-KR" altLang="en-US" dirty="0"/>
              <a:t> 총 </a:t>
            </a:r>
            <a:r>
              <a:rPr kumimoji="1" lang="en-US" altLang="ko-KR" dirty="0"/>
              <a:t>10</a:t>
            </a:r>
            <a:r>
              <a:rPr kumimoji="1" lang="ko-KR" altLang="en-US" dirty="0"/>
              <a:t>개의 노드를 </a:t>
            </a:r>
            <a:r>
              <a:rPr kumimoji="1" lang="ko-KR" altLang="en-US" dirty="0" err="1"/>
              <a:t>갖고있다고</a:t>
            </a:r>
            <a:r>
              <a:rPr kumimoji="1" lang="ko-KR" altLang="en-US" dirty="0"/>
              <a:t> 했을 경우</a:t>
            </a:r>
            <a:r>
              <a:rPr kumimoji="1" lang="en-US" altLang="ko-KR" dirty="0"/>
              <a:t>,</a:t>
            </a:r>
            <a:r>
              <a:rPr kumimoji="1" lang="ko-KR" altLang="en-US" dirty="0"/>
              <a:t> 그 중 </a:t>
            </a:r>
            <a:r>
              <a:rPr kumimoji="1" lang="en-US" altLang="ko-KR" dirty="0"/>
              <a:t>6</a:t>
            </a:r>
            <a:r>
              <a:rPr kumimoji="1" lang="ko-KR" altLang="en-US" dirty="0"/>
              <a:t>개를 </a:t>
            </a:r>
            <a:r>
              <a:rPr kumimoji="1" lang="ko-KR" altLang="en-US" dirty="0" err="1"/>
              <a:t>라벨링하여</a:t>
            </a:r>
            <a:r>
              <a:rPr kumimoji="1" lang="ko-KR" altLang="en-US" dirty="0"/>
              <a:t> 학습용으로 사용하고 나머지 </a:t>
            </a:r>
            <a:r>
              <a:rPr kumimoji="1" lang="en-US" altLang="ko-KR" dirty="0"/>
              <a:t>4</a:t>
            </a:r>
            <a:r>
              <a:rPr kumimoji="1" lang="ko-KR" altLang="en-US" dirty="0"/>
              <a:t>개를 테스트셋으로 사용합니다</a:t>
            </a:r>
            <a:r>
              <a:rPr kumimoji="1" lang="en-US" altLang="ko-KR" dirty="0"/>
              <a:t>.</a:t>
            </a:r>
          </a:p>
          <a:p>
            <a:r>
              <a:rPr kumimoji="1" lang="ko-KR" altLang="en-US" dirty="0" err="1"/>
              <a:t>세미수퍼바이즈드</a:t>
            </a:r>
            <a:r>
              <a:rPr kumimoji="1" lang="ko-KR" altLang="en-US" dirty="0"/>
              <a:t> 러닝 방식을 사용하여</a:t>
            </a:r>
            <a:r>
              <a:rPr kumimoji="1" lang="en-US" altLang="ko-KR" dirty="0"/>
              <a:t>,</a:t>
            </a:r>
            <a:r>
              <a:rPr kumimoji="1" lang="ko-KR" altLang="en-US" dirty="0"/>
              <a:t> 전체 그래프를 </a:t>
            </a:r>
            <a:r>
              <a:rPr kumimoji="1" lang="en-US" altLang="ko-KR" dirty="0"/>
              <a:t>6</a:t>
            </a:r>
            <a:r>
              <a:rPr kumimoji="1" lang="ko-KR" altLang="en-US" dirty="0"/>
              <a:t>개의 </a:t>
            </a:r>
            <a:r>
              <a:rPr kumimoji="1" lang="ko-KR" altLang="en-US" dirty="0" err="1"/>
              <a:t>라벨링</a:t>
            </a:r>
            <a:r>
              <a:rPr kumimoji="1" lang="ko-KR" altLang="en-US" dirty="0"/>
              <a:t> 된 노드를 사용하여 학습시키고</a:t>
            </a:r>
            <a:endParaRPr kumimoji="1" lang="en-US" altLang="ko-KR" dirty="0"/>
          </a:p>
          <a:p>
            <a:r>
              <a:rPr kumimoji="1" lang="ko-KR" altLang="en-US" dirty="0"/>
              <a:t>모델 학습이 올바르게 되었다면</a:t>
            </a:r>
            <a:r>
              <a:rPr kumimoji="1" lang="en-US" altLang="ko-KR" dirty="0"/>
              <a:t>,</a:t>
            </a:r>
            <a:r>
              <a:rPr kumimoji="1" lang="ko-KR" altLang="en-US" dirty="0"/>
              <a:t> </a:t>
            </a:r>
            <a:r>
              <a:rPr kumimoji="1" lang="ko-KR" altLang="en-US" dirty="0" err="1"/>
              <a:t>인덕티브</a:t>
            </a:r>
            <a:r>
              <a:rPr kumimoji="1" lang="ko-KR" altLang="en-US" dirty="0"/>
              <a:t> 러닝은 일반화를 잘 할 수 </a:t>
            </a:r>
            <a:r>
              <a:rPr kumimoji="1" lang="ko-KR" altLang="en-US" dirty="0" err="1"/>
              <a:t>있게됩니다</a:t>
            </a:r>
            <a:r>
              <a:rPr kumimoji="1" lang="en-US" altLang="ko-KR" dirty="0"/>
              <a:t>.</a:t>
            </a:r>
          </a:p>
          <a:p>
            <a:r>
              <a:rPr kumimoji="1" lang="ko-KR" altLang="en-US" dirty="0"/>
              <a:t>그렇지만</a:t>
            </a:r>
            <a:r>
              <a:rPr kumimoji="1" lang="en-US" altLang="ko-KR" dirty="0"/>
              <a:t>,</a:t>
            </a:r>
            <a:r>
              <a:rPr kumimoji="1" lang="ko-KR" altLang="en-US" dirty="0"/>
              <a:t> </a:t>
            </a:r>
            <a:r>
              <a:rPr kumimoji="1" lang="ko-KR" altLang="en-US" dirty="0" err="1"/>
              <a:t>인덕팁브</a:t>
            </a:r>
            <a:r>
              <a:rPr kumimoji="1" lang="ko-KR" altLang="en-US" dirty="0"/>
              <a:t> 메서드의 경우에 데이터 </a:t>
            </a:r>
            <a:r>
              <a:rPr kumimoji="1" lang="ko-KR" altLang="en-US" dirty="0" err="1"/>
              <a:t>스트럭쳐가</a:t>
            </a:r>
            <a:r>
              <a:rPr kumimoji="1" lang="ko-KR" altLang="en-US" dirty="0"/>
              <a:t> 그래프다 </a:t>
            </a:r>
            <a:r>
              <a:rPr kumimoji="1" lang="ko-KR" altLang="en-US" dirty="0" err="1"/>
              <a:t>라는것을</a:t>
            </a:r>
            <a:r>
              <a:rPr kumimoji="1" lang="ko-KR" altLang="en-US" dirty="0"/>
              <a:t> 인지하기 어려울 수 있습니다</a:t>
            </a:r>
            <a:r>
              <a:rPr kumimoji="1" lang="en-US" altLang="ko-KR" dirty="0"/>
              <a:t>.</a:t>
            </a:r>
          </a:p>
          <a:p>
            <a:r>
              <a:rPr kumimoji="1" lang="ko-KR" altLang="en-US" dirty="0"/>
              <a:t>다음은 </a:t>
            </a:r>
            <a:r>
              <a:rPr kumimoji="1" lang="ko-KR" altLang="en-US" dirty="0" err="1"/>
              <a:t>트랜스덕티브</a:t>
            </a:r>
            <a:r>
              <a:rPr kumimoji="1" lang="ko-KR" altLang="en-US" dirty="0"/>
              <a:t> 메서드 입니다</a:t>
            </a:r>
            <a:r>
              <a:rPr kumimoji="1" lang="en-US" altLang="ko-KR" dirty="0"/>
              <a:t>.</a:t>
            </a:r>
          </a:p>
          <a:p>
            <a:r>
              <a:rPr kumimoji="1" lang="ko-KR" altLang="en-US" dirty="0" err="1"/>
              <a:t>트랜스덕티브</a:t>
            </a:r>
            <a:r>
              <a:rPr kumimoji="1" lang="ko-KR" altLang="en-US" dirty="0"/>
              <a:t> 메서드의 경우</a:t>
            </a:r>
            <a:r>
              <a:rPr kumimoji="1" lang="en-US" altLang="ko-KR" dirty="0"/>
              <a:t>,</a:t>
            </a:r>
            <a:r>
              <a:rPr kumimoji="1" lang="ko-KR" altLang="en-US" dirty="0"/>
              <a:t> </a:t>
            </a:r>
            <a:r>
              <a:rPr kumimoji="1" lang="ko-KR" altLang="en-US" dirty="0" err="1"/>
              <a:t>임베딩된</a:t>
            </a:r>
            <a:r>
              <a:rPr kumimoji="1" lang="ko-KR" altLang="en-US" dirty="0"/>
              <a:t> 결과 그 자체를 아웃풋으로 만들게 됩니다</a:t>
            </a:r>
            <a:r>
              <a:rPr kumimoji="1" lang="en-US" altLang="ko-KR" dirty="0"/>
              <a:t>.</a:t>
            </a:r>
          </a:p>
          <a:p>
            <a:r>
              <a:rPr kumimoji="1" lang="ko-KR" altLang="en-US" dirty="0"/>
              <a:t>이를 위해</a:t>
            </a:r>
            <a:r>
              <a:rPr kumimoji="1" lang="en-US" altLang="ko-KR" dirty="0"/>
              <a:t>,</a:t>
            </a:r>
            <a:r>
              <a:rPr kumimoji="1" lang="ko-KR" altLang="en-US" dirty="0"/>
              <a:t> 셀프 </a:t>
            </a:r>
            <a:r>
              <a:rPr kumimoji="1" lang="ko-KR" altLang="en-US" dirty="0" err="1"/>
              <a:t>수퍼바이즈드</a:t>
            </a:r>
            <a:r>
              <a:rPr kumimoji="1" lang="ko-KR" altLang="en-US" dirty="0"/>
              <a:t> 접근법을 사용하는데</a:t>
            </a:r>
            <a:r>
              <a:rPr kumimoji="1" lang="en-US" altLang="ko-KR" dirty="0"/>
              <a:t>,</a:t>
            </a:r>
            <a:r>
              <a:rPr kumimoji="1" lang="ko-KR" altLang="en-US" dirty="0"/>
              <a:t> 이는 라벨링이 되어있지 않은 노드에 대해 라벨링을 스스로 진행하게 되는 방식입니다</a:t>
            </a:r>
            <a:r>
              <a:rPr kumimoji="1" lang="en-US" altLang="ko-KR" dirty="0"/>
              <a:t>.</a:t>
            </a:r>
          </a:p>
          <a:p>
            <a:r>
              <a:rPr kumimoji="1" lang="ko-KR" altLang="en-US" dirty="0"/>
              <a:t>이게 일반적인 </a:t>
            </a:r>
            <a:r>
              <a:rPr kumimoji="1" lang="en-US" altLang="ko-KR" dirty="0"/>
              <a:t>GNN </a:t>
            </a:r>
            <a:r>
              <a:rPr kumimoji="1" lang="ko-KR" altLang="en-US" dirty="0"/>
              <a:t>의 방식이며</a:t>
            </a:r>
            <a:r>
              <a:rPr kumimoji="1" lang="en-US" altLang="ko-KR" dirty="0"/>
              <a:t>,</a:t>
            </a:r>
            <a:r>
              <a:rPr kumimoji="1" lang="ko-KR" altLang="en-US" dirty="0"/>
              <a:t> 이 방식의 경우</a:t>
            </a:r>
            <a:r>
              <a:rPr kumimoji="1" lang="en-US" altLang="ko-KR" dirty="0"/>
              <a:t>,</a:t>
            </a:r>
            <a:r>
              <a:rPr kumimoji="1" lang="ko-KR" altLang="en-US" dirty="0"/>
              <a:t> 전체 그래프를 학습을 위해 사용하게 됩니다</a:t>
            </a:r>
            <a:r>
              <a:rPr kumimoji="1" lang="en-US" altLang="ko-KR" dirty="0"/>
              <a:t>.</a:t>
            </a:r>
            <a:endParaRPr kumimoji="1" lang="ko-Kore-KR" altLang="en-US" dirty="0"/>
          </a:p>
        </p:txBody>
      </p:sp>
    </p:spTree>
    <p:extLst>
      <p:ext uri="{BB962C8B-B14F-4D97-AF65-F5344CB8AC3E}">
        <p14:creationId xmlns:p14="http://schemas.microsoft.com/office/powerpoint/2010/main" val="15044456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381000" y="685800"/>
            <a:ext cx="6096000" cy="3429000"/>
          </a:xfrm>
        </p:spPr>
      </p:sp>
      <p:sp>
        <p:nvSpPr>
          <p:cNvPr id="3" name="슬라이드 노트 개체 틀 2"/>
          <p:cNvSpPr>
            <a:spLocks noGrp="1"/>
          </p:cNvSpPr>
          <p:nvPr>
            <p:ph type="body" idx="1"/>
          </p:nvPr>
        </p:nvSpPr>
        <p:spPr/>
        <p:txBody>
          <a:bodyPr/>
          <a:lstStyle/>
          <a:p>
            <a:r>
              <a:rPr kumimoji="1" lang="ko-Kore-KR" altLang="en-US" dirty="0"/>
              <a:t>그렇다면</a:t>
            </a:r>
            <a:r>
              <a:rPr kumimoji="1" lang="en-US" altLang="ko-Kore-KR" dirty="0"/>
              <a:t>,</a:t>
            </a:r>
            <a:r>
              <a:rPr kumimoji="1" lang="ko-KR" altLang="en-US" dirty="0"/>
              <a:t> 왜 </a:t>
            </a:r>
            <a:r>
              <a:rPr kumimoji="1" lang="en-US" altLang="ko-KR" dirty="0"/>
              <a:t>GNN</a:t>
            </a:r>
            <a:r>
              <a:rPr kumimoji="1" lang="ko-KR" altLang="en-US" dirty="0"/>
              <a:t> 을 사용해야 하는가에 대해 말씀드리겠습니다</a:t>
            </a:r>
            <a:r>
              <a:rPr kumimoji="1" lang="en-US" altLang="ko-KR" dirty="0"/>
              <a:t>.</a:t>
            </a:r>
          </a:p>
          <a:p>
            <a:r>
              <a:rPr kumimoji="1" lang="ko-KR" altLang="en-US" dirty="0"/>
              <a:t>유클리드 공간에서 정의되지 않는 데이터들을 학습을 시키기 </a:t>
            </a:r>
            <a:r>
              <a:rPr kumimoji="1" lang="ko-KR" altLang="en-US" dirty="0" err="1"/>
              <a:t>위함입니다</a:t>
            </a:r>
            <a:r>
              <a:rPr kumimoji="1" lang="en-US" altLang="ko-KR" dirty="0"/>
              <a:t>.</a:t>
            </a:r>
          </a:p>
          <a:p>
            <a:r>
              <a:rPr kumimoji="1" lang="ko-KR" altLang="en-US" dirty="0" err="1"/>
              <a:t>예를들면</a:t>
            </a:r>
            <a:r>
              <a:rPr kumimoji="1" lang="en-US" altLang="ko-KR" dirty="0"/>
              <a:t>,</a:t>
            </a:r>
            <a:r>
              <a:rPr kumimoji="1" lang="ko-KR" altLang="en-US" dirty="0"/>
              <a:t> 소셜 네트워크</a:t>
            </a:r>
            <a:r>
              <a:rPr kumimoji="1" lang="en-US" altLang="ko-KR" dirty="0"/>
              <a:t>,</a:t>
            </a:r>
            <a:r>
              <a:rPr kumimoji="1" lang="ko-KR" altLang="en-US" dirty="0"/>
              <a:t> </a:t>
            </a:r>
            <a:r>
              <a:rPr kumimoji="1" lang="en-US" altLang="ko-KR" dirty="0"/>
              <a:t>3D mesh </a:t>
            </a:r>
            <a:r>
              <a:rPr kumimoji="1" lang="ko-KR" altLang="en-US" dirty="0"/>
              <a:t>디자인</a:t>
            </a:r>
            <a:r>
              <a:rPr kumimoji="1" lang="en-US" altLang="ko-KR" dirty="0"/>
              <a:t>,</a:t>
            </a:r>
            <a:r>
              <a:rPr kumimoji="1" lang="ko-KR" altLang="en-US" dirty="0"/>
              <a:t> 분자식 등이 있는데</a:t>
            </a:r>
            <a:r>
              <a:rPr kumimoji="1" lang="en-US" altLang="ko-KR" dirty="0"/>
              <a:t>,</a:t>
            </a:r>
            <a:r>
              <a:rPr kumimoji="1" lang="ko-KR" altLang="en-US" dirty="0"/>
              <a:t> 이러한 데이터는 그래프의 형태를 띄고 있기 때문에 </a:t>
            </a:r>
            <a:r>
              <a:rPr kumimoji="1" lang="en-US" altLang="ko-KR" dirty="0"/>
              <a:t>GNN </a:t>
            </a:r>
            <a:r>
              <a:rPr kumimoji="1" lang="ko-KR" altLang="en-US" dirty="0"/>
              <a:t>이 적합합니다</a:t>
            </a:r>
            <a:r>
              <a:rPr kumimoji="1" lang="en-US" altLang="ko-KR" dirty="0"/>
              <a:t>.</a:t>
            </a:r>
            <a:endParaRPr kumimoji="1" lang="ko-Kore-KR" altLang="en-US" dirty="0"/>
          </a:p>
        </p:txBody>
      </p:sp>
    </p:spTree>
    <p:extLst>
      <p:ext uri="{BB962C8B-B14F-4D97-AF65-F5344CB8AC3E}">
        <p14:creationId xmlns:p14="http://schemas.microsoft.com/office/powerpoint/2010/main" val="250180587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381000" y="685800"/>
            <a:ext cx="6096000" cy="3429000"/>
          </a:xfrm>
        </p:spPr>
      </p:sp>
      <p:sp>
        <p:nvSpPr>
          <p:cNvPr id="3" name="슬라이드 노트 개체 틀 2"/>
          <p:cNvSpPr>
            <a:spLocks noGrp="1"/>
          </p:cNvSpPr>
          <p:nvPr>
            <p:ph type="body" idx="1"/>
          </p:nvPr>
        </p:nvSpPr>
        <p:spPr/>
        <p:txBody>
          <a:bodyPr/>
          <a:lstStyle/>
          <a:p>
            <a:r>
              <a:rPr kumimoji="1" lang="en-US" altLang="ko-Kore-KR" dirty="0"/>
              <a:t>GNN </a:t>
            </a:r>
            <a:r>
              <a:rPr kumimoji="1" lang="ko-Kore-KR" altLang="en-US" dirty="0"/>
              <a:t>에서</a:t>
            </a:r>
            <a:r>
              <a:rPr kumimoji="1" lang="ko-KR" altLang="en-US" dirty="0"/>
              <a:t> 노드는 입력된 데이터를 의미하고</a:t>
            </a:r>
            <a:endParaRPr kumimoji="1" lang="en-US" altLang="ko-KR" dirty="0"/>
          </a:p>
          <a:p>
            <a:r>
              <a:rPr kumimoji="1" lang="ko-KR" altLang="en-US" dirty="0" err="1"/>
              <a:t>엣지는</a:t>
            </a:r>
            <a:r>
              <a:rPr kumimoji="1" lang="ko-KR" altLang="en-US" dirty="0"/>
              <a:t> 각 데이터의 </a:t>
            </a:r>
            <a:r>
              <a:rPr kumimoji="1" lang="ko-KR" altLang="en-US" dirty="0" err="1"/>
              <a:t>관게를</a:t>
            </a:r>
            <a:r>
              <a:rPr kumimoji="1" lang="ko-KR" altLang="en-US" dirty="0"/>
              <a:t> 의미합니다</a:t>
            </a:r>
            <a:r>
              <a:rPr kumimoji="1" lang="en-US" altLang="ko-KR" dirty="0"/>
              <a:t>.</a:t>
            </a:r>
          </a:p>
          <a:p>
            <a:r>
              <a:rPr kumimoji="1" lang="ko-KR" altLang="en-US" dirty="0"/>
              <a:t>모든 데이터의 상관관계가 표현되어야 하므로</a:t>
            </a:r>
            <a:r>
              <a:rPr kumimoji="1" lang="en-US" altLang="ko-KR" dirty="0"/>
              <a:t>,</a:t>
            </a:r>
            <a:r>
              <a:rPr kumimoji="1" lang="ko-KR" altLang="en-US" dirty="0"/>
              <a:t> 이를 위해 인접행렬 </a:t>
            </a:r>
            <a:r>
              <a:rPr kumimoji="1" lang="en-US" altLang="ko-KR" dirty="0"/>
              <a:t>Adjacency Matrix </a:t>
            </a:r>
            <a:r>
              <a:rPr kumimoji="1" lang="ko-KR" altLang="en-US" dirty="0" err="1"/>
              <a:t>를</a:t>
            </a:r>
            <a:r>
              <a:rPr kumimoji="1" lang="ko-KR" altLang="en-US" dirty="0"/>
              <a:t> 사용하여 표현합니다</a:t>
            </a:r>
            <a:r>
              <a:rPr kumimoji="1" lang="en-US" altLang="ko-KR" dirty="0"/>
              <a:t>.</a:t>
            </a:r>
          </a:p>
          <a:p>
            <a:r>
              <a:rPr kumimoji="1" lang="ko-KR" altLang="en-US" dirty="0"/>
              <a:t>노드들의 관계 이외에</a:t>
            </a:r>
            <a:r>
              <a:rPr kumimoji="1" lang="en-US" altLang="ko-KR" dirty="0"/>
              <a:t>,</a:t>
            </a:r>
            <a:r>
              <a:rPr kumimoji="1" lang="ko-KR" altLang="en-US" dirty="0"/>
              <a:t> 각 노드의 특징들은 </a:t>
            </a:r>
            <a:r>
              <a:rPr kumimoji="1" lang="en-US" altLang="ko-KR" dirty="0"/>
              <a:t>feature matrix</a:t>
            </a:r>
            <a:r>
              <a:rPr kumimoji="1" lang="ko-KR" altLang="en-US" dirty="0"/>
              <a:t>로 표현됩니다</a:t>
            </a:r>
            <a:r>
              <a:rPr kumimoji="1" lang="en-US" altLang="ko-KR" dirty="0"/>
              <a:t>.</a:t>
            </a:r>
          </a:p>
          <a:p>
            <a:r>
              <a:rPr kumimoji="1" lang="en-US" altLang="ko-Kore-KR" dirty="0"/>
              <a:t>GNN </a:t>
            </a:r>
            <a:r>
              <a:rPr kumimoji="1" lang="ko-KR" altLang="en-US" dirty="0"/>
              <a:t>의 키 아이디어는</a:t>
            </a:r>
            <a:endParaRPr kumimoji="1" lang="en-US" altLang="ko-KR" dirty="0"/>
          </a:p>
          <a:p>
            <a:r>
              <a:rPr kumimoji="1" lang="en-US" altLang="ko-Kore-KR" dirty="0"/>
              <a:t>	</a:t>
            </a:r>
            <a:r>
              <a:rPr kumimoji="1" lang="ko-KR" altLang="en-US" dirty="0"/>
              <a:t>노드는 네이버와의 연결로 인해 정의된다</a:t>
            </a:r>
            <a:r>
              <a:rPr kumimoji="1" lang="en-US" altLang="ko-KR" dirty="0"/>
              <a:t>.</a:t>
            </a:r>
            <a:r>
              <a:rPr kumimoji="1" lang="ko-KR" altLang="en-US" dirty="0"/>
              <a:t> </a:t>
            </a:r>
            <a:r>
              <a:rPr kumimoji="1" lang="ko-KR" altLang="en-US" dirty="0" err="1"/>
              <a:t>라고</a:t>
            </a:r>
            <a:r>
              <a:rPr kumimoji="1" lang="ko-KR" altLang="en-US" dirty="0"/>
              <a:t> 할 수 있습니다</a:t>
            </a:r>
            <a:r>
              <a:rPr kumimoji="1" lang="en-US" altLang="ko-KR" dirty="0"/>
              <a:t>.</a:t>
            </a:r>
          </a:p>
          <a:p>
            <a:r>
              <a:rPr kumimoji="1" lang="en-US" altLang="ko-Kore-KR" dirty="0"/>
              <a:t>	</a:t>
            </a:r>
            <a:r>
              <a:rPr kumimoji="1" lang="ko-KR" altLang="en-US" dirty="0"/>
              <a:t>만약 모든 </a:t>
            </a:r>
            <a:r>
              <a:rPr kumimoji="1" lang="ko-KR" altLang="en-US" dirty="0" err="1"/>
              <a:t>네이버들과의</a:t>
            </a:r>
            <a:r>
              <a:rPr kumimoji="1" lang="ko-KR" altLang="en-US" dirty="0"/>
              <a:t> 연결을 끊게 되면</a:t>
            </a:r>
            <a:r>
              <a:rPr kumimoji="1" lang="en-US" altLang="ko-KR" dirty="0"/>
              <a:t>,</a:t>
            </a:r>
            <a:r>
              <a:rPr kumimoji="1" lang="ko-KR" altLang="en-US" dirty="0"/>
              <a:t> 노드는 고립되고</a:t>
            </a:r>
            <a:r>
              <a:rPr kumimoji="1" lang="en-US" altLang="ko-KR" dirty="0"/>
              <a:t>,</a:t>
            </a:r>
            <a:r>
              <a:rPr kumimoji="1" lang="ko-KR" altLang="en-US" dirty="0"/>
              <a:t> 의미를 잃게 됩니다</a:t>
            </a:r>
            <a:r>
              <a:rPr kumimoji="1" lang="en-US" altLang="ko-KR" dirty="0"/>
              <a:t>.</a:t>
            </a:r>
          </a:p>
          <a:p>
            <a:r>
              <a:rPr kumimoji="1" lang="en-US" altLang="ko-Kore-KR" dirty="0"/>
              <a:t>	</a:t>
            </a:r>
            <a:r>
              <a:rPr kumimoji="1" lang="ko-KR" altLang="en-US" dirty="0"/>
              <a:t>그러므로</a:t>
            </a:r>
            <a:r>
              <a:rPr kumimoji="1" lang="en-US" altLang="ko-KR" dirty="0"/>
              <a:t>,</a:t>
            </a:r>
            <a:r>
              <a:rPr kumimoji="1" lang="ko-KR" altLang="en-US" dirty="0"/>
              <a:t> </a:t>
            </a:r>
            <a:r>
              <a:rPr lang="ko-KR" altLang="en-US" b="0" i="0" u="none" strike="noStrike" dirty="0">
                <a:solidFill>
                  <a:srgbClr val="000000"/>
                </a:solidFill>
                <a:effectLst/>
                <a:latin typeface="Malgun Gothic" panose="020B0503020000020004" pitchFamily="34" charset="-127"/>
                <a:ea typeface="Malgun Gothic" panose="020B0503020000020004" pitchFamily="34" charset="-127"/>
              </a:rPr>
              <a:t>노드의 이웃과 이웃에 대한 연결은 노드의 개념을 정의합니다</a:t>
            </a:r>
            <a:r>
              <a:rPr lang="en-US" altLang="ko-KR" b="0" i="0" u="none" strike="noStrike" dirty="0">
                <a:solidFill>
                  <a:srgbClr val="000000"/>
                </a:solidFill>
                <a:effectLst/>
                <a:latin typeface="Malgun Gothic" panose="020B0503020000020004" pitchFamily="34" charset="-127"/>
                <a:ea typeface="Malgun Gothic" panose="020B0503020000020004" pitchFamily="34" charset="-127"/>
              </a:rPr>
              <a:t>.</a:t>
            </a:r>
            <a:endParaRPr kumimoji="1" lang="ko-Kore-KR" altLang="en-US" dirty="0"/>
          </a:p>
        </p:txBody>
      </p:sp>
    </p:spTree>
    <p:extLst>
      <p:ext uri="{BB962C8B-B14F-4D97-AF65-F5344CB8AC3E}">
        <p14:creationId xmlns:p14="http://schemas.microsoft.com/office/powerpoint/2010/main" val="144743758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381000" y="685800"/>
            <a:ext cx="6096000" cy="3429000"/>
          </a:xfrm>
        </p:spPr>
      </p:sp>
      <p:sp>
        <p:nvSpPr>
          <p:cNvPr id="3" name="슬라이드 노트 개체 틀 2"/>
          <p:cNvSpPr>
            <a:spLocks noGrp="1"/>
          </p:cNvSpPr>
          <p:nvPr>
            <p:ph type="body" idx="1"/>
          </p:nvPr>
        </p:nvSpPr>
        <p:spPr/>
        <p:txBody>
          <a:bodyPr/>
          <a:lstStyle/>
          <a:p>
            <a:r>
              <a:rPr kumimoji="1" lang="ko-KR" altLang="en-US" dirty="0"/>
              <a:t>모든 노드가 특성을 설명하는 상태로 표현됩니다</a:t>
            </a:r>
            <a:r>
              <a:rPr kumimoji="1" lang="en-US" altLang="ko-KR" dirty="0"/>
              <a:t>.
</a:t>
            </a:r>
            <a:r>
              <a:rPr kumimoji="1" lang="ko-KR" altLang="en-US" dirty="0"/>
              <a:t>노드 </a:t>
            </a:r>
            <a:r>
              <a:rPr kumimoji="1" lang="en-US" altLang="ko-KR" dirty="0"/>
              <a:t>state</a:t>
            </a:r>
            <a:r>
              <a:rPr kumimoji="1" lang="ko-KR" altLang="en-US" dirty="0" err="1"/>
              <a:t>를</a:t>
            </a:r>
            <a:r>
              <a:rPr kumimoji="1" lang="ko-KR" altLang="en-US" dirty="0"/>
              <a:t> 사용하여 출력 만들고
</a:t>
            </a:r>
            <a:r>
              <a:rPr kumimoji="1" lang="en" altLang="ko-Kore-KR" dirty="0"/>
              <a:t>node</a:t>
            </a:r>
            <a:r>
              <a:rPr kumimoji="1" lang="ko-KR" altLang="en-US" dirty="0"/>
              <a:t>가 특징 </a:t>
            </a:r>
            <a:r>
              <a:rPr kumimoji="1" lang="en" altLang="ko-Kore-KR" dirty="0"/>
              <a:t>A, B, C </a:t>
            </a:r>
            <a:r>
              <a:rPr kumimoji="1" lang="ko-KR" altLang="en-US" dirty="0"/>
              <a:t>중 </a:t>
            </a:r>
            <a:r>
              <a:rPr kumimoji="1" lang="en" altLang="ko-Kore-KR" dirty="0"/>
              <a:t>A, B,</a:t>
            </a:r>
            <a:r>
              <a:rPr kumimoji="1" lang="ko-KR" altLang="en-US" dirty="0"/>
              <a:t>의 특징을 가지고 있다면 </a:t>
            </a:r>
            <a:r>
              <a:rPr kumimoji="1" lang="en-US" altLang="ko-KR" dirty="0"/>
              <a:t>(1, 1, 0)</a:t>
            </a:r>
            <a:r>
              <a:rPr kumimoji="1" lang="ko-KR" altLang="en-US" dirty="0"/>
              <a:t>의 상태가 된다</a:t>
            </a:r>
            <a:r>
              <a:rPr kumimoji="1" lang="en-US" altLang="ko-KR" dirty="0"/>
              <a:t>.
</a:t>
            </a:r>
            <a:r>
              <a:rPr kumimoji="1" lang="ko-KR" altLang="en-US" dirty="0"/>
              <a:t>이것은 학습을 통해 업데이트되며 마지막 상태가 곧 예측됩니다</a:t>
            </a:r>
            <a:r>
              <a:rPr kumimoji="1" lang="en-US" altLang="ko-KR" dirty="0"/>
              <a:t>.
</a:t>
            </a:r>
            <a:r>
              <a:rPr kumimoji="1" lang="ko-KR" altLang="en-US" dirty="0"/>
              <a:t>예</a:t>
            </a:r>
            <a:r>
              <a:rPr kumimoji="1" lang="en-US" altLang="ko-KR" dirty="0"/>
              <a:t>) </a:t>
            </a:r>
            <a:r>
              <a:rPr kumimoji="1" lang="en" altLang="ko-Kore-KR" dirty="0"/>
              <a:t>node = Movie </a:t>
            </a:r>
            <a:r>
              <a:rPr kumimoji="1" lang="ko-KR" altLang="en-US" dirty="0"/>
              <a:t>이고</a:t>
            </a:r>
            <a:r>
              <a:rPr kumimoji="1" lang="en" altLang="ko-Kore-KR" dirty="0"/>
              <a:t> </a:t>
            </a:r>
            <a:r>
              <a:rPr kumimoji="1" lang="ko-KR" altLang="en-US" dirty="0"/>
              <a:t>이 영화의 특징은 로맨스</a:t>
            </a:r>
            <a:r>
              <a:rPr kumimoji="1" lang="en-US" altLang="ko-KR" dirty="0"/>
              <a:t>, </a:t>
            </a:r>
            <a:r>
              <a:rPr kumimoji="1" lang="ko-KR" altLang="en-US" dirty="0"/>
              <a:t>범죄</a:t>
            </a:r>
            <a:r>
              <a:rPr kumimoji="1" lang="en-US" altLang="ko-KR" dirty="0"/>
              <a:t>, </a:t>
            </a:r>
            <a:r>
              <a:rPr kumimoji="1" lang="ko-KR" altLang="en-US" dirty="0" err="1"/>
              <a:t>스릴러중에</a:t>
            </a:r>
            <a:r>
              <a:rPr kumimoji="1" lang="ko-KR" altLang="en-US" dirty="0"/>
              <a:t> 로맨스</a:t>
            </a:r>
            <a:r>
              <a:rPr kumimoji="1" lang="en-US" altLang="ko-KR" dirty="0"/>
              <a:t>, </a:t>
            </a:r>
            <a:r>
              <a:rPr kumimoji="1" lang="ko-KR" altLang="en-US" dirty="0"/>
              <a:t>범죄일 때</a:t>
            </a:r>
            <a:r>
              <a:rPr kumimoji="1" lang="en-US" altLang="ko-KR" dirty="0"/>
              <a:t>, </a:t>
            </a:r>
            <a:r>
              <a:rPr kumimoji="1" lang="ko-KR" altLang="en-US" dirty="0"/>
              <a:t>이 노드의 상태 표현은 </a:t>
            </a:r>
            <a:r>
              <a:rPr kumimoji="1" lang="en-US" altLang="ko-KR" dirty="0"/>
              <a:t>(1,1,0)</a:t>
            </a:r>
            <a:r>
              <a:rPr kumimoji="1" lang="ko-KR" altLang="en-US" dirty="0"/>
              <a:t>입니다</a:t>
            </a:r>
            <a:r>
              <a:rPr kumimoji="1" lang="en-US" altLang="ko-KR" dirty="0"/>
              <a:t>. </a:t>
            </a:r>
            <a:r>
              <a:rPr kumimoji="1" lang="en" altLang="ko-Kore-KR" dirty="0"/>
              <a:t>GNN</a:t>
            </a:r>
            <a:r>
              <a:rPr kumimoji="1" lang="ko-KR" altLang="en-US" dirty="0"/>
              <a:t>은 연결과 이웃의 상태를 사용하여 각 노드의 상태를 업데이트</a:t>
            </a:r>
            <a:r>
              <a:rPr kumimoji="1" lang="en-US" altLang="ko-KR" dirty="0"/>
              <a:t>(</a:t>
            </a:r>
            <a:r>
              <a:rPr kumimoji="1" lang="ko-KR" altLang="en-US" dirty="0"/>
              <a:t>학습</a:t>
            </a:r>
            <a:r>
              <a:rPr kumimoji="1" lang="en-US" altLang="ko-KR" dirty="0"/>
              <a:t>)</a:t>
            </a:r>
            <a:r>
              <a:rPr kumimoji="1" lang="ko-KR" altLang="en-US" dirty="0"/>
              <a:t>하고 최종 상태를 통해 예측합니다</a:t>
            </a:r>
            <a:r>
              <a:rPr kumimoji="1" lang="en-US" altLang="ko-KR" dirty="0"/>
              <a:t>.
</a:t>
            </a:r>
            <a:r>
              <a:rPr kumimoji="1" lang="ko-KR" altLang="en-US" dirty="0"/>
              <a:t>일반적으로 이 마지막 상태를 </a:t>
            </a:r>
            <a:r>
              <a:rPr kumimoji="1" lang="en-US" altLang="ko-KR" dirty="0"/>
              <a:t>'</a:t>
            </a:r>
            <a:r>
              <a:rPr kumimoji="1" lang="ko-KR" altLang="en-US" dirty="0"/>
              <a:t>노드 </a:t>
            </a:r>
            <a:r>
              <a:rPr kumimoji="1" lang="ko-KR" altLang="en-US" dirty="0" err="1"/>
              <a:t>임베딩</a:t>
            </a:r>
            <a:r>
              <a:rPr kumimoji="1" lang="en-US" altLang="ko-KR" dirty="0"/>
              <a:t>'</a:t>
            </a:r>
            <a:r>
              <a:rPr kumimoji="1" lang="ko-KR" altLang="en-US" dirty="0"/>
              <a:t>이라고 합니다
즉</a:t>
            </a:r>
            <a:r>
              <a:rPr kumimoji="1" lang="en-US" altLang="ko-KR" dirty="0"/>
              <a:t>, </a:t>
            </a:r>
            <a:r>
              <a:rPr kumimoji="1" lang="ko-KR" altLang="en-US" dirty="0"/>
              <a:t>노드 상태를 사용하여 작업을 수행하기 위한 출력을 생성합니다</a:t>
            </a:r>
            <a:r>
              <a:rPr kumimoji="1" lang="en-US" altLang="ko-KR" dirty="0"/>
              <a:t>.
</a:t>
            </a:r>
            <a:r>
              <a:rPr kumimoji="1" lang="ko-KR" altLang="en-US" dirty="0"/>
              <a:t>모든 </a:t>
            </a:r>
            <a:r>
              <a:rPr kumimoji="1" lang="en" altLang="ko-Kore-KR" dirty="0"/>
              <a:t>GNN</a:t>
            </a:r>
            <a:r>
              <a:rPr kumimoji="1" lang="ko-KR" altLang="en-US" dirty="0"/>
              <a:t>의 임무는 인접 노드에 대한 정보를 통해 각 노드의 </a:t>
            </a:r>
            <a:r>
              <a:rPr kumimoji="1" lang="en-US" altLang="ko-KR" dirty="0"/>
              <a:t>'</a:t>
            </a:r>
            <a:r>
              <a:rPr kumimoji="1" lang="ko-KR" altLang="en-US" dirty="0"/>
              <a:t>노드 </a:t>
            </a:r>
            <a:r>
              <a:rPr kumimoji="1" lang="ko-KR" altLang="en-US" dirty="0" err="1"/>
              <a:t>임베딩</a:t>
            </a:r>
            <a:r>
              <a:rPr kumimoji="1" lang="en-US" altLang="ko-KR" dirty="0"/>
              <a:t>'</a:t>
            </a:r>
            <a:r>
              <a:rPr kumimoji="1" lang="ko-KR" altLang="en-US" dirty="0"/>
              <a:t>을 결정하는 것입니다</a:t>
            </a:r>
            <a:r>
              <a:rPr kumimoji="1" lang="en-US" altLang="ko-KR" dirty="0"/>
              <a:t>.
</a:t>
            </a:r>
            <a:endParaRPr kumimoji="1" lang="ko-Kore-KR" altLang="en-US" dirty="0"/>
          </a:p>
        </p:txBody>
      </p:sp>
    </p:spTree>
    <p:extLst>
      <p:ext uri="{BB962C8B-B14F-4D97-AF65-F5344CB8AC3E}">
        <p14:creationId xmlns:p14="http://schemas.microsoft.com/office/powerpoint/2010/main" val="48637202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381000" y="685800"/>
            <a:ext cx="6096000" cy="3429000"/>
          </a:xfrm>
        </p:spPr>
      </p:sp>
      <p:sp>
        <p:nvSpPr>
          <p:cNvPr id="3" name="슬라이드 노트 개체 틀 2"/>
          <p:cNvSpPr>
            <a:spLocks noGrp="1"/>
          </p:cNvSpPr>
          <p:nvPr>
            <p:ph type="body" idx="1"/>
          </p:nvPr>
        </p:nvSpPr>
        <p:spPr/>
        <p:txBody>
          <a:bodyPr/>
          <a:lstStyle/>
          <a:p>
            <a:r>
              <a:rPr kumimoji="1" lang="ko-KR" altLang="en-US" dirty="0"/>
              <a:t>로컬 </a:t>
            </a:r>
            <a:r>
              <a:rPr kumimoji="1" lang="en" altLang="ko-KR" dirty="0"/>
              <a:t>Connectivity</a:t>
            </a:r>
            <a:r>
              <a:rPr kumimoji="1" lang="ko-KR" altLang="en-US" dirty="0"/>
              <a:t>
그래프에서 한 노드와 인접 노드 간의 관계는 로컬 </a:t>
            </a:r>
            <a:r>
              <a:rPr kumimoji="1" lang="en" altLang="ko-KR" dirty="0"/>
              <a:t>Connectivity</a:t>
            </a:r>
            <a:r>
              <a:rPr kumimoji="1" lang="ko-KR" altLang="en-US" dirty="0"/>
              <a:t>로 볼 수 있습니다</a:t>
            </a:r>
            <a:r>
              <a:rPr kumimoji="1" lang="en-US" altLang="ko-KR" dirty="0"/>
              <a:t>.
</a:t>
            </a:r>
            <a:r>
              <a:rPr kumimoji="1" lang="ko-KR" altLang="en-US" dirty="0"/>
              <a:t>한 노드의 특성을 추출하기 위해서는 로컬 </a:t>
            </a:r>
            <a:r>
              <a:rPr kumimoji="1" lang="en" altLang="ko-KR" dirty="0"/>
              <a:t>Connectivity</a:t>
            </a:r>
            <a:r>
              <a:rPr kumimoji="1" lang="ko-KR" altLang="en-US" dirty="0"/>
              <a:t> 내의 인접 노드들의 정보만 수신할 수 있으며</a:t>
            </a:r>
            <a:r>
              <a:rPr kumimoji="1" lang="en-US" altLang="ko-KR" dirty="0"/>
              <a:t>, </a:t>
            </a:r>
            <a:r>
              <a:rPr kumimoji="1" lang="ko-KR" altLang="en-US" dirty="0"/>
              <a:t>특성을 추출할 수 있다</a:t>
            </a:r>
            <a:r>
              <a:rPr kumimoji="1" lang="en-US" altLang="ko-KR" dirty="0"/>
              <a:t>.
Shared</a:t>
            </a:r>
            <a:r>
              <a:rPr kumimoji="1" lang="ko-KR" altLang="en-US" dirty="0"/>
              <a:t> </a:t>
            </a:r>
            <a:r>
              <a:rPr kumimoji="1" lang="en-US" altLang="ko-KR" dirty="0"/>
              <a:t>Weights</a:t>
            </a:r>
            <a:r>
              <a:rPr kumimoji="1" lang="ko-KR" altLang="en-US" dirty="0"/>
              <a:t>
</a:t>
            </a:r>
            <a:r>
              <a:rPr kumimoji="1" lang="en" altLang="ko-Kore-KR" dirty="0"/>
              <a:t>Graph </a:t>
            </a:r>
            <a:r>
              <a:rPr kumimoji="1" lang="ko-KR" altLang="en-US" dirty="0"/>
              <a:t>노드의 특성을 추출하기 위해 동일한 </a:t>
            </a:r>
            <a:r>
              <a:rPr kumimoji="1" lang="en-US" altLang="ko-KR" dirty="0"/>
              <a:t>Weights</a:t>
            </a:r>
            <a:r>
              <a:rPr kumimoji="1" lang="ko-KR" altLang="en-US" dirty="0" err="1"/>
              <a:t>를</a:t>
            </a:r>
            <a:r>
              <a:rPr kumimoji="1" lang="ko-KR" altLang="en-US" dirty="0"/>
              <a:t> 사용하여 다른 노드의 특성을 추출할 수 있습니다</a:t>
            </a:r>
            <a:r>
              <a:rPr kumimoji="1" lang="en-US" altLang="ko-KR" dirty="0"/>
              <a:t>.
Use of Multi-layer</a:t>
            </a:r>
          </a:p>
          <a:p>
            <a:r>
              <a:rPr kumimoji="1" lang="ko-KR" altLang="en-US" dirty="0"/>
              <a:t>그래프에서 다중 계층 구조로 쌓이면 초기 계층은 인접 노드와의 관계에 대해서만 특징을 추출합니다</a:t>
            </a:r>
            <a:r>
              <a:rPr kumimoji="1" lang="en-US" altLang="ko-KR" dirty="0"/>
              <a:t>.
</a:t>
            </a:r>
            <a:r>
              <a:rPr kumimoji="1" lang="ko-KR" altLang="en-US" dirty="0"/>
              <a:t>네트워크가 깊을수록 간접적으로 연결된 노드가 고려되는 특성을 추출할 수 있습니다</a:t>
            </a:r>
            <a:r>
              <a:rPr kumimoji="1" lang="en-US" altLang="ko-KR" dirty="0"/>
              <a:t>.
</a:t>
            </a:r>
            <a:endParaRPr kumimoji="1" lang="ko-Kore-KR" altLang="en-US" dirty="0"/>
          </a:p>
        </p:txBody>
      </p:sp>
    </p:spTree>
    <p:extLst>
      <p:ext uri="{BB962C8B-B14F-4D97-AF65-F5344CB8AC3E}">
        <p14:creationId xmlns:p14="http://schemas.microsoft.com/office/powerpoint/2010/main" val="107720284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381000" y="685800"/>
            <a:ext cx="6096000" cy="3429000"/>
          </a:xfrm>
        </p:spPr>
      </p:sp>
      <p:sp>
        <p:nvSpPr>
          <p:cNvPr id="3" name="슬라이드 노트 개체 틀 2"/>
          <p:cNvSpPr>
            <a:spLocks noGrp="1"/>
          </p:cNvSpPr>
          <p:nvPr>
            <p:ph type="body" idx="1"/>
          </p:nvPr>
        </p:nvSpPr>
        <p:spPr/>
        <p:txBody>
          <a:bodyPr/>
          <a:lstStyle/>
          <a:p>
            <a:r>
              <a:rPr kumimoji="1" lang="en-US" altLang="ko-Kore-KR" dirty="0"/>
              <a:t>GNN </a:t>
            </a:r>
            <a:r>
              <a:rPr kumimoji="1" lang="ko-Kore-KR" altLang="en-US" dirty="0"/>
              <a:t>의</a:t>
            </a:r>
            <a:r>
              <a:rPr kumimoji="1" lang="ko-KR" altLang="en-US" dirty="0"/>
              <a:t> 입력으로는 </a:t>
            </a:r>
            <a:r>
              <a:rPr kumimoji="1" lang="en-US" altLang="ko-KR" dirty="0"/>
              <a:t>Graph </a:t>
            </a:r>
            <a:r>
              <a:rPr kumimoji="1" lang="ko-KR" altLang="en-US" dirty="0"/>
              <a:t>와 노드의 속성 정보를 입력 받습니다</a:t>
            </a:r>
            <a:r>
              <a:rPr kumimoji="1" lang="en-US" altLang="ko-KR" dirty="0"/>
              <a:t>.</a:t>
            </a:r>
          </a:p>
          <a:p>
            <a:r>
              <a:rPr kumimoji="1" lang="ko-Kore-KR" altLang="en-US" dirty="0"/>
              <a:t>여기서</a:t>
            </a:r>
            <a:r>
              <a:rPr kumimoji="1" lang="ko-KR" altLang="en-US" dirty="0"/>
              <a:t> 노드 속성 정보는 </a:t>
            </a:r>
            <a:r>
              <a:rPr kumimoji="1" lang="en-US" altLang="ko-KR" dirty="0"/>
              <a:t>Vector Xu </a:t>
            </a:r>
            <a:r>
              <a:rPr kumimoji="1" lang="ko-KR" altLang="en-US" dirty="0" err="1"/>
              <a:t>라고</a:t>
            </a:r>
            <a:r>
              <a:rPr kumimoji="1" lang="ko-KR" altLang="en-US" dirty="0"/>
              <a:t> 표현했을 때</a:t>
            </a:r>
            <a:r>
              <a:rPr kumimoji="1" lang="en-US" altLang="ko-KR" dirty="0"/>
              <a:t>,</a:t>
            </a:r>
          </a:p>
          <a:p>
            <a:r>
              <a:rPr kumimoji="1" lang="en-US" altLang="ko-Kore-KR" dirty="0"/>
              <a:t>Xu</a:t>
            </a:r>
            <a:r>
              <a:rPr kumimoji="1" lang="ko-KR" altLang="en-US" dirty="0"/>
              <a:t>는 </a:t>
            </a:r>
            <a:r>
              <a:rPr kumimoji="1" lang="en-US" altLang="ko-KR" dirty="0"/>
              <a:t>m</a:t>
            </a:r>
            <a:r>
              <a:rPr kumimoji="1" lang="ko-KR" altLang="en-US" dirty="0"/>
              <a:t> 차원의 벡터이고</a:t>
            </a:r>
            <a:r>
              <a:rPr kumimoji="1" lang="en-US" altLang="ko-KR" dirty="0"/>
              <a:t>,</a:t>
            </a:r>
            <a:r>
              <a:rPr kumimoji="1" lang="ko-KR" altLang="en-US" dirty="0"/>
              <a:t> </a:t>
            </a:r>
            <a:r>
              <a:rPr kumimoji="1" lang="en-US" altLang="ko-KR" dirty="0"/>
              <a:t>m</a:t>
            </a:r>
            <a:r>
              <a:rPr kumimoji="1" lang="ko-KR" altLang="en-US" dirty="0"/>
              <a:t> 은 속성값의 </a:t>
            </a:r>
            <a:r>
              <a:rPr kumimoji="1" lang="ko-KR" altLang="en-US" dirty="0" err="1"/>
              <a:t>갯수를</a:t>
            </a:r>
            <a:r>
              <a:rPr kumimoji="1" lang="ko-KR" altLang="en-US" dirty="0"/>
              <a:t> 의미합니다</a:t>
            </a:r>
            <a:r>
              <a:rPr kumimoji="1" lang="en-US" altLang="ko-KR" dirty="0"/>
              <a:t>.</a:t>
            </a:r>
          </a:p>
          <a:p>
            <a:r>
              <a:rPr kumimoji="1" lang="ko-KR" altLang="en-US" dirty="0"/>
              <a:t>페이스북으로 </a:t>
            </a:r>
            <a:r>
              <a:rPr kumimoji="1" lang="en-US" altLang="ko-Kore-KR" dirty="0"/>
              <a:t>Node </a:t>
            </a:r>
            <a:r>
              <a:rPr kumimoji="1" lang="ko-KR" altLang="en-US" dirty="0"/>
              <a:t>속성 예시를 들면</a:t>
            </a:r>
            <a:r>
              <a:rPr kumimoji="1" lang="en-US" altLang="ko-KR" dirty="0"/>
              <a:t>,</a:t>
            </a:r>
            <a:r>
              <a:rPr kumimoji="1" lang="ko-KR" altLang="en-US" dirty="0"/>
              <a:t> 지역</a:t>
            </a:r>
            <a:r>
              <a:rPr kumimoji="1" lang="en-US" altLang="ko-KR" dirty="0"/>
              <a:t>,</a:t>
            </a:r>
            <a:r>
              <a:rPr kumimoji="1" lang="ko-KR" altLang="en-US" dirty="0"/>
              <a:t> 대학교</a:t>
            </a:r>
            <a:r>
              <a:rPr kumimoji="1" lang="en-US" altLang="ko-KR" dirty="0"/>
              <a:t>,</a:t>
            </a:r>
            <a:r>
              <a:rPr kumimoji="1" lang="ko-KR" altLang="en-US" dirty="0"/>
              <a:t> 고등학교</a:t>
            </a:r>
            <a:r>
              <a:rPr kumimoji="1" lang="en-US" altLang="ko-KR" dirty="0"/>
              <a:t>,</a:t>
            </a:r>
            <a:r>
              <a:rPr kumimoji="1" lang="ko-KR" altLang="en-US" dirty="0"/>
              <a:t> 성별</a:t>
            </a:r>
            <a:r>
              <a:rPr kumimoji="1" lang="en-US" altLang="ko-KR" dirty="0"/>
              <a:t>,</a:t>
            </a:r>
            <a:r>
              <a:rPr kumimoji="1" lang="ko-KR" altLang="en-US" dirty="0"/>
              <a:t> 나이 등이 있을 수 있습니다</a:t>
            </a:r>
            <a:r>
              <a:rPr kumimoji="1" lang="en-US" altLang="ko-KR" dirty="0"/>
              <a:t>.</a:t>
            </a:r>
          </a:p>
          <a:p>
            <a:r>
              <a:rPr kumimoji="1" lang="en-US" altLang="ko-Kore-KR" dirty="0"/>
              <a:t>GNN </a:t>
            </a:r>
            <a:r>
              <a:rPr kumimoji="1" lang="ko-KR" altLang="en-US" dirty="0"/>
              <a:t>은 </a:t>
            </a:r>
            <a:r>
              <a:rPr kumimoji="1" lang="en-US" altLang="ko-KR" dirty="0"/>
              <a:t>aggregate neighbors information </a:t>
            </a:r>
            <a:r>
              <a:rPr kumimoji="1" lang="ko-KR" altLang="en-US" dirty="0"/>
              <a:t>을 반복하여</a:t>
            </a:r>
            <a:r>
              <a:rPr kumimoji="1" lang="en-US" altLang="ko-KR" dirty="0"/>
              <a:t>,</a:t>
            </a:r>
            <a:r>
              <a:rPr kumimoji="1" lang="ko-KR" altLang="en-US" dirty="0"/>
              <a:t> </a:t>
            </a:r>
            <a:r>
              <a:rPr kumimoji="1" lang="ko-KR" altLang="en-US" dirty="0" err="1"/>
              <a:t>임베딩을</a:t>
            </a:r>
            <a:r>
              <a:rPr kumimoji="1" lang="ko-KR" altLang="en-US" dirty="0"/>
              <a:t> 만들어냅니다</a:t>
            </a:r>
            <a:r>
              <a:rPr kumimoji="1" lang="en-US" altLang="ko-KR" dirty="0"/>
              <a:t>.</a:t>
            </a:r>
          </a:p>
          <a:p>
            <a:r>
              <a:rPr kumimoji="1" lang="ko-KR" altLang="en-US" dirty="0"/>
              <a:t>주어진 그래프의 모든 노드들을 하는 타겟 노드로부터 </a:t>
            </a:r>
            <a:r>
              <a:rPr kumimoji="1" lang="ko-KR" altLang="en-US" dirty="0" err="1"/>
              <a:t>어그리게이트하는</a:t>
            </a:r>
            <a:r>
              <a:rPr kumimoji="1" lang="ko-KR" altLang="en-US" dirty="0"/>
              <a:t> 구조를 </a:t>
            </a:r>
            <a:r>
              <a:rPr kumimoji="1" lang="en-US" altLang="ko-KR" dirty="0"/>
              <a:t>computation</a:t>
            </a:r>
            <a:r>
              <a:rPr kumimoji="1" lang="ko-KR" altLang="en-US" dirty="0"/>
              <a:t> 그래프라고 합니다</a:t>
            </a:r>
            <a:r>
              <a:rPr kumimoji="1" lang="en-US" altLang="ko-KR" dirty="0"/>
              <a:t>.
</a:t>
            </a:r>
            <a:endParaRPr kumimoji="1" lang="ko-Kore-KR" altLang="en-US" dirty="0"/>
          </a:p>
        </p:txBody>
      </p:sp>
    </p:spTree>
    <p:extLst>
      <p:ext uri="{BB962C8B-B14F-4D97-AF65-F5344CB8AC3E}">
        <p14:creationId xmlns:p14="http://schemas.microsoft.com/office/powerpoint/2010/main" val="322374584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381000" y="685800"/>
            <a:ext cx="6096000" cy="3429000"/>
          </a:xfrm>
        </p:spPr>
      </p:sp>
      <p:sp>
        <p:nvSpPr>
          <p:cNvPr id="3" name="슬라이드 노트 개체 틀 2"/>
          <p:cNvSpPr>
            <a:spLocks noGrp="1"/>
          </p:cNvSpPr>
          <p:nvPr>
            <p:ph type="body" idx="1"/>
          </p:nvPr>
        </p:nvSpPr>
        <p:spPr/>
        <p:txBody>
          <a:bodyPr/>
          <a:lstStyle/>
          <a:p>
            <a:r>
              <a:rPr kumimoji="1" lang="en-US" altLang="ko-KR" dirty="0"/>
              <a:t>Computation</a:t>
            </a:r>
            <a:r>
              <a:rPr kumimoji="1" lang="ko-KR" altLang="en-US" dirty="0"/>
              <a:t> 그래프에서 계층에 따른 </a:t>
            </a:r>
            <a:r>
              <a:rPr kumimoji="1" lang="en-US" altLang="ko-KR" dirty="0"/>
              <a:t>aggregation function</a:t>
            </a:r>
            <a:r>
              <a:rPr kumimoji="1" lang="ko-KR" altLang="en-US" dirty="0"/>
              <a:t>이 서로 다른 노드 간에 공유됩니다</a:t>
            </a:r>
            <a:r>
              <a:rPr kumimoji="1" lang="en-US" altLang="ko-KR" dirty="0"/>
              <a:t>.
	</a:t>
            </a:r>
            <a:r>
              <a:rPr kumimoji="1" lang="ko-KR" altLang="en-US" dirty="0"/>
              <a:t>이 의미는 모든 노드에 대해 동일한 집계 매개 변수가 공유됩니다
</a:t>
            </a:r>
            <a:r>
              <a:rPr kumimoji="1" lang="en-US" altLang="ko-KR" dirty="0"/>
              <a:t>	</a:t>
            </a:r>
            <a:r>
              <a:rPr kumimoji="1" lang="ko-KR" altLang="en-US" dirty="0"/>
              <a:t>새로운 노드 및 새로운 그래프는 일반화 될 수 있습니다</a:t>
            </a:r>
            <a:r>
              <a:rPr kumimoji="1" lang="en-US" altLang="ko-KR" dirty="0"/>
              <a:t>.
</a:t>
            </a:r>
            <a:endParaRPr kumimoji="1" lang="ko-Kore-KR" altLang="en-US" dirty="0"/>
          </a:p>
        </p:txBody>
      </p:sp>
    </p:spTree>
    <p:extLst>
      <p:ext uri="{BB962C8B-B14F-4D97-AF65-F5344CB8AC3E}">
        <p14:creationId xmlns:p14="http://schemas.microsoft.com/office/powerpoint/2010/main" val="408113032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381000" y="685800"/>
            <a:ext cx="6096000" cy="3429000"/>
          </a:xfrm>
        </p:spPr>
      </p:sp>
      <p:sp>
        <p:nvSpPr>
          <p:cNvPr id="3" name="슬라이드 노트 개체 틀 2"/>
          <p:cNvSpPr>
            <a:spLocks noGrp="1"/>
          </p:cNvSpPr>
          <p:nvPr>
            <p:ph type="body" idx="1"/>
          </p:nvPr>
        </p:nvSpPr>
        <p:spPr/>
        <p:txBody>
          <a:bodyPr/>
          <a:lstStyle/>
          <a:p>
            <a:r>
              <a:rPr kumimoji="1" lang="en" altLang="ko-Kore-KR" dirty="0"/>
              <a:t>Local Network Neighborhoods </a:t>
            </a:r>
            <a:r>
              <a:rPr kumimoji="1" lang="ko-KR" altLang="en-US" dirty="0"/>
              <a:t>정보를 기반으로 하는 노드 </a:t>
            </a:r>
            <a:r>
              <a:rPr kumimoji="1" lang="ko-KR" altLang="en-US" dirty="0" err="1"/>
              <a:t>임베딩</a:t>
            </a:r>
            <a:r>
              <a:rPr kumimoji="1" lang="ko-KR" altLang="en-US" dirty="0"/>
              <a:t> 진행합니다</a:t>
            </a:r>
            <a:r>
              <a:rPr kumimoji="1" lang="en-US" altLang="ko-KR" dirty="0"/>
              <a:t>.</a:t>
            </a:r>
          </a:p>
          <a:p>
            <a:r>
              <a:rPr kumimoji="1" lang="en" altLang="ko-Kore-KR" dirty="0"/>
              <a:t>NN</a:t>
            </a:r>
            <a:r>
              <a:rPr kumimoji="1" lang="ko-KR" altLang="en-US" dirty="0"/>
              <a:t>을 사용하여 네이버 인포메이션을 </a:t>
            </a:r>
            <a:r>
              <a:rPr kumimoji="1" lang="ko-KR" altLang="en-US" dirty="0" err="1"/>
              <a:t>어그리게이트합니다</a:t>
            </a:r>
            <a:r>
              <a:rPr kumimoji="1" lang="ko-KR" altLang="en-US" dirty="0"/>
              <a:t>
노드 </a:t>
            </a:r>
            <a:r>
              <a:rPr kumimoji="1" lang="en" altLang="ko-Kore-KR" dirty="0"/>
              <a:t>B</a:t>
            </a:r>
            <a:r>
              <a:rPr kumimoji="1" lang="ko-KR" altLang="en-US" dirty="0"/>
              <a:t>는 </a:t>
            </a:r>
            <a:r>
              <a:rPr kumimoji="1" lang="en" altLang="ko-Kore-KR" dirty="0"/>
              <a:t>A,C</a:t>
            </a:r>
            <a:r>
              <a:rPr kumimoji="1" lang="ko-KR" altLang="en-US" dirty="0"/>
              <a:t>에서 정보를 얻고 노드 </a:t>
            </a:r>
            <a:r>
              <a:rPr kumimoji="1" lang="en" altLang="ko-Kore-KR" dirty="0"/>
              <a:t>A</a:t>
            </a:r>
            <a:r>
              <a:rPr kumimoji="1" lang="ko-KR" altLang="en-US" dirty="0"/>
              <a:t>는 </a:t>
            </a:r>
            <a:r>
              <a:rPr kumimoji="1" lang="en" altLang="ko-Kore-KR" dirty="0"/>
              <a:t>B,C,D</a:t>
            </a:r>
            <a:r>
              <a:rPr kumimoji="1" lang="ko-KR" altLang="en-US" dirty="0"/>
              <a:t>에서 정보를 얻습니다</a:t>
            </a:r>
            <a:r>
              <a:rPr kumimoji="1" lang="en-US" altLang="ko-KR" dirty="0"/>
              <a:t>.
</a:t>
            </a:r>
            <a:endParaRPr kumimoji="1" lang="ko-Kore-KR" altLang="en-US" dirty="0"/>
          </a:p>
        </p:txBody>
      </p:sp>
    </p:spTree>
    <p:extLst>
      <p:ext uri="{BB962C8B-B14F-4D97-AF65-F5344CB8AC3E}">
        <p14:creationId xmlns:p14="http://schemas.microsoft.com/office/powerpoint/2010/main" val="410753177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381000" y="685800"/>
            <a:ext cx="6096000" cy="3429000"/>
          </a:xfrm>
        </p:spPr>
      </p:sp>
      <p:sp>
        <p:nvSpPr>
          <p:cNvPr id="3" name="슬라이드 노트 개체 틀 2"/>
          <p:cNvSpPr>
            <a:spLocks noGrp="1"/>
          </p:cNvSpPr>
          <p:nvPr>
            <p:ph type="body" idx="1"/>
          </p:nvPr>
        </p:nvSpPr>
        <p:spPr/>
        <p:txBody>
          <a:bodyPr/>
          <a:lstStyle/>
          <a:p>
            <a:r>
              <a:rPr kumimoji="1" lang="en" altLang="ko-Kore-KR" dirty="0"/>
              <a:t>Neighbor</a:t>
            </a:r>
            <a:r>
              <a:rPr kumimoji="1" lang="ko-KR" altLang="en-US" dirty="0"/>
              <a:t>는 </a:t>
            </a:r>
            <a:r>
              <a:rPr kumimoji="1" lang="en-US" altLang="ko-KR" dirty="0"/>
              <a:t>Computation Graph</a:t>
            </a:r>
            <a:r>
              <a:rPr kumimoji="1" lang="ko-KR" altLang="en-US" dirty="0" err="1"/>
              <a:t>를</a:t>
            </a:r>
            <a:r>
              <a:rPr kumimoji="1" lang="ko-KR" altLang="en-US" dirty="0"/>
              <a:t> 결정하고</a:t>
            </a:r>
            <a:r>
              <a:rPr kumimoji="1" lang="en-US" altLang="ko-KR" dirty="0"/>
              <a:t>, 
</a:t>
            </a:r>
            <a:r>
              <a:rPr kumimoji="1" lang="ko-KR" altLang="en-US" dirty="0"/>
              <a:t>모든 노드에는 고유한 신경망 아키텍처가 있으며</a:t>
            </a:r>
            <a:r>
              <a:rPr kumimoji="1" lang="en-US" altLang="ko-KR" dirty="0"/>
              <a:t>,</a:t>
            </a:r>
            <a:r>
              <a:rPr kumimoji="1" lang="ko-KR" altLang="en-US" dirty="0"/>
              <a:t> 각 노드는 이웃을 기반으로 계산 그래프를 정의합니다</a:t>
            </a:r>
            <a:r>
              <a:rPr kumimoji="1" lang="en-US" altLang="ko-KR" dirty="0"/>
              <a:t>.
</a:t>
            </a:r>
            <a:endParaRPr kumimoji="1" lang="ko-Kore-KR" altLang="en-US" dirty="0"/>
          </a:p>
        </p:txBody>
      </p:sp>
    </p:spTree>
    <p:extLst>
      <p:ext uri="{BB962C8B-B14F-4D97-AF65-F5344CB8AC3E}">
        <p14:creationId xmlns:p14="http://schemas.microsoft.com/office/powerpoint/2010/main" val="2816228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381000" y="685800"/>
            <a:ext cx="6096000" cy="3429000"/>
          </a:xfrm>
        </p:spPr>
      </p:sp>
      <p:sp>
        <p:nvSpPr>
          <p:cNvPr id="3" name="슬라이드 노트 개체 틀 2"/>
          <p:cNvSpPr>
            <a:spLocks noGrp="1"/>
          </p:cNvSpPr>
          <p:nvPr>
            <p:ph type="body" idx="1"/>
          </p:nvPr>
        </p:nvSpPr>
        <p:spPr/>
        <p:txBody>
          <a:bodyPr/>
          <a:lstStyle/>
          <a:p>
            <a:r>
              <a:rPr kumimoji="1" lang="en" altLang="ko-Kore-KR" dirty="0"/>
              <a:t>GCN</a:t>
            </a:r>
            <a:r>
              <a:rPr kumimoji="1" lang="ko-KR" altLang="en-US" dirty="0"/>
              <a:t>의 평균을 사용하여 인접 항목의 정보를 집계합니다</a:t>
            </a:r>
            <a:r>
              <a:rPr kumimoji="1" lang="en-US" altLang="ko-KR" dirty="0"/>
              <a:t>.
</a:t>
            </a:r>
            <a:r>
              <a:rPr kumimoji="1" lang="ko-KR" altLang="en-US" dirty="0"/>
              <a:t>그러나 </a:t>
            </a:r>
            <a:r>
              <a:rPr kumimoji="1" lang="en" altLang="ko-Kore-KR" dirty="0" err="1"/>
              <a:t>graphSAGE</a:t>
            </a:r>
            <a:r>
              <a:rPr kumimoji="1" lang="ko-KR" altLang="en-US" dirty="0"/>
              <a:t>는 </a:t>
            </a:r>
            <a:r>
              <a:rPr kumimoji="1" lang="en" altLang="ko-Kore-KR" dirty="0"/>
              <a:t>Pooling, LSTM, Mean</a:t>
            </a:r>
            <a:r>
              <a:rPr kumimoji="1" lang="ko-KR" altLang="en-US" dirty="0"/>
              <a:t>의 세 가지 집계 함수를 제안하고 이를 실험에 활용합니다</a:t>
            </a:r>
            <a:r>
              <a:rPr kumimoji="1" lang="en-US" altLang="ko-KR" dirty="0"/>
              <a:t>.
</a:t>
            </a:r>
            <a:endParaRPr kumimoji="1" lang="ko-Kore-KR" altLang="en-US" dirty="0"/>
          </a:p>
        </p:txBody>
      </p:sp>
    </p:spTree>
    <p:extLst>
      <p:ext uri="{BB962C8B-B14F-4D97-AF65-F5344CB8AC3E}">
        <p14:creationId xmlns:p14="http://schemas.microsoft.com/office/powerpoint/2010/main" val="17783306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 name="Shape 176"/>
          <p:cNvSpPr>
            <a:spLocks noGrp="1" noRot="1" noChangeAspect="1"/>
          </p:cNvSpPr>
          <p:nvPr>
            <p:ph type="sldImg"/>
          </p:nvPr>
        </p:nvSpPr>
        <p:spPr>
          <a:xfrm>
            <a:off x="381000" y="685800"/>
            <a:ext cx="6096000" cy="3429000"/>
          </a:xfrm>
          <a:prstGeom prst="rect">
            <a:avLst/>
          </a:prstGeom>
        </p:spPr>
        <p:txBody>
          <a:bodyPr/>
          <a:lstStyle/>
          <a:p>
            <a:endParaRPr/>
          </a:p>
        </p:txBody>
      </p:sp>
      <p:sp>
        <p:nvSpPr>
          <p:cNvPr id="177" name="Shape 177"/>
          <p:cNvSpPr>
            <a:spLocks noGrp="1"/>
          </p:cNvSpPr>
          <p:nvPr>
            <p:ph type="body" sz="quarter" idx="1"/>
          </p:nvPr>
        </p:nvSpPr>
        <p:spPr>
          <a:prstGeom prst="rect">
            <a:avLst/>
          </a:prstGeom>
        </p:spPr>
        <p:txBody>
          <a:bodyPr/>
          <a:lstStyle/>
          <a:p>
            <a:r>
              <a:t>TechDoc</a:t>
            </a:r>
          </a:p>
          <a:p>
            <a:r>
              <a:t>벤치마크 특허 데이터 세트</a:t>
            </a:r>
          </a:p>
          <a:p>
            <a:r>
              <a:t>평가 사례 연구로서 IPC(Hierarchical International Patent Classification) 시스템을 기반으로 기술 문서를 분류하도록 모델을 교육합니다.</a:t>
            </a:r>
          </a:p>
          <a:p>
            <a:r>
              <a:t>기술 문서 내의 고유 정보와 문서 간의 연관성을 활용하고 통합하여 계층적 기술 문서 분류를 자동화하려는 첫 번째 노력</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381000" y="685800"/>
            <a:ext cx="6096000" cy="3429000"/>
          </a:xfrm>
        </p:spPr>
      </p:sp>
      <p:sp>
        <p:nvSpPr>
          <p:cNvPr id="3" name="슬라이드 노트 개체 틀 2"/>
          <p:cNvSpPr>
            <a:spLocks noGrp="1"/>
          </p:cNvSpPr>
          <p:nvPr>
            <p:ph type="body" idx="1"/>
          </p:nvPr>
        </p:nvSpPr>
        <p:spPr/>
        <p:txBody>
          <a:bodyPr/>
          <a:lstStyle/>
          <a:p>
            <a:r>
              <a:rPr kumimoji="1" lang="ko-KR" altLang="en-US" dirty="0"/>
              <a:t>모델의 깊이는 자유롭게 설정할 수 있습니다</a:t>
            </a:r>
            <a:r>
              <a:rPr kumimoji="1" lang="en-US" altLang="ko-KR" dirty="0"/>
              <a:t>.
</a:t>
            </a:r>
            <a:r>
              <a:rPr kumimoji="1" lang="en" altLang="ko-Kore-KR" dirty="0"/>
              <a:t>Node</a:t>
            </a:r>
            <a:r>
              <a:rPr kumimoji="1" lang="ko-KR" altLang="en-US" dirty="0"/>
              <a:t>는 각 레이어에 </a:t>
            </a:r>
            <a:r>
              <a:rPr kumimoji="1" lang="ko-KR" altLang="en-US" dirty="0" err="1"/>
              <a:t>임베딩</a:t>
            </a:r>
            <a:r>
              <a:rPr kumimoji="1" lang="ko-KR" altLang="en-US" dirty="0"/>
              <a:t> 값을 갖습니다</a:t>
            </a:r>
            <a:r>
              <a:rPr kumimoji="1" lang="en-US" altLang="ko-KR" dirty="0"/>
              <a:t>.
</a:t>
            </a:r>
            <a:r>
              <a:rPr kumimoji="1" lang="en" altLang="ko-Kore-KR" dirty="0"/>
              <a:t>Layer-0</a:t>
            </a:r>
            <a:r>
              <a:rPr kumimoji="1" lang="ko-KR" altLang="en-US" dirty="0"/>
              <a:t>에서는 노드 </a:t>
            </a:r>
            <a:r>
              <a:rPr kumimoji="1" lang="en" altLang="ko-Kore-KR" dirty="0"/>
              <a:t>A</a:t>
            </a:r>
            <a:r>
              <a:rPr kumimoji="1" lang="ko-KR" altLang="en-US" dirty="0"/>
              <a:t>의 </a:t>
            </a:r>
            <a:r>
              <a:rPr kumimoji="1" lang="ko-KR" altLang="en-US" dirty="0" err="1"/>
              <a:t>임베딩이</a:t>
            </a:r>
            <a:r>
              <a:rPr kumimoji="1" lang="ko-KR" altLang="en-US" dirty="0"/>
              <a:t> </a:t>
            </a:r>
            <a:r>
              <a:rPr kumimoji="1" lang="en" altLang="ko-Kore-KR" dirty="0"/>
              <a:t>X_A</a:t>
            </a:r>
            <a:r>
              <a:rPr kumimoji="1" lang="ko-KR" altLang="en-US" dirty="0"/>
              <a:t>됩니다</a:t>
            </a:r>
            <a:r>
              <a:rPr kumimoji="1" lang="en-US" altLang="ko-KR" dirty="0"/>
              <a:t>.
</a:t>
            </a:r>
            <a:r>
              <a:rPr kumimoji="1" lang="en" altLang="ko-Kore-KR" dirty="0"/>
              <a:t>Layer-K</a:t>
            </a:r>
            <a:r>
              <a:rPr kumimoji="1" lang="ko-KR" altLang="en-US" dirty="0"/>
              <a:t>에서 </a:t>
            </a:r>
            <a:r>
              <a:rPr kumimoji="1" lang="ko-KR" altLang="en-US" dirty="0" err="1"/>
              <a:t>임베딩은</a:t>
            </a:r>
            <a:r>
              <a:rPr kumimoji="1" lang="ko-KR" altLang="en-US" dirty="0"/>
              <a:t> </a:t>
            </a:r>
            <a:r>
              <a:rPr kumimoji="1" lang="en" altLang="ko-Kore-KR" dirty="0"/>
              <a:t>Layer-0</a:t>
            </a:r>
            <a:r>
              <a:rPr kumimoji="1" lang="ko-KR" altLang="en-US" dirty="0"/>
              <a:t>에서 </a:t>
            </a:r>
            <a:r>
              <a:rPr kumimoji="1" lang="en" altLang="ko-Kore-KR" dirty="0"/>
              <a:t>Hidden Layer</a:t>
            </a:r>
            <a:r>
              <a:rPr kumimoji="1" lang="ko-KR" altLang="en-US" dirty="0" err="1"/>
              <a:t>를</a:t>
            </a:r>
            <a:r>
              <a:rPr kumimoji="1" lang="ko-KR" altLang="en-US" dirty="0"/>
              <a:t> 통해 </a:t>
            </a:r>
            <a:r>
              <a:rPr kumimoji="1" lang="en" altLang="ko-Kore-KR" dirty="0"/>
              <a:t>K</a:t>
            </a:r>
            <a:r>
              <a:rPr kumimoji="1" lang="ko-KR" altLang="en-US" dirty="0"/>
              <a:t>번 전달된 정보에 대한 값을 갖습니다</a:t>
            </a:r>
            <a:r>
              <a:rPr kumimoji="1" lang="en-US" altLang="ko-KR" dirty="0"/>
              <a:t>.
</a:t>
            </a:r>
            <a:endParaRPr kumimoji="1" lang="ko-Kore-KR" altLang="en-US" dirty="0"/>
          </a:p>
        </p:txBody>
      </p:sp>
    </p:spTree>
    <p:extLst>
      <p:ext uri="{BB962C8B-B14F-4D97-AF65-F5344CB8AC3E}">
        <p14:creationId xmlns:p14="http://schemas.microsoft.com/office/powerpoint/2010/main" val="273733675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381000" y="685800"/>
            <a:ext cx="6096000" cy="3429000"/>
          </a:xfrm>
        </p:spPr>
      </p:sp>
      <p:sp>
        <p:nvSpPr>
          <p:cNvPr id="3" name="슬라이드 노트 개체 틀 2"/>
          <p:cNvSpPr>
            <a:spLocks noGrp="1"/>
          </p:cNvSpPr>
          <p:nvPr>
            <p:ph type="body" idx="1"/>
          </p:nvPr>
        </p:nvSpPr>
        <p:spPr/>
        <p:txBody>
          <a:bodyPr/>
          <a:lstStyle/>
          <a:p>
            <a:r>
              <a:rPr kumimoji="1" lang="ko-KR" altLang="en-US" dirty="0"/>
              <a:t>정보가 전달되고 </a:t>
            </a:r>
            <a:r>
              <a:rPr kumimoji="1" lang="ko-KR" altLang="en-US" dirty="0" err="1"/>
              <a:t>임베딩</a:t>
            </a:r>
            <a:r>
              <a:rPr kumimoji="1" lang="ko-KR" altLang="en-US" dirty="0"/>
              <a:t> 값을 갖는 프로세스는 아래에 수학적으로 표현됩니다</a:t>
            </a:r>
            <a:r>
              <a:rPr kumimoji="1" lang="en-US" altLang="ko-KR" dirty="0"/>
              <a:t>.
</a:t>
            </a:r>
            <a:r>
              <a:rPr kumimoji="1" lang="en" altLang="ko-Kore-KR" dirty="0"/>
              <a:t>W : </a:t>
            </a:r>
            <a:r>
              <a:rPr kumimoji="1" lang="ko-KR" altLang="en-US" dirty="0"/>
              <a:t>이웃의 이전 레이어 </a:t>
            </a:r>
            <a:r>
              <a:rPr kumimoji="1" lang="ko-KR" altLang="en-US" dirty="0" err="1"/>
              <a:t>임베딩의</a:t>
            </a:r>
            <a:r>
              <a:rPr kumimoji="1" lang="ko-KR" altLang="en-US" dirty="0"/>
              <a:t> 평균
</a:t>
            </a:r>
            <a:r>
              <a:rPr kumimoji="1" lang="en" altLang="ko-Kore-KR" dirty="0"/>
              <a:t>B: </a:t>
            </a:r>
            <a:r>
              <a:rPr kumimoji="1" lang="ko-KR" altLang="en-US" dirty="0"/>
              <a:t>이전 레이어에서 자신에게 메시지 보내기</a:t>
            </a:r>
            <a:endParaRPr kumimoji="1" lang="en-US" altLang="ko-KR" dirty="0"/>
          </a:p>
          <a:p>
            <a:r>
              <a:rPr kumimoji="1" lang="ko-KR" altLang="en-US" dirty="0"/>
              <a:t>
</a:t>
            </a:r>
            <a:endParaRPr kumimoji="1" lang="ko-Kore-KR" altLang="en-US" dirty="0"/>
          </a:p>
        </p:txBody>
      </p:sp>
    </p:spTree>
    <p:extLst>
      <p:ext uri="{BB962C8B-B14F-4D97-AF65-F5344CB8AC3E}">
        <p14:creationId xmlns:p14="http://schemas.microsoft.com/office/powerpoint/2010/main" val="89665010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381000" y="685800"/>
            <a:ext cx="6096000" cy="3429000"/>
          </a:xfrm>
        </p:spPr>
      </p:sp>
      <p:sp>
        <p:nvSpPr>
          <p:cNvPr id="3" name="슬라이드 노트 개체 틀 2"/>
          <p:cNvSpPr>
            <a:spLocks noGrp="1"/>
          </p:cNvSpPr>
          <p:nvPr>
            <p:ph type="body" idx="1"/>
          </p:nvPr>
        </p:nvSpPr>
        <p:spPr/>
        <p:txBody>
          <a:bodyPr/>
          <a:lstStyle/>
          <a:p>
            <a:r>
              <a:rPr kumimoji="1" lang="ko-KR" altLang="en-US" dirty="0"/>
              <a:t>
위의 방정식에서 학습 대상은 </a:t>
            </a:r>
            <a:r>
              <a:rPr kumimoji="1" lang="en" altLang="ko-Kore-KR" dirty="0"/>
              <a:t>Weight Matrix</a:t>
            </a:r>
            <a:r>
              <a:rPr kumimoji="1" lang="ko-KR" altLang="en-US" dirty="0"/>
              <a:t>인 </a:t>
            </a:r>
            <a:r>
              <a:rPr kumimoji="1" lang="en" altLang="ko-Kore-KR" dirty="0"/>
              <a:t>W</a:t>
            </a:r>
            <a:r>
              <a:rPr kumimoji="1" lang="ko-KR" altLang="en-US" dirty="0"/>
              <a:t>와 </a:t>
            </a:r>
            <a:r>
              <a:rPr kumimoji="1" lang="en" altLang="ko-Kore-KR" dirty="0"/>
              <a:t>B</a:t>
            </a:r>
            <a:r>
              <a:rPr kumimoji="1" lang="ko-KR" altLang="en-US" dirty="0"/>
              <a:t>입니다</a:t>
            </a:r>
            <a:r>
              <a:rPr kumimoji="1" lang="en-US" altLang="ko-KR" dirty="0"/>
              <a:t>.
</a:t>
            </a:r>
            <a:r>
              <a:rPr kumimoji="1" lang="en" altLang="ko-Kore-KR" dirty="0"/>
              <a:t>W </a:t>
            </a:r>
            <a:r>
              <a:rPr kumimoji="1" lang="ko-KR" altLang="en-US" dirty="0"/>
              <a:t>및 </a:t>
            </a:r>
            <a:r>
              <a:rPr kumimoji="1" lang="en" altLang="ko-Kore-KR" dirty="0"/>
              <a:t>B </a:t>
            </a:r>
            <a:r>
              <a:rPr kumimoji="1" lang="ko-KR" altLang="en-US" dirty="0"/>
              <a:t>비율을 사용하여 </a:t>
            </a:r>
            <a:r>
              <a:rPr kumimoji="1" lang="en-US" altLang="ko-KR" dirty="0"/>
              <a:t>neighbor </a:t>
            </a:r>
            <a:r>
              <a:rPr kumimoji="1" lang="ko-KR" altLang="en-US" dirty="0"/>
              <a:t>속성</a:t>
            </a:r>
            <a:r>
              <a:rPr kumimoji="1" lang="en-US" altLang="ko-KR" dirty="0"/>
              <a:t>/self</a:t>
            </a:r>
            <a:r>
              <a:rPr kumimoji="1" lang="ko-KR" altLang="en-US" dirty="0"/>
              <a:t> 속성에 더 집중할지 여부를 결정합니다</a:t>
            </a:r>
            <a:r>
              <a:rPr kumimoji="1" lang="en-US" altLang="ko-KR" dirty="0"/>
              <a:t>.
</a:t>
            </a:r>
            <a:r>
              <a:rPr kumimoji="1" lang="ko-KR" altLang="en-US" dirty="0" err="1"/>
              <a:t>임베딩</a:t>
            </a:r>
            <a:r>
              <a:rPr kumimoji="1" lang="ko-KR" altLang="en-US" dirty="0"/>
              <a:t> 값은 모든 </a:t>
            </a:r>
            <a:r>
              <a:rPr kumimoji="1" lang="en-US" altLang="ko-KR" dirty="0"/>
              <a:t>loss</a:t>
            </a:r>
            <a:r>
              <a:rPr kumimoji="1" lang="ko-KR" altLang="en-US" dirty="0"/>
              <a:t> </a:t>
            </a:r>
            <a:r>
              <a:rPr kumimoji="1" lang="en-US" altLang="ko-KR" dirty="0"/>
              <a:t>function</a:t>
            </a:r>
            <a:r>
              <a:rPr kumimoji="1" lang="ko-KR" altLang="en-US" dirty="0"/>
              <a:t>에 적용할 수 있습니다
</a:t>
            </a:r>
            <a:endParaRPr kumimoji="1" lang="ko-Kore-KR" altLang="en-US" dirty="0"/>
          </a:p>
        </p:txBody>
      </p:sp>
    </p:spTree>
    <p:extLst>
      <p:ext uri="{BB962C8B-B14F-4D97-AF65-F5344CB8AC3E}">
        <p14:creationId xmlns:p14="http://schemas.microsoft.com/office/powerpoint/2010/main" val="201135296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381000" y="685800"/>
            <a:ext cx="6096000" cy="3429000"/>
          </a:xfrm>
        </p:spPr>
      </p:sp>
      <p:sp>
        <p:nvSpPr>
          <p:cNvPr id="3" name="슬라이드 노트 개체 틀 2"/>
          <p:cNvSpPr>
            <a:spLocks noGrp="1"/>
          </p:cNvSpPr>
          <p:nvPr>
            <p:ph type="body" idx="1"/>
          </p:nvPr>
        </p:nvSpPr>
        <p:spPr/>
        <p:txBody>
          <a:bodyPr/>
          <a:lstStyle/>
          <a:p>
            <a:r>
              <a:rPr kumimoji="1" lang="en" altLang="ko-Kore-KR" dirty="0"/>
              <a:t>Ex) Graph Structure</a:t>
            </a:r>
            <a:r>
              <a:rPr kumimoji="1" lang="ko-KR" altLang="en-US" dirty="0" err="1"/>
              <a:t>를</a:t>
            </a:r>
            <a:r>
              <a:rPr kumimoji="1" lang="ko-KR" altLang="en-US" dirty="0"/>
              <a:t> 고려한 노드 </a:t>
            </a:r>
            <a:r>
              <a:rPr kumimoji="1" lang="ko-KR" altLang="en-US" dirty="0" err="1"/>
              <a:t>임베딩</a:t>
            </a:r>
            <a:r>
              <a:rPr kumimoji="1" lang="ko-KR" altLang="en-US" dirty="0"/>
              <a:t>
</a:t>
            </a:r>
            <a:r>
              <a:rPr kumimoji="1" lang="en-US" altLang="ko-KR" dirty="0"/>
              <a:t>"</a:t>
            </a:r>
            <a:r>
              <a:rPr kumimoji="1" lang="ko-KR" altLang="en-US" dirty="0"/>
              <a:t>유사한</a:t>
            </a:r>
            <a:r>
              <a:rPr kumimoji="1" lang="en-US" altLang="ko-KR" dirty="0"/>
              <a:t>" </a:t>
            </a:r>
            <a:r>
              <a:rPr kumimoji="1" lang="ko-KR" altLang="en-US" dirty="0"/>
              <a:t>노드에는 유사한 </a:t>
            </a:r>
            <a:r>
              <a:rPr kumimoji="1" lang="ko-KR" altLang="en-US" dirty="0" err="1"/>
              <a:t>임베딩이</a:t>
            </a:r>
            <a:r>
              <a:rPr kumimoji="1" lang="ko-KR" altLang="en-US" dirty="0"/>
              <a:t> 있습니다</a:t>
            </a:r>
            <a:r>
              <a:rPr kumimoji="1" lang="en-US" altLang="ko-KR" dirty="0"/>
              <a:t>.
</a:t>
            </a:r>
            <a:r>
              <a:rPr kumimoji="1" lang="ko-KR" altLang="en-US" dirty="0"/>
              <a:t>노드 </a:t>
            </a:r>
            <a:r>
              <a:rPr kumimoji="1" lang="en" altLang="ko-Kore-KR" dirty="0"/>
              <a:t>u</a:t>
            </a:r>
            <a:r>
              <a:rPr kumimoji="1" lang="ko-KR" altLang="en-US" dirty="0"/>
              <a:t>와 노드 </a:t>
            </a:r>
            <a:r>
              <a:rPr kumimoji="1" lang="en" altLang="ko-Kore-KR" dirty="0"/>
              <a:t>v</a:t>
            </a:r>
            <a:r>
              <a:rPr kumimoji="1" lang="ko-KR" altLang="en-US" dirty="0"/>
              <a:t>가 비슷할 때 </a:t>
            </a:r>
            <a:r>
              <a:rPr kumimoji="1" lang="en" altLang="ko-Kore-KR" dirty="0" err="1"/>
              <a:t>y_u,v</a:t>
            </a:r>
            <a:r>
              <a:rPr kumimoji="1" lang="en" altLang="ko-Kore-KR" dirty="0"/>
              <a:t> = 1
CE : </a:t>
            </a:r>
            <a:r>
              <a:rPr kumimoji="1" lang="ko-KR" altLang="en-US" dirty="0"/>
              <a:t>교차 엔트로피
</a:t>
            </a:r>
            <a:r>
              <a:rPr kumimoji="1" lang="en" altLang="ko-Kore-KR" dirty="0"/>
              <a:t>DEC: </a:t>
            </a:r>
            <a:r>
              <a:rPr kumimoji="1" lang="ko-KR" altLang="en-US" dirty="0" err="1"/>
              <a:t>디코더</a:t>
            </a:r>
            <a:r>
              <a:rPr kumimoji="1" lang="ko-KR" altLang="en-US" dirty="0"/>
              <a:t>
손실 함수 </a:t>
            </a:r>
            <a:r>
              <a:rPr kumimoji="1" lang="en-US" altLang="ko-KR" dirty="0"/>
              <a:t>: </a:t>
            </a:r>
            <a:r>
              <a:rPr kumimoji="1" lang="ko-KR" altLang="en-US" dirty="0"/>
              <a:t>랜덤 워크</a:t>
            </a:r>
            <a:r>
              <a:rPr kumimoji="1" lang="en-US" altLang="ko-KR" dirty="0"/>
              <a:t>, </a:t>
            </a:r>
            <a:r>
              <a:rPr kumimoji="1" lang="ko-KR" altLang="en-US" dirty="0"/>
              <a:t>그래프 인수 분해
</a:t>
            </a:r>
            <a:endParaRPr kumimoji="1" lang="ko-Kore-KR" altLang="en-US" dirty="0"/>
          </a:p>
        </p:txBody>
      </p:sp>
    </p:spTree>
    <p:extLst>
      <p:ext uri="{BB962C8B-B14F-4D97-AF65-F5344CB8AC3E}">
        <p14:creationId xmlns:p14="http://schemas.microsoft.com/office/powerpoint/2010/main" val="447889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381000" y="685800"/>
            <a:ext cx="6096000" cy="3429000"/>
          </a:xfrm>
        </p:spPr>
      </p:sp>
      <p:sp>
        <p:nvSpPr>
          <p:cNvPr id="3" name="슬라이드 노트 개체 틀 2"/>
          <p:cNvSpPr>
            <a:spLocks noGrp="1"/>
          </p:cNvSpPr>
          <p:nvPr>
            <p:ph type="body" idx="1"/>
          </p:nvPr>
        </p:nvSpPr>
        <p:spPr/>
        <p:txBody>
          <a:bodyPr/>
          <a:lstStyle/>
          <a:p>
            <a:r>
              <a:rPr kumimoji="1" lang="ko-KR" altLang="en-US" dirty="0"/>
              <a:t>예</a:t>
            </a:r>
            <a:r>
              <a:rPr kumimoji="1" lang="en-US" altLang="ko-KR" dirty="0"/>
              <a:t>) </a:t>
            </a:r>
            <a:r>
              <a:rPr kumimoji="1" lang="ko-KR" altLang="en-US" dirty="0"/>
              <a:t>노드 분류
교차 엔트로피 손실
</a:t>
            </a:r>
            <a:r>
              <a:rPr kumimoji="1" lang="en" altLang="ko-Kore-KR" dirty="0" err="1"/>
              <a:t>Yv</a:t>
            </a:r>
            <a:r>
              <a:rPr kumimoji="1" lang="en" altLang="ko-Kore-KR" dirty="0"/>
              <a:t> : </a:t>
            </a:r>
            <a:r>
              <a:rPr kumimoji="1" lang="ko-KR" altLang="en-US" dirty="0"/>
              <a:t>실측 자료 라벨
양수 노드이면 </a:t>
            </a:r>
            <a:r>
              <a:rPr kumimoji="1" lang="en-US" altLang="ko-KR" dirty="0"/>
              <a:t>      </a:t>
            </a:r>
            <a:r>
              <a:rPr kumimoji="1" lang="ko-KR" altLang="en-US" dirty="0"/>
              <a:t>값이 커지고</a:t>
            </a:r>
            <a:r>
              <a:rPr kumimoji="1" lang="en-US" altLang="ko-KR" dirty="0"/>
              <a:t>, </a:t>
            </a:r>
            <a:r>
              <a:rPr kumimoji="1" lang="ko-KR" altLang="en-US" dirty="0"/>
              <a:t>음수 노드이면</a:t>
            </a:r>
            <a:r>
              <a:rPr kumimoji="1" lang="en-US" altLang="ko-KR" dirty="0"/>
              <a:t>.     </a:t>
            </a:r>
            <a:r>
              <a:rPr kumimoji="1" lang="ko-KR" altLang="en-US" dirty="0"/>
              <a:t> 값이 커집니다</a:t>
            </a:r>
            <a:r>
              <a:rPr kumimoji="1" lang="en-US" altLang="ko-KR" dirty="0"/>
              <a:t>.
</a:t>
            </a:r>
            <a:endParaRPr kumimoji="1" lang="ko-Kore-KR" altLang="en-US" dirty="0"/>
          </a:p>
        </p:txBody>
      </p:sp>
    </p:spTree>
    <p:extLst>
      <p:ext uri="{BB962C8B-B14F-4D97-AF65-F5344CB8AC3E}">
        <p14:creationId xmlns:p14="http://schemas.microsoft.com/office/powerpoint/2010/main" val="196802483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381000" y="685800"/>
            <a:ext cx="6096000" cy="3429000"/>
          </a:xfrm>
        </p:spPr>
      </p:sp>
      <p:sp>
        <p:nvSpPr>
          <p:cNvPr id="3" name="슬라이드 노트 개체 틀 2"/>
          <p:cNvSpPr>
            <a:spLocks noGrp="1"/>
          </p:cNvSpPr>
          <p:nvPr>
            <p:ph type="body" idx="1"/>
          </p:nvPr>
        </p:nvSpPr>
        <p:spPr/>
        <p:txBody>
          <a:bodyPr/>
          <a:lstStyle/>
          <a:p>
            <a:r>
              <a:rPr kumimoji="1" lang="en-US" altLang="ko-KR" dirty="0"/>
              <a:t>GNN </a:t>
            </a:r>
            <a:r>
              <a:rPr kumimoji="1" lang="ko-KR" altLang="en-US" dirty="0"/>
              <a:t>에서 메시지 </a:t>
            </a:r>
            <a:r>
              <a:rPr kumimoji="1" lang="ko-KR" altLang="en-US" dirty="0" err="1"/>
              <a:t>패싱</a:t>
            </a:r>
            <a:r>
              <a:rPr kumimoji="1" lang="ko-KR" altLang="en-US" dirty="0"/>
              <a:t> </a:t>
            </a:r>
            <a:r>
              <a:rPr kumimoji="1" lang="ko-KR" altLang="en-US" dirty="0" err="1"/>
              <a:t>뉴럴</a:t>
            </a:r>
            <a:r>
              <a:rPr kumimoji="1" lang="ko-KR" altLang="en-US" dirty="0"/>
              <a:t> 네트워크 </a:t>
            </a:r>
            <a:r>
              <a:rPr kumimoji="1" lang="ko-KR" altLang="en-US" dirty="0" err="1"/>
              <a:t>라는것도</a:t>
            </a:r>
            <a:r>
              <a:rPr kumimoji="1" lang="ko-KR" altLang="en-US" dirty="0"/>
              <a:t> 있는데</a:t>
            </a:r>
            <a:r>
              <a:rPr kumimoji="1" lang="en-US" altLang="ko-KR" dirty="0"/>
              <a:t>,</a:t>
            </a:r>
          </a:p>
          <a:p>
            <a:r>
              <a:rPr kumimoji="1" lang="ko-KR" altLang="en-US" dirty="0"/>
              <a:t>메시지 전달 신경망은 </a:t>
            </a:r>
            <a:r>
              <a:rPr kumimoji="1" lang="en" altLang="ko-Kore-KR" dirty="0"/>
              <a:t>GNN</a:t>
            </a:r>
            <a:r>
              <a:rPr kumimoji="1" lang="ko-KR" altLang="en-US" dirty="0"/>
              <a:t>에서 메시지 개념을 활용합니다</a:t>
            </a:r>
            <a:r>
              <a:rPr kumimoji="1" lang="en-US" altLang="ko-KR" dirty="0"/>
              <a:t>.
</a:t>
            </a:r>
            <a:r>
              <a:rPr kumimoji="1" lang="ko-KR" altLang="en-US" dirty="0" err="1"/>
              <a:t>엣지</a:t>
            </a:r>
            <a:r>
              <a:rPr kumimoji="1" lang="ko-KR" altLang="en-US" dirty="0"/>
              <a:t> </a:t>
            </a:r>
            <a:r>
              <a:rPr kumimoji="1" lang="en" altLang="ko-Kore-KR" dirty="0" err="1"/>
              <a:t>i</a:t>
            </a:r>
            <a:r>
              <a:rPr kumimoji="1" lang="ko-KR" altLang="en-US" dirty="0"/>
              <a:t>와 </a:t>
            </a:r>
            <a:r>
              <a:rPr kumimoji="1" lang="en" altLang="ko-Kore-KR" dirty="0"/>
              <a:t>j</a:t>
            </a:r>
            <a:r>
              <a:rPr kumimoji="1" lang="ko-KR" altLang="en-US" dirty="0" err="1"/>
              <a:t>를</a:t>
            </a:r>
            <a:r>
              <a:rPr kumimoji="1" lang="ko-KR" altLang="en-US" dirty="0"/>
              <a:t> 가로질러 보낼 수 있는 메시지 </a:t>
            </a:r>
            <a:r>
              <a:rPr kumimoji="1" lang="en" altLang="ko-Kore-KR" dirty="0" err="1"/>
              <a:t>m_ij</a:t>
            </a:r>
            <a:r>
              <a:rPr kumimoji="1" lang="ko-KR" altLang="en-US" dirty="0"/>
              <a:t>는 메시지 함수 </a:t>
            </a:r>
            <a:r>
              <a:rPr kumimoji="1" lang="en" altLang="ko-Kore-KR" dirty="0" err="1"/>
              <a:t>f_e</a:t>
            </a:r>
            <a:r>
              <a:rPr kumimoji="1" lang="ko-KR" altLang="en-US" dirty="0" err="1"/>
              <a:t>를</a:t>
            </a:r>
            <a:r>
              <a:rPr kumimoji="1" lang="ko-KR" altLang="en-US" dirty="0"/>
              <a:t> 사용하여 계산됩니다</a:t>
            </a:r>
            <a:r>
              <a:rPr kumimoji="1" lang="en-US" altLang="ko-KR" dirty="0"/>
              <a:t>.
</a:t>
            </a:r>
            <a:r>
              <a:rPr kumimoji="1" lang="en" altLang="ko-Kore-KR" dirty="0" err="1"/>
              <a:t>f_e</a:t>
            </a:r>
            <a:r>
              <a:rPr kumimoji="1" lang="ko-KR" altLang="en-US" dirty="0"/>
              <a:t>는 일반적으로 작은 </a:t>
            </a:r>
            <a:r>
              <a:rPr kumimoji="1" lang="en" altLang="ko-Kore-KR" dirty="0"/>
              <a:t>MLP</a:t>
            </a:r>
            <a:r>
              <a:rPr kumimoji="1" lang="ko-KR" altLang="en-US" dirty="0"/>
              <a:t>이며 노드와 에지의 기능을 모두 고려합니다</a:t>
            </a:r>
            <a:r>
              <a:rPr kumimoji="1" lang="en-US" altLang="ko-KR" dirty="0"/>
              <a:t>.
</a:t>
            </a:r>
            <a:r>
              <a:rPr kumimoji="1" lang="ko-KR" altLang="en-US" dirty="0"/>
              <a:t>수학적으로 에지 </a:t>
            </a:r>
            <a:r>
              <a:rPr kumimoji="1" lang="ko-KR" altLang="en-US" dirty="0" err="1"/>
              <a:t>피쳐가</a:t>
            </a:r>
            <a:r>
              <a:rPr kumimoji="1" lang="ko-KR" altLang="en-US" dirty="0"/>
              <a:t> 있는 노드 </a:t>
            </a:r>
            <a:r>
              <a:rPr kumimoji="1" lang="en" altLang="ko-Kore-KR" dirty="0"/>
              <a:t>I </a:t>
            </a:r>
            <a:r>
              <a:rPr kumimoji="1" lang="ko-KR" altLang="en-US" dirty="0"/>
              <a:t>및 </a:t>
            </a:r>
            <a:r>
              <a:rPr kumimoji="1" lang="en" altLang="ko-Kore-KR" dirty="0"/>
              <a:t>j</a:t>
            </a:r>
            <a:r>
              <a:rPr kumimoji="1" lang="ko-KR" altLang="en-US" dirty="0"/>
              <a:t>의 경우 </a:t>
            </a:r>
            <a:r>
              <a:rPr kumimoji="1" lang="en" altLang="ko-Kore-KR" dirty="0" err="1"/>
              <a:t>e_ij</a:t>
            </a:r>
            <a:r>
              <a:rPr kumimoji="1" lang="en" altLang="ko-Kore-KR" dirty="0"/>
              <a:t> </a:t>
            </a:r>
            <a:r>
              <a:rPr kumimoji="1" lang="en" altLang="ko-Kore-KR" dirty="0" err="1"/>
              <a:t>M_ij</a:t>
            </a:r>
            <a:r>
              <a:rPr kumimoji="1" lang="en" altLang="ko-Kore-KR" dirty="0"/>
              <a:t>=</a:t>
            </a:r>
            <a:r>
              <a:rPr kumimoji="1" lang="en" altLang="ko-Kore-KR" dirty="0" err="1"/>
              <a:t>f_e</a:t>
            </a:r>
            <a:r>
              <a:rPr kumimoji="1" lang="en" altLang="ko-Kore-KR" dirty="0"/>
              <a:t>(</a:t>
            </a:r>
            <a:r>
              <a:rPr kumimoji="1" lang="en" altLang="ko-Kore-KR" dirty="0" err="1"/>
              <a:t>h_i,h_j,e_ij</a:t>
            </a:r>
            <a:r>
              <a:rPr kumimoji="1" lang="en" altLang="ko-Kore-KR" dirty="0"/>
              <a:t>)</a:t>
            </a:r>
            <a:r>
              <a:rPr kumimoji="1" lang="ko-KR" altLang="en-US" dirty="0"/>
              <a:t>가 있습니다</a:t>
            </a:r>
            <a:r>
              <a:rPr kumimoji="1" lang="en-US" altLang="ko-KR" dirty="0"/>
              <a:t>.
</a:t>
            </a:r>
            <a:r>
              <a:rPr kumimoji="1" lang="ko-KR" altLang="en-US" dirty="0"/>
              <a:t>그런 다음 각 노드에 도착하는 모든 메시지는 </a:t>
            </a:r>
            <a:r>
              <a:rPr kumimoji="1" lang="en" altLang="ko-Kore-KR" dirty="0"/>
              <a:t>summation</a:t>
            </a:r>
            <a:r>
              <a:rPr kumimoji="1" lang="ko-KR" altLang="en-US" dirty="0"/>
              <a:t>과 같은 순열 불변 함수를 사용하여 집계됩니다</a:t>
            </a:r>
            <a:r>
              <a:rPr kumimoji="1" lang="en-US" altLang="ko-KR" dirty="0"/>
              <a:t>.
</a:t>
            </a:r>
            <a:r>
              <a:rPr kumimoji="1" lang="ko-KR" altLang="en-US" dirty="0"/>
              <a:t>그런 다음 집계된 표현은 </a:t>
            </a:r>
            <a:r>
              <a:rPr kumimoji="1" lang="en" altLang="ko-Kore-KR" dirty="0" err="1"/>
              <a:t>f_v</a:t>
            </a:r>
            <a:r>
              <a:rPr kumimoji="1" lang="en" altLang="ko-Kore-KR" dirty="0"/>
              <a:t>(</a:t>
            </a:r>
            <a:r>
              <a:rPr kumimoji="1" lang="ko-KR" altLang="en-US" dirty="0"/>
              <a:t>다른 </a:t>
            </a:r>
            <a:r>
              <a:rPr kumimoji="1" lang="en" altLang="ko-Kore-KR" dirty="0"/>
              <a:t>MLP)</a:t>
            </a:r>
            <a:r>
              <a:rPr kumimoji="1" lang="ko-KR" altLang="en-US" dirty="0" err="1"/>
              <a:t>를</a:t>
            </a:r>
            <a:r>
              <a:rPr kumimoji="1" lang="ko-KR" altLang="en-US" dirty="0"/>
              <a:t> 통해 기존 노드 기능과 결합되어 업데이트된 노드 기능 벡터를 생성하며</a:t>
            </a:r>
            <a:r>
              <a:rPr kumimoji="1" lang="en-US" altLang="ko-KR" dirty="0"/>
              <a:t>, </a:t>
            </a:r>
            <a:r>
              <a:rPr kumimoji="1" lang="ko-KR" altLang="en-US" dirty="0"/>
              <a:t>수학적으로 다음과 같습니다</a:t>
            </a:r>
            <a:r>
              <a:rPr kumimoji="1" lang="en-US" altLang="ko-KR" dirty="0"/>
              <a:t>. 
</a:t>
            </a:r>
            <a:r>
              <a:rPr kumimoji="1" lang="ko-Kore-KR" altLang="en-US" dirty="0"/>
              <a:t>이와같이</a:t>
            </a:r>
            <a:r>
              <a:rPr kumimoji="1" lang="ko-KR" altLang="en-US" dirty="0"/>
              <a:t> 표현이 됩니다</a:t>
            </a:r>
            <a:r>
              <a:rPr kumimoji="1" lang="en-US" altLang="ko-KR" dirty="0"/>
              <a:t>.</a:t>
            </a:r>
          </a:p>
        </p:txBody>
      </p:sp>
    </p:spTree>
    <p:extLst>
      <p:ext uri="{BB962C8B-B14F-4D97-AF65-F5344CB8AC3E}">
        <p14:creationId xmlns:p14="http://schemas.microsoft.com/office/powerpoint/2010/main" val="114140709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381000" y="685800"/>
            <a:ext cx="6096000" cy="3429000"/>
          </a:xfrm>
        </p:spPr>
      </p:sp>
      <p:sp>
        <p:nvSpPr>
          <p:cNvPr id="3" name="슬라이드 노트 개체 틀 2"/>
          <p:cNvSpPr>
            <a:spLocks noGrp="1"/>
          </p:cNvSpPr>
          <p:nvPr>
            <p:ph type="body" idx="1"/>
          </p:nvPr>
        </p:nvSpPr>
        <p:spPr/>
        <p:txBody>
          <a:bodyPr/>
          <a:lstStyle/>
          <a:p>
            <a:r>
              <a:rPr kumimoji="1" lang="en-US" altLang="ko-Kore-KR" dirty="0"/>
              <a:t>GNN </a:t>
            </a:r>
            <a:r>
              <a:rPr kumimoji="1" lang="ko-Kore-KR" altLang="en-US" dirty="0"/>
              <a:t>학습</a:t>
            </a:r>
            <a:r>
              <a:rPr kumimoji="1" lang="ko-KR" altLang="en-US" dirty="0"/>
              <a:t> 단계는 다음과 같이 나타낼 수 있습니다</a:t>
            </a:r>
            <a:r>
              <a:rPr kumimoji="1" lang="en-US" altLang="ko-KR" dirty="0"/>
              <a:t>.</a:t>
            </a:r>
          </a:p>
          <a:p>
            <a:r>
              <a:rPr kumimoji="1" lang="ko-KR" altLang="en-US" dirty="0"/>
              <a:t>먼저</a:t>
            </a:r>
            <a:r>
              <a:rPr kumimoji="1" lang="en-US" altLang="ko-KR" dirty="0"/>
              <a:t>,</a:t>
            </a:r>
            <a:r>
              <a:rPr kumimoji="1" lang="ko-KR" altLang="en-US" dirty="0"/>
              <a:t> </a:t>
            </a:r>
            <a:r>
              <a:rPr kumimoji="1" lang="ko-KR" altLang="en-US" dirty="0" err="1"/>
              <a:t>어그리게이션</a:t>
            </a:r>
            <a:r>
              <a:rPr kumimoji="1" lang="ko-KR" altLang="en-US" dirty="0"/>
              <a:t> </a:t>
            </a:r>
            <a:r>
              <a:rPr kumimoji="1" lang="ko-KR" altLang="en-US" dirty="0" err="1"/>
              <a:t>펑션을</a:t>
            </a:r>
            <a:r>
              <a:rPr kumimoji="1" lang="ko-KR" altLang="en-US" dirty="0"/>
              <a:t> 정의하고</a:t>
            </a:r>
            <a:r>
              <a:rPr kumimoji="1" lang="en-US" altLang="ko-KR" dirty="0"/>
              <a:t>,</a:t>
            </a:r>
          </a:p>
          <a:p>
            <a:r>
              <a:rPr kumimoji="1" lang="en-US" altLang="ko-Kore-KR" dirty="0"/>
              <a:t>Loss function </a:t>
            </a:r>
            <a:r>
              <a:rPr kumimoji="1" lang="ko-KR" altLang="en-US" dirty="0"/>
              <a:t>을 정의합니다</a:t>
            </a:r>
            <a:r>
              <a:rPr kumimoji="1" lang="en-US" altLang="ko-KR" dirty="0"/>
              <a:t>.</a:t>
            </a:r>
          </a:p>
          <a:p>
            <a:r>
              <a:rPr kumimoji="1" lang="ko-KR" altLang="en-US" dirty="0"/>
              <a:t>그 다음 </a:t>
            </a:r>
            <a:r>
              <a:rPr kumimoji="1" lang="en-US" altLang="ko-KR" dirty="0"/>
              <a:t>node </a:t>
            </a:r>
            <a:r>
              <a:rPr kumimoji="1" lang="ko-KR" altLang="en-US" dirty="0"/>
              <a:t>에 대한 학습을 진행합니다</a:t>
            </a:r>
            <a:r>
              <a:rPr kumimoji="1" lang="en-US" altLang="ko-KR" dirty="0"/>
              <a:t>.</a:t>
            </a:r>
          </a:p>
          <a:p>
            <a:r>
              <a:rPr kumimoji="1" lang="ko-KR" altLang="en-US" dirty="0"/>
              <a:t>그 다음은 노드에 대한 </a:t>
            </a:r>
            <a:r>
              <a:rPr kumimoji="1" lang="ko-KR" altLang="en-US" dirty="0" err="1"/>
              <a:t>임베딩</a:t>
            </a:r>
            <a:r>
              <a:rPr kumimoji="1" lang="ko-KR" altLang="en-US" dirty="0"/>
              <a:t> 결과를 만들어 냅니다</a:t>
            </a:r>
            <a:r>
              <a:rPr kumimoji="1" lang="en-US" altLang="ko-KR" dirty="0"/>
              <a:t>.</a:t>
            </a:r>
          </a:p>
          <a:p>
            <a:r>
              <a:rPr kumimoji="1" lang="ko-KR" altLang="en-US" dirty="0"/>
              <a:t>학습되지 않은 노드에 대한 </a:t>
            </a:r>
            <a:r>
              <a:rPr kumimoji="1" lang="ko-KR" altLang="en-US" dirty="0" err="1"/>
              <a:t>임베딩</a:t>
            </a:r>
            <a:r>
              <a:rPr kumimoji="1" lang="ko-KR" altLang="en-US" dirty="0"/>
              <a:t> 결과 또한 만들어 냅니다</a:t>
            </a:r>
            <a:r>
              <a:rPr kumimoji="1" lang="en-US" altLang="ko-KR" dirty="0"/>
              <a:t>.</a:t>
            </a:r>
            <a:endParaRPr kumimoji="1" lang="ko-Kore-KR" altLang="en-US" dirty="0"/>
          </a:p>
        </p:txBody>
      </p:sp>
    </p:spTree>
    <p:extLst>
      <p:ext uri="{BB962C8B-B14F-4D97-AF65-F5344CB8AC3E}">
        <p14:creationId xmlns:p14="http://schemas.microsoft.com/office/powerpoint/2010/main" val="320032078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381000" y="685800"/>
            <a:ext cx="6096000" cy="3429000"/>
          </a:xfrm>
        </p:spPr>
      </p:sp>
      <p:sp>
        <p:nvSpPr>
          <p:cNvPr id="3" name="슬라이드 노트 개체 틀 2"/>
          <p:cNvSpPr>
            <a:spLocks noGrp="1"/>
          </p:cNvSpPr>
          <p:nvPr>
            <p:ph type="body" idx="1"/>
          </p:nvPr>
        </p:nvSpPr>
        <p:spPr/>
        <p:txBody>
          <a:bodyPr/>
          <a:lstStyle/>
          <a:p>
            <a:r>
              <a:rPr kumimoji="1" lang="en-US" altLang="ko-Kore-KR" dirty="0"/>
              <a:t>GNN </a:t>
            </a:r>
            <a:r>
              <a:rPr kumimoji="1" lang="ko-Kore-KR" altLang="en-US" dirty="0"/>
              <a:t>요약입니다</a:t>
            </a:r>
            <a:r>
              <a:rPr kumimoji="1" lang="en-US" altLang="ko-Kore-KR" dirty="0"/>
              <a:t>.</a:t>
            </a:r>
          </a:p>
          <a:p>
            <a:r>
              <a:rPr kumimoji="1" lang="en-US" altLang="ko-Kore-KR" dirty="0"/>
              <a:t>GNN </a:t>
            </a:r>
            <a:r>
              <a:rPr kumimoji="1" lang="ko-KR" altLang="en-US" dirty="0"/>
              <a:t>레이어는 크게 메시지 와 </a:t>
            </a:r>
            <a:r>
              <a:rPr kumimoji="1" lang="ko-KR" altLang="en-US" dirty="0" err="1"/>
              <a:t>어그리게이션으로</a:t>
            </a:r>
            <a:r>
              <a:rPr kumimoji="1" lang="ko-KR" altLang="en-US" dirty="0"/>
              <a:t> 이루어진다고 볼 수 있습니다</a:t>
            </a:r>
            <a:r>
              <a:rPr kumimoji="1" lang="en-US" altLang="ko-KR" dirty="0"/>
              <a:t>.</a:t>
            </a:r>
          </a:p>
          <a:p>
            <a:pPr marL="0" marR="0" lvl="0" indent="0" defTabSz="457200" eaLnBrk="1" fontAlgn="auto" latinLnBrk="0" hangingPunct="1">
              <a:lnSpc>
                <a:spcPct val="117999"/>
              </a:lnSpc>
              <a:spcBef>
                <a:spcPts val="0"/>
              </a:spcBef>
              <a:spcAft>
                <a:spcPts val="0"/>
              </a:spcAft>
              <a:buClrTx/>
              <a:buSzTx/>
              <a:buFontTx/>
              <a:buNone/>
              <a:tabLst/>
              <a:defRPr/>
            </a:pPr>
            <a:r>
              <a:rPr kumimoji="1" lang="ko-KR" altLang="en-US" dirty="0" err="1"/>
              <a:t>어그리게이션방식과</a:t>
            </a:r>
            <a:r>
              <a:rPr kumimoji="1" lang="ko-KR" altLang="en-US" dirty="0"/>
              <a:t> 메시지에 따라 그래프의 종류가 달라지며</a:t>
            </a:r>
            <a:endParaRPr kumimoji="1" lang="en-US" altLang="ko-KR" dirty="0"/>
          </a:p>
          <a:p>
            <a:r>
              <a:rPr kumimoji="1" lang="en-US" altLang="ko-KR" dirty="0"/>
              <a:t>GNN </a:t>
            </a:r>
            <a:r>
              <a:rPr kumimoji="1" lang="ko-KR" altLang="en-US" dirty="0"/>
              <a:t>은 네이버의 정보를 </a:t>
            </a:r>
            <a:r>
              <a:rPr kumimoji="1" lang="ko-KR" altLang="en-US" dirty="0" err="1"/>
              <a:t>어그리게이션을</a:t>
            </a:r>
            <a:r>
              <a:rPr kumimoji="1" lang="ko-KR" altLang="en-US" dirty="0"/>
              <a:t> 통해</a:t>
            </a:r>
            <a:r>
              <a:rPr kumimoji="1" lang="en-US" altLang="ko-KR" dirty="0"/>
              <a:t>,</a:t>
            </a:r>
            <a:r>
              <a:rPr kumimoji="1" lang="ko-KR" altLang="en-US" dirty="0"/>
              <a:t> 노드 </a:t>
            </a:r>
            <a:r>
              <a:rPr kumimoji="1" lang="ko-KR" altLang="en-US" dirty="0" err="1"/>
              <a:t>임베딩을</a:t>
            </a:r>
            <a:r>
              <a:rPr kumimoji="1" lang="ko-KR" altLang="en-US" dirty="0"/>
              <a:t> 만들어 내는 과정인 것입니다</a:t>
            </a:r>
            <a:r>
              <a:rPr kumimoji="1" lang="en-US" altLang="ko-KR" dirty="0"/>
              <a:t>.</a:t>
            </a:r>
          </a:p>
          <a:p>
            <a:endParaRPr kumimoji="1" lang="ko-Kore-KR" altLang="en-US" dirty="0"/>
          </a:p>
        </p:txBody>
      </p:sp>
    </p:spTree>
    <p:extLst>
      <p:ext uri="{BB962C8B-B14F-4D97-AF65-F5344CB8AC3E}">
        <p14:creationId xmlns:p14="http://schemas.microsoft.com/office/powerpoint/2010/main" val="415635494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381000" y="685800"/>
            <a:ext cx="6096000" cy="3429000"/>
          </a:xfrm>
        </p:spPr>
      </p:sp>
      <p:sp>
        <p:nvSpPr>
          <p:cNvPr id="3" name="슬라이드 노트 개체 틀 2"/>
          <p:cNvSpPr>
            <a:spLocks noGrp="1"/>
          </p:cNvSpPr>
          <p:nvPr>
            <p:ph type="body" idx="1"/>
          </p:nvPr>
        </p:nvSpPr>
        <p:spPr/>
        <p:txBody>
          <a:bodyPr/>
          <a:lstStyle/>
          <a:p>
            <a:r>
              <a:rPr kumimoji="1" lang="ko-KR" altLang="en-US" dirty="0"/>
              <a:t>메시지 만들기는</a:t>
            </a:r>
          </a:p>
          <a:p>
            <a:endParaRPr kumimoji="1" lang="en-US" altLang="ko-KR" dirty="0"/>
          </a:p>
          <a:p>
            <a:r>
              <a:rPr kumimoji="1" lang="ko-KR" altLang="en-US" dirty="0"/>
              <a:t>이 노드 </a:t>
            </a:r>
            <a:r>
              <a:rPr kumimoji="1" lang="en-US" altLang="ko-KR" dirty="0"/>
              <a:t>0</a:t>
            </a:r>
            <a:r>
              <a:rPr kumimoji="1" lang="ko-KR" altLang="en-US" dirty="0"/>
              <a:t>에 대한 </a:t>
            </a:r>
            <a:r>
              <a:rPr kumimoji="1" lang="ko-KR" altLang="en-US" dirty="0" err="1"/>
              <a:t>임베딩을</a:t>
            </a:r>
            <a:r>
              <a:rPr kumimoji="1" lang="ko-KR" altLang="en-US" dirty="0"/>
              <a:t> 만들려면 이웃 및 이웃의 이웃을 사용합니다</a:t>
            </a:r>
          </a:p>
          <a:p>
            <a:r>
              <a:rPr kumimoji="1" lang="ko-KR" altLang="en-US" dirty="0"/>
              <a:t>여기 계산 그래프가 있습니다</a:t>
            </a:r>
          </a:p>
          <a:p>
            <a:r>
              <a:rPr kumimoji="1" lang="ko-KR" altLang="en-US" dirty="0"/>
              <a:t>여기서 노드는 수준 </a:t>
            </a:r>
            <a:r>
              <a:rPr kumimoji="1" lang="en-US" altLang="ko-KR" dirty="0"/>
              <a:t>0</a:t>
            </a:r>
            <a:r>
              <a:rPr kumimoji="1" lang="ko-KR" altLang="en-US" dirty="0"/>
              <a:t>에서 개별 </a:t>
            </a:r>
            <a:r>
              <a:rPr kumimoji="1" lang="ko-KR" altLang="en-US" dirty="0" err="1"/>
              <a:t>피쳐</a:t>
            </a:r>
            <a:r>
              <a:rPr kumimoji="1" lang="ko-KR" altLang="en-US" dirty="0"/>
              <a:t> 벡터로 시작합니다</a:t>
            </a:r>
            <a:r>
              <a:rPr kumimoji="1" lang="en-US" altLang="ko-KR" dirty="0"/>
              <a:t>.</a:t>
            </a:r>
          </a:p>
          <a:p>
            <a:r>
              <a:rPr kumimoji="1" lang="ko-KR" altLang="en-US" dirty="0"/>
              <a:t>이러한 형상 벡터는 집계되고 변환되어 다음 레벨로 전달됩니다</a:t>
            </a:r>
            <a:r>
              <a:rPr kumimoji="1" lang="en-US" altLang="ko-KR" dirty="0"/>
              <a:t>,</a:t>
            </a:r>
          </a:p>
          <a:p>
            <a:r>
              <a:rPr kumimoji="1" lang="ko-KR" altLang="en-US" dirty="0"/>
              <a:t>그리고 다시</a:t>
            </a:r>
            <a:r>
              <a:rPr kumimoji="1" lang="en-US" altLang="ko-KR" dirty="0"/>
              <a:t>, </a:t>
            </a:r>
            <a:r>
              <a:rPr kumimoji="1" lang="ko-KR" altLang="en-US" dirty="0"/>
              <a:t>동일한 것이 관심 노드 </a:t>
            </a:r>
            <a:r>
              <a:rPr kumimoji="1" lang="en-US" altLang="ko-KR" dirty="0"/>
              <a:t>0</a:t>
            </a:r>
            <a:r>
              <a:rPr kumimoji="1" lang="ko-KR" altLang="en-US" dirty="0" err="1"/>
              <a:t>으로</a:t>
            </a:r>
            <a:r>
              <a:rPr kumimoji="1" lang="ko-KR" altLang="en-US" dirty="0"/>
              <a:t> 완전히 변환됩니다</a:t>
            </a:r>
            <a:r>
              <a:rPr kumimoji="1" lang="en-US" altLang="ko-KR" dirty="0"/>
              <a:t>.</a:t>
            </a:r>
          </a:p>
          <a:p>
            <a:r>
              <a:rPr kumimoji="1" lang="ko-KR" altLang="en-US" dirty="0"/>
              <a:t>그것이 예측을 합니다</a:t>
            </a:r>
            <a:r>
              <a:rPr kumimoji="1" lang="en-US" altLang="ko-KR" dirty="0"/>
              <a:t>.</a:t>
            </a:r>
          </a:p>
          <a:p>
            <a:r>
              <a:rPr kumimoji="1" lang="ko-KR" altLang="en-US" dirty="0"/>
              <a:t>레벨 </a:t>
            </a:r>
            <a:r>
              <a:rPr kumimoji="1" lang="en-US" altLang="ko-KR" dirty="0"/>
              <a:t>0</a:t>
            </a:r>
            <a:r>
              <a:rPr kumimoji="1" lang="ko-KR" altLang="en-US" dirty="0"/>
              <a:t>의 </a:t>
            </a:r>
            <a:r>
              <a:rPr kumimoji="1" lang="en-US" altLang="ko-KR" dirty="0"/>
              <a:t>0</a:t>
            </a:r>
            <a:r>
              <a:rPr kumimoji="1" lang="ko-KR" altLang="en-US" dirty="0"/>
              <a:t>은 노드 </a:t>
            </a:r>
            <a:r>
              <a:rPr kumimoji="1" lang="en-US" altLang="ko-KR" dirty="0"/>
              <a:t>0</a:t>
            </a:r>
            <a:r>
              <a:rPr kumimoji="1" lang="ko-KR" altLang="en-US" dirty="0"/>
              <a:t>의 특징 벡터입니다 </a:t>
            </a:r>
          </a:p>
          <a:p>
            <a:r>
              <a:rPr kumimoji="1" lang="ko-KR" altLang="en-US" dirty="0"/>
              <a:t>노드에는 각 계층에 하나씩 여러 개의 표현이 있습니다</a:t>
            </a:r>
            <a:endParaRPr kumimoji="1" lang="en-US" altLang="ko-Kore-KR" dirty="0"/>
          </a:p>
          <a:p>
            <a:endParaRPr kumimoji="1" lang="en-US" altLang="ko-Kore-KR" dirty="0"/>
          </a:p>
          <a:p>
            <a:r>
              <a:rPr kumimoji="1" lang="en-US" altLang="ko-Kore-KR" dirty="0"/>
              <a:t>If I </a:t>
            </a:r>
            <a:r>
              <a:rPr kumimoji="1" lang="en-US" altLang="ko-Kore-KR" dirty="0" err="1"/>
              <a:t>wanna</a:t>
            </a:r>
            <a:r>
              <a:rPr kumimoji="1" lang="en-US" altLang="ko-Kore-KR" dirty="0"/>
              <a:t> create an embedding for this node</a:t>
            </a:r>
          </a:p>
          <a:p>
            <a:r>
              <a:rPr kumimoji="1" lang="en-US" altLang="ko-Kore-KR" dirty="0"/>
              <a:t>0, I will take neighbors and neighbors of neighbors</a:t>
            </a:r>
          </a:p>
          <a:p>
            <a:r>
              <a:rPr kumimoji="1" lang="en-US" altLang="ko-Kore-KR" dirty="0"/>
              <a:t>Here is computation graph</a:t>
            </a:r>
          </a:p>
          <a:p>
            <a:r>
              <a:rPr kumimoji="1" lang="en-US" altLang="ko-Kore-KR" dirty="0"/>
              <a:t>Where nodes start with their individual feature vectors at the level 0.</a:t>
            </a:r>
          </a:p>
          <a:p>
            <a:r>
              <a:rPr kumimoji="1" lang="en-US" altLang="ko-Kore-KR" dirty="0" err="1"/>
              <a:t>Thes</a:t>
            </a:r>
            <a:r>
              <a:rPr kumimoji="1" lang="en-US" altLang="ko-Kore-KR" dirty="0"/>
              <a:t> feature vectors are aggregated and transformed, passed to the next level,</a:t>
            </a:r>
          </a:p>
          <a:p>
            <a:r>
              <a:rPr kumimoji="1" lang="en-US" altLang="ko-Kore-KR" dirty="0"/>
              <a:t>And then again, the same thing gets aggregated transformed all the way to node of interest node 0.</a:t>
            </a:r>
          </a:p>
          <a:p>
            <a:r>
              <a:rPr kumimoji="1" lang="en-US" altLang="ko-Kore-KR" dirty="0"/>
              <a:t>That makes the prediction.</a:t>
            </a:r>
          </a:p>
          <a:p>
            <a:r>
              <a:rPr kumimoji="1" lang="en-US" altLang="ko-Kore-KR" dirty="0"/>
              <a:t>Notice that the 0 on level 0 is the feature vector of node 0 </a:t>
            </a:r>
          </a:p>
          <a:p>
            <a:r>
              <a:rPr kumimoji="1" lang="en-US" altLang="ko-Kore-KR" dirty="0"/>
              <a:t>Nodes have multiple representations, one for each layer</a:t>
            </a:r>
          </a:p>
        </p:txBody>
      </p:sp>
    </p:spTree>
    <p:extLst>
      <p:ext uri="{BB962C8B-B14F-4D97-AF65-F5344CB8AC3E}">
        <p14:creationId xmlns:p14="http://schemas.microsoft.com/office/powerpoint/2010/main" val="278003512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381000" y="685800"/>
            <a:ext cx="6096000" cy="3429000"/>
          </a:xfrm>
        </p:spPr>
      </p:sp>
      <p:sp>
        <p:nvSpPr>
          <p:cNvPr id="3" name="슬라이드 노트 개체 틀 2"/>
          <p:cNvSpPr>
            <a:spLocks noGrp="1"/>
          </p:cNvSpPr>
          <p:nvPr>
            <p:ph type="body" idx="1"/>
          </p:nvPr>
        </p:nvSpPr>
        <p:spPr/>
        <p:txBody>
          <a:bodyPr/>
          <a:lstStyle/>
          <a:p>
            <a:r>
              <a:rPr kumimoji="1" lang="en-US" altLang="ko-Kore-KR" dirty="0"/>
              <a:t>Graph SAGE </a:t>
            </a:r>
            <a:r>
              <a:rPr kumimoji="1" lang="ko-KR" altLang="en-US" dirty="0"/>
              <a:t>의 이름의 어원은</a:t>
            </a:r>
            <a:endParaRPr kumimoji="1" lang="en-US" altLang="ko-KR" dirty="0"/>
          </a:p>
          <a:p>
            <a:r>
              <a:rPr kumimoji="1" lang="en-US" altLang="ko-KR" dirty="0"/>
              <a:t>Sample</a:t>
            </a:r>
            <a:r>
              <a:rPr kumimoji="1" lang="ko-KR" altLang="en-US" dirty="0"/>
              <a:t> </a:t>
            </a:r>
            <a:r>
              <a:rPr kumimoji="1" lang="en-US" altLang="ko-KR" dirty="0"/>
              <a:t>and </a:t>
            </a:r>
            <a:r>
              <a:rPr kumimoji="1" lang="en-US" altLang="ko-KR" dirty="0" err="1"/>
              <a:t>AggreGate</a:t>
            </a:r>
            <a:r>
              <a:rPr kumimoji="1" lang="en-US" altLang="ko-KR" dirty="0"/>
              <a:t> </a:t>
            </a:r>
            <a:r>
              <a:rPr kumimoji="1" lang="ko-KR" altLang="en-US" dirty="0"/>
              <a:t>에서 따왔으며</a:t>
            </a:r>
            <a:r>
              <a:rPr kumimoji="1" lang="en-US" altLang="ko-KR" dirty="0"/>
              <a:t>,</a:t>
            </a:r>
            <a:r>
              <a:rPr kumimoji="1" lang="ko-KR" altLang="en-US" dirty="0"/>
              <a:t> 적색으로 </a:t>
            </a:r>
            <a:r>
              <a:rPr kumimoji="1" lang="ko-KR" altLang="en-US" dirty="0" err="1"/>
              <a:t>칠해둔것에서</a:t>
            </a:r>
            <a:r>
              <a:rPr kumimoji="1" lang="ko-KR" altLang="en-US" dirty="0"/>
              <a:t> </a:t>
            </a:r>
            <a:r>
              <a:rPr kumimoji="1" lang="ko-KR" altLang="en-US" dirty="0" err="1"/>
              <a:t>따온것이라고</a:t>
            </a:r>
            <a:r>
              <a:rPr kumimoji="1" lang="ko-KR" altLang="en-US" dirty="0"/>
              <a:t> 보시면 됩니다</a:t>
            </a:r>
            <a:r>
              <a:rPr kumimoji="1" lang="en-US" altLang="ko-KR" dirty="0"/>
              <a:t>.</a:t>
            </a:r>
          </a:p>
          <a:p>
            <a:r>
              <a:rPr kumimoji="1" lang="en-US" altLang="ko-KR" dirty="0"/>
              <a:t>Graph SAGE </a:t>
            </a:r>
            <a:r>
              <a:rPr kumimoji="1" lang="ko-KR" altLang="en-US" dirty="0"/>
              <a:t>는 네이버 </a:t>
            </a:r>
            <a:r>
              <a:rPr kumimoji="1" lang="ko-KR" altLang="en-US" dirty="0" err="1"/>
              <a:t>임베딩과</a:t>
            </a:r>
            <a:r>
              <a:rPr kumimoji="1" lang="ko-KR" altLang="en-US" dirty="0"/>
              <a:t> 셀프 </a:t>
            </a:r>
            <a:r>
              <a:rPr kumimoji="1" lang="ko-KR" altLang="en-US" dirty="0" err="1"/>
              <a:t>임베딩을</a:t>
            </a:r>
            <a:r>
              <a:rPr kumimoji="1" lang="ko-KR" altLang="en-US" dirty="0"/>
              <a:t> </a:t>
            </a:r>
            <a:r>
              <a:rPr kumimoji="1" lang="ko-KR" altLang="en-US" dirty="0" err="1"/>
              <a:t>어그리게이트</a:t>
            </a:r>
            <a:r>
              <a:rPr kumimoji="1" lang="ko-KR" altLang="en-US" dirty="0"/>
              <a:t> 한다는 특징이 있고</a:t>
            </a:r>
            <a:r>
              <a:rPr kumimoji="1" lang="en-US" altLang="ko-KR" dirty="0"/>
              <a:t>,</a:t>
            </a:r>
          </a:p>
          <a:p>
            <a:r>
              <a:rPr kumimoji="1" lang="ko-KR" altLang="en-US" dirty="0"/>
              <a:t>다양한 </a:t>
            </a:r>
            <a:r>
              <a:rPr kumimoji="1" lang="ko-KR" altLang="en-US" dirty="0" err="1"/>
              <a:t>어그리게이션</a:t>
            </a:r>
            <a:r>
              <a:rPr kumimoji="1" lang="ko-KR" altLang="en-US" dirty="0"/>
              <a:t> 방법을 적용하였습니다</a:t>
            </a:r>
            <a:r>
              <a:rPr kumimoji="1" lang="en-US" altLang="ko-KR" dirty="0"/>
              <a:t>.</a:t>
            </a:r>
          </a:p>
          <a:p>
            <a:endParaRPr kumimoji="1" lang="ko-Kore-KR" altLang="en-US" dirty="0"/>
          </a:p>
        </p:txBody>
      </p:sp>
    </p:spTree>
    <p:extLst>
      <p:ext uri="{BB962C8B-B14F-4D97-AF65-F5344CB8AC3E}">
        <p14:creationId xmlns:p14="http://schemas.microsoft.com/office/powerpoint/2010/main" val="11168458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Shape 183"/>
          <p:cNvSpPr>
            <a:spLocks noGrp="1" noRot="1" noChangeAspect="1"/>
          </p:cNvSpPr>
          <p:nvPr>
            <p:ph type="sldImg"/>
          </p:nvPr>
        </p:nvSpPr>
        <p:spPr>
          <a:xfrm>
            <a:off x="381000" y="685800"/>
            <a:ext cx="6096000" cy="3429000"/>
          </a:xfrm>
          <a:prstGeom prst="rect">
            <a:avLst/>
          </a:prstGeom>
        </p:spPr>
        <p:txBody>
          <a:bodyPr/>
          <a:lstStyle/>
          <a:p>
            <a:endParaRPr/>
          </a:p>
        </p:txBody>
      </p:sp>
      <p:sp>
        <p:nvSpPr>
          <p:cNvPr id="184" name="Shape 184"/>
          <p:cNvSpPr>
            <a:spLocks noGrp="1"/>
          </p:cNvSpPr>
          <p:nvPr>
            <p:ph type="body" sz="quarter" idx="1"/>
          </p:nvPr>
        </p:nvSpPr>
        <p:spPr>
          <a:prstGeom prst="rect">
            <a:avLst/>
          </a:prstGeom>
        </p:spPr>
        <p:txBody>
          <a:bodyPr/>
          <a:lstStyle/>
          <a:p>
            <a:r>
              <a:rPr dirty="0" err="1"/>
              <a:t>데이터</a:t>
            </a:r>
            <a:r>
              <a:rPr dirty="0"/>
              <a:t> </a:t>
            </a:r>
            <a:r>
              <a:rPr dirty="0" err="1"/>
              <a:t>전처리</a:t>
            </a:r>
            <a:endParaRPr dirty="0"/>
          </a:p>
          <a:p>
            <a:r>
              <a:rPr dirty="0" err="1"/>
              <a:t>텍스트</a:t>
            </a:r>
            <a:r>
              <a:rPr dirty="0"/>
              <a:t> </a:t>
            </a:r>
            <a:r>
              <a:rPr dirty="0" err="1"/>
              <a:t>전처리</a:t>
            </a:r>
            <a:r>
              <a:rPr dirty="0"/>
              <a:t> </a:t>
            </a:r>
            <a:r>
              <a:rPr dirty="0" err="1"/>
              <a:t>방법</a:t>
            </a:r>
            <a:endParaRPr dirty="0"/>
          </a:p>
          <a:p>
            <a:r>
              <a:rPr dirty="0" err="1"/>
              <a:t>토큰화</a:t>
            </a:r>
            <a:r>
              <a:rPr dirty="0"/>
              <a:t>, </a:t>
            </a:r>
            <a:r>
              <a:rPr dirty="0" err="1"/>
              <a:t>표현</a:t>
            </a:r>
            <a:r>
              <a:rPr dirty="0"/>
              <a:t>, </a:t>
            </a:r>
            <a:r>
              <a:rPr dirty="0" err="1"/>
              <a:t>잡음</a:t>
            </a:r>
            <a:r>
              <a:rPr dirty="0"/>
              <a:t> </a:t>
            </a:r>
            <a:r>
              <a:rPr dirty="0" err="1"/>
              <a:t>제거</a:t>
            </a:r>
            <a:r>
              <a:rPr dirty="0"/>
              <a:t>, </a:t>
            </a:r>
            <a:r>
              <a:rPr dirty="0" err="1"/>
              <a:t>레미제이션</a:t>
            </a:r>
            <a:r>
              <a:rPr dirty="0"/>
              <a:t>, </a:t>
            </a:r>
            <a:r>
              <a:rPr dirty="0" err="1"/>
              <a:t>스톱워드</a:t>
            </a:r>
            <a:r>
              <a:rPr dirty="0"/>
              <a:t> </a:t>
            </a:r>
            <a:r>
              <a:rPr dirty="0" err="1"/>
              <a:t>제거</a:t>
            </a:r>
            <a:r>
              <a:rPr dirty="0"/>
              <a:t>.</a:t>
            </a:r>
          </a:p>
          <a:p>
            <a:r>
              <a:rPr dirty="0" err="1"/>
              <a:t>복합</a:t>
            </a:r>
            <a:r>
              <a:rPr dirty="0"/>
              <a:t> </a:t>
            </a:r>
            <a:r>
              <a:rPr dirty="0" err="1"/>
              <a:t>이미지는</a:t>
            </a:r>
            <a:r>
              <a:rPr dirty="0"/>
              <a:t> </a:t>
            </a:r>
            <a:r>
              <a:rPr dirty="0" err="1"/>
              <a:t>사전</a:t>
            </a:r>
            <a:r>
              <a:rPr dirty="0"/>
              <a:t> </a:t>
            </a:r>
            <a:r>
              <a:rPr dirty="0" err="1"/>
              <a:t>훈련된</a:t>
            </a:r>
            <a:r>
              <a:rPr dirty="0"/>
              <a:t> CNN </a:t>
            </a:r>
            <a:r>
              <a:rPr dirty="0" err="1"/>
              <a:t>모델을</a:t>
            </a:r>
            <a:r>
              <a:rPr dirty="0"/>
              <a:t> </a:t>
            </a:r>
            <a:r>
              <a:rPr dirty="0" err="1"/>
              <a:t>기반으로</a:t>
            </a:r>
            <a:r>
              <a:rPr dirty="0"/>
              <a:t> </a:t>
            </a:r>
            <a:r>
              <a:rPr dirty="0" err="1"/>
              <a:t>개별</a:t>
            </a:r>
            <a:r>
              <a:rPr dirty="0"/>
              <a:t> </a:t>
            </a:r>
            <a:r>
              <a:rPr dirty="0" err="1"/>
              <a:t>이미지로</a:t>
            </a:r>
            <a:r>
              <a:rPr dirty="0"/>
              <a:t> </a:t>
            </a:r>
            <a:r>
              <a:rPr dirty="0" err="1"/>
              <a:t>분리됩니다</a:t>
            </a:r>
            <a:endParaRPr dirty="0"/>
          </a:p>
          <a:p>
            <a:r>
              <a:rPr dirty="0" err="1"/>
              <a:t>문서</a:t>
            </a:r>
            <a:r>
              <a:rPr dirty="0"/>
              <a:t> </a:t>
            </a:r>
            <a:r>
              <a:rPr dirty="0" err="1"/>
              <a:t>네트워크</a:t>
            </a:r>
            <a:endParaRPr dirty="0"/>
          </a:p>
          <a:p>
            <a:r>
              <a:rPr dirty="0" err="1"/>
              <a:t>연관성을</a:t>
            </a:r>
            <a:r>
              <a:rPr dirty="0"/>
              <a:t> </a:t>
            </a:r>
            <a:r>
              <a:rPr dirty="0" err="1"/>
              <a:t>기반으로</a:t>
            </a:r>
            <a:r>
              <a:rPr dirty="0"/>
              <a:t> </a:t>
            </a:r>
            <a:r>
              <a:rPr dirty="0" err="1"/>
              <a:t>구성됩니다</a:t>
            </a:r>
            <a:endParaRPr dirty="0"/>
          </a:p>
          <a:p>
            <a:r>
              <a:rPr dirty="0" err="1"/>
              <a:t>이미지</a:t>
            </a:r>
            <a:r>
              <a:rPr dirty="0"/>
              <a:t> </a:t>
            </a:r>
            <a:r>
              <a:rPr dirty="0" err="1"/>
              <a:t>및</a:t>
            </a:r>
            <a:r>
              <a:rPr dirty="0"/>
              <a:t> </a:t>
            </a:r>
            <a:r>
              <a:rPr dirty="0" err="1"/>
              <a:t>텍스트</a:t>
            </a:r>
            <a:r>
              <a:rPr dirty="0"/>
              <a:t> </a:t>
            </a:r>
            <a:r>
              <a:rPr dirty="0" err="1"/>
              <a:t>융합</a:t>
            </a:r>
            <a:r>
              <a:rPr dirty="0"/>
              <a:t> </a:t>
            </a:r>
            <a:r>
              <a:rPr dirty="0" err="1"/>
              <a:t>학습</a:t>
            </a:r>
            <a:endParaRPr dirty="0"/>
          </a:p>
          <a:p>
            <a:r>
              <a:rPr dirty="0" err="1"/>
              <a:t>이미지</a:t>
            </a:r>
            <a:r>
              <a:rPr dirty="0"/>
              <a:t> </a:t>
            </a:r>
            <a:r>
              <a:rPr dirty="0" err="1"/>
              <a:t>및</a:t>
            </a:r>
            <a:r>
              <a:rPr dirty="0"/>
              <a:t> </a:t>
            </a:r>
            <a:r>
              <a:rPr dirty="0" err="1"/>
              <a:t>텍스트</a:t>
            </a:r>
            <a:r>
              <a:rPr dirty="0"/>
              <a:t> </a:t>
            </a:r>
            <a:r>
              <a:rPr dirty="0" err="1"/>
              <a:t>특징</a:t>
            </a:r>
            <a:r>
              <a:rPr dirty="0"/>
              <a:t> </a:t>
            </a:r>
            <a:r>
              <a:rPr dirty="0" err="1"/>
              <a:t>벡터는</a:t>
            </a:r>
            <a:r>
              <a:rPr dirty="0"/>
              <a:t> </a:t>
            </a:r>
            <a:r>
              <a:rPr dirty="0" err="1"/>
              <a:t>신경망을</a:t>
            </a:r>
            <a:r>
              <a:rPr dirty="0"/>
              <a:t> </a:t>
            </a:r>
            <a:r>
              <a:rPr dirty="0" err="1"/>
              <a:t>통해</a:t>
            </a:r>
            <a:r>
              <a:rPr dirty="0"/>
              <a:t> </a:t>
            </a:r>
            <a:r>
              <a:rPr dirty="0" err="1"/>
              <a:t>공동으로</a:t>
            </a:r>
            <a:r>
              <a:rPr dirty="0"/>
              <a:t> </a:t>
            </a:r>
            <a:r>
              <a:rPr dirty="0" err="1"/>
              <a:t>훈련되고</a:t>
            </a:r>
            <a:r>
              <a:rPr dirty="0"/>
              <a:t> </a:t>
            </a:r>
            <a:r>
              <a:rPr dirty="0" err="1"/>
              <a:t>단계적</a:t>
            </a:r>
            <a:r>
              <a:rPr dirty="0"/>
              <a:t> </a:t>
            </a:r>
            <a:r>
              <a:rPr dirty="0" err="1"/>
              <a:t>연결</a:t>
            </a:r>
            <a:r>
              <a:rPr dirty="0"/>
              <a:t> </a:t>
            </a:r>
            <a:r>
              <a:rPr dirty="0" err="1"/>
              <a:t>작업을</a:t>
            </a:r>
            <a:r>
              <a:rPr dirty="0"/>
              <a:t> </a:t>
            </a:r>
            <a:r>
              <a:rPr dirty="0" err="1"/>
              <a:t>통해</a:t>
            </a:r>
            <a:r>
              <a:rPr dirty="0"/>
              <a:t> </a:t>
            </a:r>
            <a:r>
              <a:rPr dirty="0" err="1"/>
              <a:t>융합됩니다</a:t>
            </a:r>
            <a:endParaRPr dirty="0"/>
          </a:p>
          <a:p>
            <a:r>
              <a:rPr dirty="0" err="1"/>
              <a:t>네트워크</a:t>
            </a:r>
            <a:r>
              <a:rPr dirty="0"/>
              <a:t> </a:t>
            </a:r>
            <a:r>
              <a:rPr dirty="0" err="1"/>
              <a:t>기능</a:t>
            </a:r>
            <a:r>
              <a:rPr dirty="0"/>
              <a:t> </a:t>
            </a:r>
            <a:r>
              <a:rPr dirty="0" err="1"/>
              <a:t>융합</a:t>
            </a:r>
            <a:r>
              <a:rPr dirty="0"/>
              <a:t> </a:t>
            </a:r>
            <a:r>
              <a:rPr dirty="0" err="1"/>
              <a:t>학습</a:t>
            </a:r>
            <a:r>
              <a:rPr dirty="0"/>
              <a:t> </a:t>
            </a:r>
            <a:r>
              <a:rPr dirty="0" err="1"/>
              <a:t>및</a:t>
            </a:r>
            <a:r>
              <a:rPr dirty="0"/>
              <a:t> </a:t>
            </a:r>
            <a:r>
              <a:rPr dirty="0" err="1"/>
              <a:t>문서</a:t>
            </a:r>
            <a:r>
              <a:rPr dirty="0"/>
              <a:t> </a:t>
            </a:r>
            <a:r>
              <a:rPr dirty="0" err="1"/>
              <a:t>분류</a:t>
            </a:r>
            <a:r>
              <a:rPr dirty="0"/>
              <a:t>.</a:t>
            </a:r>
          </a:p>
          <a:p>
            <a:r>
              <a:rPr dirty="0" err="1"/>
              <a:t>두</a:t>
            </a:r>
            <a:r>
              <a:rPr dirty="0"/>
              <a:t> </a:t>
            </a:r>
            <a:r>
              <a:rPr dirty="0" err="1"/>
              <a:t>번째</a:t>
            </a:r>
            <a:r>
              <a:rPr dirty="0"/>
              <a:t> </a:t>
            </a:r>
            <a:r>
              <a:rPr dirty="0" err="1"/>
              <a:t>단계의</a:t>
            </a:r>
            <a:r>
              <a:rPr dirty="0"/>
              <a:t> </a:t>
            </a:r>
            <a:r>
              <a:rPr dirty="0" err="1"/>
              <a:t>융합</a:t>
            </a:r>
            <a:r>
              <a:rPr dirty="0"/>
              <a:t> </a:t>
            </a:r>
            <a:r>
              <a:rPr dirty="0" err="1"/>
              <a:t>기능은</a:t>
            </a:r>
            <a:r>
              <a:rPr dirty="0"/>
              <a:t> </a:t>
            </a:r>
            <a:r>
              <a:rPr dirty="0" err="1"/>
              <a:t>네트워크</a:t>
            </a:r>
            <a:r>
              <a:rPr dirty="0"/>
              <a:t> </a:t>
            </a:r>
            <a:r>
              <a:rPr dirty="0" err="1"/>
              <a:t>융합</a:t>
            </a:r>
            <a:r>
              <a:rPr dirty="0"/>
              <a:t> </a:t>
            </a:r>
            <a:r>
              <a:rPr dirty="0" err="1"/>
              <a:t>학습</a:t>
            </a:r>
            <a:r>
              <a:rPr dirty="0"/>
              <a:t> </a:t>
            </a:r>
            <a:r>
              <a:rPr dirty="0" err="1"/>
              <a:t>및</a:t>
            </a:r>
            <a:r>
              <a:rPr dirty="0"/>
              <a:t> </a:t>
            </a:r>
            <a:r>
              <a:rPr dirty="0" err="1"/>
              <a:t>최종</a:t>
            </a:r>
            <a:r>
              <a:rPr dirty="0"/>
              <a:t> </a:t>
            </a:r>
            <a:r>
              <a:rPr dirty="0" err="1"/>
              <a:t>문서</a:t>
            </a:r>
            <a:r>
              <a:rPr dirty="0"/>
              <a:t> </a:t>
            </a:r>
            <a:r>
              <a:rPr dirty="0" err="1"/>
              <a:t>분류를</a:t>
            </a:r>
            <a:r>
              <a:rPr dirty="0"/>
              <a:t> </a:t>
            </a:r>
            <a:r>
              <a:rPr dirty="0" err="1"/>
              <a:t>위해</a:t>
            </a:r>
            <a:r>
              <a:rPr dirty="0"/>
              <a:t> </a:t>
            </a:r>
            <a:r>
              <a:rPr dirty="0" err="1"/>
              <a:t>문서</a:t>
            </a:r>
            <a:r>
              <a:rPr dirty="0"/>
              <a:t> </a:t>
            </a:r>
            <a:r>
              <a:rPr dirty="0" err="1"/>
              <a:t>간</a:t>
            </a:r>
            <a:r>
              <a:rPr dirty="0"/>
              <a:t> </a:t>
            </a:r>
            <a:r>
              <a:rPr dirty="0" err="1"/>
              <a:t>연관</a:t>
            </a:r>
            <a:r>
              <a:rPr dirty="0"/>
              <a:t> </a:t>
            </a:r>
            <a:r>
              <a:rPr dirty="0" err="1"/>
              <a:t>네트워크</a:t>
            </a:r>
            <a:r>
              <a:rPr dirty="0"/>
              <a:t> </a:t>
            </a:r>
            <a:r>
              <a:rPr dirty="0" err="1"/>
              <a:t>정보와</a:t>
            </a:r>
            <a:r>
              <a:rPr dirty="0"/>
              <a:t> </a:t>
            </a:r>
            <a:r>
              <a:rPr dirty="0" err="1"/>
              <a:t>함께</a:t>
            </a:r>
            <a:r>
              <a:rPr dirty="0"/>
              <a:t> </a:t>
            </a:r>
            <a:r>
              <a:rPr dirty="0" err="1"/>
              <a:t>입력</a:t>
            </a:r>
            <a:r>
              <a:rPr dirty="0"/>
              <a:t> </a:t>
            </a:r>
            <a:r>
              <a:rPr dirty="0" err="1"/>
              <a:t>문서</a:t>
            </a:r>
            <a:r>
              <a:rPr dirty="0"/>
              <a:t> </a:t>
            </a:r>
            <a:r>
              <a:rPr dirty="0" err="1"/>
              <a:t>벡터로</a:t>
            </a:r>
            <a:r>
              <a:rPr dirty="0"/>
              <a:t> </a:t>
            </a:r>
            <a:r>
              <a:rPr dirty="0" err="1"/>
              <a:t>사용됩니다</a:t>
            </a:r>
            <a:endParaRPr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381000" y="685800"/>
            <a:ext cx="6096000" cy="3429000"/>
          </a:xfrm>
        </p:spPr>
      </p:sp>
      <p:sp>
        <p:nvSpPr>
          <p:cNvPr id="3" name="슬라이드 노트 개체 틀 2"/>
          <p:cNvSpPr>
            <a:spLocks noGrp="1"/>
          </p:cNvSpPr>
          <p:nvPr>
            <p:ph type="body" idx="1"/>
          </p:nvPr>
        </p:nvSpPr>
        <p:spPr/>
        <p:txBody>
          <a:bodyPr/>
          <a:lstStyle/>
          <a:p>
            <a:r>
              <a:rPr kumimoji="1" lang="en-US" altLang="ko-Kore-KR" dirty="0" err="1"/>
              <a:t>GraphSAGE</a:t>
            </a:r>
            <a:r>
              <a:rPr kumimoji="1" lang="en-US" altLang="ko-Kore-KR" dirty="0"/>
              <a:t> </a:t>
            </a:r>
            <a:r>
              <a:rPr kumimoji="1" lang="ko-KR" altLang="en-US" dirty="0"/>
              <a:t>에서 얘기하는 바로</a:t>
            </a:r>
            <a:r>
              <a:rPr kumimoji="1" lang="en-US" altLang="ko-KR" dirty="0"/>
              <a:t>,</a:t>
            </a:r>
            <a:r>
              <a:rPr kumimoji="1" lang="ko-KR" altLang="en-US" dirty="0"/>
              <a:t> </a:t>
            </a:r>
            <a:r>
              <a:rPr kumimoji="1" lang="en-US" altLang="ko-KR" dirty="0"/>
              <a:t>GNN </a:t>
            </a:r>
            <a:r>
              <a:rPr kumimoji="1" lang="ko-KR" altLang="en-US" dirty="0"/>
              <a:t>에서 만약 노드 </a:t>
            </a:r>
            <a:r>
              <a:rPr kumimoji="1" lang="ko-KR" altLang="en-US" dirty="0" err="1"/>
              <a:t>갯수가</a:t>
            </a:r>
            <a:r>
              <a:rPr kumimoji="1" lang="ko-KR" altLang="en-US" dirty="0"/>
              <a:t> </a:t>
            </a:r>
            <a:r>
              <a:rPr kumimoji="1" lang="en-US" altLang="ko-KR" dirty="0"/>
              <a:t>100,000</a:t>
            </a:r>
            <a:r>
              <a:rPr kumimoji="1" lang="ko-KR" altLang="en-US" dirty="0"/>
              <a:t> 개라면</a:t>
            </a:r>
            <a:r>
              <a:rPr kumimoji="1" lang="en-US" altLang="ko-KR" dirty="0"/>
              <a:t>,</a:t>
            </a:r>
            <a:r>
              <a:rPr kumimoji="1" lang="ko-KR" altLang="en-US" dirty="0"/>
              <a:t> 인접 행렬의 사이즈는 </a:t>
            </a:r>
            <a:r>
              <a:rPr kumimoji="1" lang="en-US" altLang="ko-KR" dirty="0"/>
              <a:t>100,000</a:t>
            </a:r>
            <a:r>
              <a:rPr kumimoji="1" lang="ko-KR" altLang="en-US" dirty="0"/>
              <a:t> </a:t>
            </a:r>
            <a:r>
              <a:rPr kumimoji="1" lang="en-US" altLang="ko-KR" dirty="0"/>
              <a:t>by</a:t>
            </a:r>
            <a:r>
              <a:rPr kumimoji="1" lang="ko-KR" altLang="en-US" dirty="0"/>
              <a:t> </a:t>
            </a:r>
            <a:r>
              <a:rPr kumimoji="1" lang="en-US" altLang="ko-KR" dirty="0"/>
              <a:t>100,000</a:t>
            </a:r>
            <a:r>
              <a:rPr kumimoji="1" lang="ko-KR" altLang="en-US" dirty="0"/>
              <a:t> 이 되고</a:t>
            </a:r>
            <a:r>
              <a:rPr kumimoji="1" lang="en-US" altLang="ko-KR" dirty="0"/>
              <a:t>,</a:t>
            </a:r>
            <a:r>
              <a:rPr kumimoji="1" lang="ko-KR" altLang="en-US" dirty="0"/>
              <a:t> 이를 우리는 매 학습단계마다 계산을 </a:t>
            </a:r>
            <a:r>
              <a:rPr kumimoji="1" lang="ko-KR" altLang="en-US" dirty="0" err="1"/>
              <a:t>해야하는데</a:t>
            </a:r>
            <a:r>
              <a:rPr kumimoji="1" lang="en-US" altLang="ko-KR" dirty="0"/>
              <a:t>,</a:t>
            </a:r>
            <a:r>
              <a:rPr kumimoji="1" lang="ko-KR" altLang="en-US" dirty="0"/>
              <a:t> 이는 사실상 불가능하다고 합니다</a:t>
            </a:r>
            <a:r>
              <a:rPr kumimoji="1" lang="en-US" altLang="ko-KR" dirty="0"/>
              <a:t>.</a:t>
            </a:r>
          </a:p>
          <a:p>
            <a:r>
              <a:rPr kumimoji="1" lang="ko-KR" altLang="en-US" dirty="0"/>
              <a:t>그러므로</a:t>
            </a:r>
            <a:r>
              <a:rPr kumimoji="1" lang="en-US" altLang="ko-KR" dirty="0"/>
              <a:t>,</a:t>
            </a:r>
            <a:r>
              <a:rPr kumimoji="1" lang="ko-KR" altLang="en-US" dirty="0"/>
              <a:t> </a:t>
            </a:r>
            <a:r>
              <a:rPr kumimoji="1" lang="en-US" altLang="ko-KR" dirty="0" err="1"/>
              <a:t>randomwalks</a:t>
            </a:r>
            <a:r>
              <a:rPr kumimoji="1" lang="en-US" altLang="ko-KR" dirty="0"/>
              <a:t> </a:t>
            </a:r>
            <a:r>
              <a:rPr kumimoji="1" lang="ko-KR" altLang="en-US" dirty="0" err="1"/>
              <a:t>를</a:t>
            </a:r>
            <a:r>
              <a:rPr kumimoji="1" lang="ko-KR" altLang="en-US" dirty="0"/>
              <a:t> 통해 샘플링을 하여</a:t>
            </a:r>
            <a:r>
              <a:rPr kumimoji="1" lang="en-US" altLang="ko-KR" dirty="0"/>
              <a:t>,</a:t>
            </a:r>
            <a:r>
              <a:rPr kumimoji="1" lang="ko-KR" altLang="en-US" dirty="0"/>
              <a:t> 이웃 노드를 정의하고</a:t>
            </a:r>
            <a:r>
              <a:rPr kumimoji="1" lang="en-US" altLang="ko-KR" dirty="0"/>
              <a:t>,</a:t>
            </a:r>
            <a:r>
              <a:rPr kumimoji="1" lang="ko-KR" altLang="en-US" dirty="0"/>
              <a:t> </a:t>
            </a:r>
            <a:endParaRPr kumimoji="1" lang="en-US" altLang="ko-KR" dirty="0"/>
          </a:p>
          <a:p>
            <a:r>
              <a:rPr kumimoji="1" lang="ko-KR" altLang="en-US" dirty="0"/>
              <a:t>그 </a:t>
            </a:r>
            <a:r>
              <a:rPr kumimoji="1" lang="ko-KR" altLang="en-US" dirty="0" err="1"/>
              <a:t>이웃노드들을</a:t>
            </a:r>
            <a:r>
              <a:rPr kumimoji="1" lang="ko-KR" altLang="en-US" dirty="0"/>
              <a:t> </a:t>
            </a:r>
            <a:r>
              <a:rPr kumimoji="1" lang="ko-KR" altLang="en-US" dirty="0" err="1"/>
              <a:t>어그리게이션</a:t>
            </a:r>
            <a:r>
              <a:rPr kumimoji="1" lang="ko-KR" altLang="en-US" dirty="0"/>
              <a:t> 한다고 합니다</a:t>
            </a:r>
            <a:r>
              <a:rPr kumimoji="1" lang="en-US" altLang="ko-KR" dirty="0"/>
              <a:t>.</a:t>
            </a:r>
            <a:endParaRPr kumimoji="1" lang="ko-Kore-KR" altLang="en-US" dirty="0"/>
          </a:p>
        </p:txBody>
      </p:sp>
    </p:spTree>
    <p:extLst>
      <p:ext uri="{BB962C8B-B14F-4D97-AF65-F5344CB8AC3E}">
        <p14:creationId xmlns:p14="http://schemas.microsoft.com/office/powerpoint/2010/main" val="243847343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381000" y="685800"/>
            <a:ext cx="6096000" cy="3429000"/>
          </a:xfrm>
        </p:spPr>
      </p:sp>
      <p:sp>
        <p:nvSpPr>
          <p:cNvPr id="3" name="슬라이드 노트 개체 틀 2"/>
          <p:cNvSpPr>
            <a:spLocks noGrp="1"/>
          </p:cNvSpPr>
          <p:nvPr>
            <p:ph type="body" idx="1"/>
          </p:nvPr>
        </p:nvSpPr>
        <p:spPr/>
        <p:txBody>
          <a:bodyPr/>
          <a:lstStyle/>
          <a:p>
            <a:r>
              <a:rPr kumimoji="1" lang="en-US" altLang="ko-Kore-KR" dirty="0"/>
              <a:t>GCN </a:t>
            </a:r>
            <a:r>
              <a:rPr kumimoji="1" lang="ko-Kore-KR" altLang="en-US" dirty="0"/>
              <a:t>에서는</a:t>
            </a:r>
            <a:r>
              <a:rPr kumimoji="1" lang="ko-KR" altLang="en-US" dirty="0"/>
              <a:t> </a:t>
            </a:r>
            <a:endParaRPr kumimoji="1" lang="en-US" altLang="ko-KR" dirty="0"/>
          </a:p>
          <a:p>
            <a:r>
              <a:rPr kumimoji="1" lang="ko-Kore-KR" altLang="en-US" dirty="0"/>
              <a:t>이웃</a:t>
            </a:r>
            <a:r>
              <a:rPr kumimoji="1" lang="ko-KR" altLang="en-US" dirty="0"/>
              <a:t> </a:t>
            </a:r>
            <a:r>
              <a:rPr kumimoji="1" lang="ko-KR" altLang="en-US" dirty="0" err="1"/>
              <a:t>노드들로부터</a:t>
            </a:r>
            <a:r>
              <a:rPr kumimoji="1" lang="ko-KR" altLang="en-US" dirty="0"/>
              <a:t> 메시지를 합치고 </a:t>
            </a:r>
            <a:r>
              <a:rPr kumimoji="1" lang="ko-KR" altLang="en-US" dirty="0" err="1"/>
              <a:t>액티베이션</a:t>
            </a:r>
            <a:r>
              <a:rPr kumimoji="1" lang="ko-KR" altLang="en-US" dirty="0"/>
              <a:t> </a:t>
            </a:r>
            <a:r>
              <a:rPr kumimoji="1" lang="ko-KR" altLang="en-US" dirty="0" err="1"/>
              <a:t>펑션을</a:t>
            </a:r>
            <a:r>
              <a:rPr kumimoji="1" lang="ko-KR" altLang="en-US" dirty="0"/>
              <a:t> 적용시킵니다</a:t>
            </a:r>
            <a:r>
              <a:rPr kumimoji="1" lang="en-US" altLang="ko-KR" dirty="0"/>
              <a:t>.</a:t>
            </a:r>
          </a:p>
          <a:p>
            <a:endParaRPr kumimoji="1" lang="en-US" altLang="ko-KR" dirty="0"/>
          </a:p>
          <a:p>
            <a:r>
              <a:rPr kumimoji="1" lang="en-US" altLang="ko-KR" dirty="0" err="1"/>
              <a:t>graphSAGE</a:t>
            </a:r>
            <a:r>
              <a:rPr kumimoji="1" lang="ko-KR" altLang="en-US" dirty="0"/>
              <a:t>는</a:t>
            </a:r>
            <a:r>
              <a:rPr kumimoji="1" lang="en-US" altLang="ko-KR" dirty="0"/>
              <a:t>,</a:t>
            </a:r>
            <a:r>
              <a:rPr kumimoji="1" lang="ko-KR" altLang="en-US" dirty="0"/>
              <a:t> 네이버 로부터 </a:t>
            </a:r>
            <a:r>
              <a:rPr kumimoji="1" lang="ko-KR" altLang="en-US" dirty="0" err="1"/>
              <a:t>어그리게이트</a:t>
            </a:r>
            <a:r>
              <a:rPr kumimoji="1" lang="ko-KR" altLang="en-US" dirty="0"/>
              <a:t> 된 벡터와 와 </a:t>
            </a:r>
            <a:r>
              <a:rPr kumimoji="1" lang="ko-KR" altLang="en-US" dirty="0" err="1"/>
              <a:t>커렌트</a:t>
            </a:r>
            <a:r>
              <a:rPr kumimoji="1" lang="ko-KR" altLang="en-US" dirty="0"/>
              <a:t> </a:t>
            </a:r>
            <a:r>
              <a:rPr kumimoji="1" lang="ko-KR" altLang="en-US" dirty="0" err="1"/>
              <a:t>레프리젠테이션을</a:t>
            </a:r>
            <a:r>
              <a:rPr kumimoji="1" lang="ko-KR" altLang="en-US" dirty="0"/>
              <a:t> </a:t>
            </a:r>
            <a:r>
              <a:rPr kumimoji="1" lang="ko-KR" altLang="en-US" dirty="0" err="1"/>
              <a:t>컨캣하는데요</a:t>
            </a:r>
            <a:r>
              <a:rPr kumimoji="1" lang="en-US" altLang="ko-KR" dirty="0"/>
              <a:t>,</a:t>
            </a:r>
            <a:r>
              <a:rPr kumimoji="1" lang="ko-KR" altLang="en-US" dirty="0"/>
              <a:t> 이를 식으로 나타내면 다음과 같습니다</a:t>
            </a:r>
            <a:r>
              <a:rPr kumimoji="1" lang="en-US" altLang="ko-KR" dirty="0"/>
              <a:t>.</a:t>
            </a:r>
          </a:p>
          <a:p>
            <a:endParaRPr kumimoji="1" lang="ko-Kore-KR" altLang="en-US" dirty="0"/>
          </a:p>
        </p:txBody>
      </p:sp>
    </p:spTree>
    <p:extLst>
      <p:ext uri="{BB962C8B-B14F-4D97-AF65-F5344CB8AC3E}">
        <p14:creationId xmlns:p14="http://schemas.microsoft.com/office/powerpoint/2010/main" val="114970940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381000" y="685800"/>
            <a:ext cx="6096000" cy="3429000"/>
          </a:xfrm>
        </p:spPr>
      </p:sp>
      <p:sp>
        <p:nvSpPr>
          <p:cNvPr id="3" name="슬라이드 노트 개체 틀 2"/>
          <p:cNvSpPr>
            <a:spLocks noGrp="1"/>
          </p:cNvSpPr>
          <p:nvPr>
            <p:ph type="body" idx="1"/>
          </p:nvPr>
        </p:nvSpPr>
        <p:spPr/>
        <p:txBody>
          <a:bodyPr/>
          <a:lstStyle/>
          <a:p>
            <a:r>
              <a:rPr lang="ko-KR" altLang="en-US" b="0" i="0" u="none" strike="noStrike" dirty="0">
                <a:solidFill>
                  <a:srgbClr val="212529"/>
                </a:solidFill>
                <a:effectLst/>
                <a:latin typeface="-apple-system"/>
              </a:rPr>
              <a:t>이웃들의 가중 평균값을 구합니다</a:t>
            </a:r>
            <a:r>
              <a:rPr lang="en-US" altLang="ko-KR" b="0" i="0" u="none" strike="noStrike" dirty="0">
                <a:solidFill>
                  <a:srgbClr val="212529"/>
                </a:solidFill>
                <a:effectLst/>
                <a:latin typeface="-apple-system"/>
              </a:rPr>
              <a:t>.</a:t>
            </a:r>
          </a:p>
          <a:p>
            <a:r>
              <a:rPr lang="en" altLang="ko-Kore-KR" b="0" i="0" u="none" strike="noStrike" dirty="0">
                <a:solidFill>
                  <a:srgbClr val="212529"/>
                </a:solidFill>
                <a:effectLst/>
                <a:latin typeface="-apple-system"/>
              </a:rPr>
              <a:t>Message computation</a:t>
            </a:r>
            <a:r>
              <a:rPr lang="ko-KR" altLang="en-US" b="0" i="0" u="none" strike="noStrike" dirty="0" err="1">
                <a:solidFill>
                  <a:srgbClr val="212529"/>
                </a:solidFill>
                <a:effectLst/>
                <a:latin typeface="-apple-system"/>
              </a:rPr>
              <a:t>으로</a:t>
            </a:r>
            <a:r>
              <a:rPr lang="ko-KR" altLang="en-US" b="0" i="0" u="none" strike="noStrike" dirty="0">
                <a:solidFill>
                  <a:srgbClr val="212529"/>
                </a:solidFill>
                <a:effectLst/>
                <a:latin typeface="-apple-system"/>
              </a:rPr>
              <a:t> </a:t>
            </a:r>
            <a:r>
              <a:rPr lang="en" altLang="ko-Kore-KR" b="0" i="0" u="none" strike="noStrike" dirty="0">
                <a:solidFill>
                  <a:srgbClr val="212529"/>
                </a:solidFill>
                <a:effectLst/>
                <a:latin typeface="-apple-system"/>
              </a:rPr>
              <a:t>MLP</a:t>
            </a:r>
            <a:r>
              <a:rPr lang="ko-KR" altLang="en-US" b="0" i="0" u="none" strike="noStrike" dirty="0" err="1">
                <a:solidFill>
                  <a:srgbClr val="212529"/>
                </a:solidFill>
                <a:effectLst/>
                <a:latin typeface="-apple-system"/>
              </a:rPr>
              <a:t>를</a:t>
            </a:r>
            <a:r>
              <a:rPr lang="ko-KR" altLang="en-US" b="0" i="0" u="none" strike="noStrike" dirty="0">
                <a:solidFill>
                  <a:srgbClr val="212529"/>
                </a:solidFill>
                <a:effectLst/>
                <a:latin typeface="-apple-system"/>
              </a:rPr>
              <a:t> 사용하여 </a:t>
            </a:r>
            <a:r>
              <a:rPr lang="en" altLang="ko-Kore-KR" b="0" i="0" u="none" strike="noStrike" dirty="0">
                <a:solidFill>
                  <a:srgbClr val="212529"/>
                </a:solidFill>
                <a:effectLst/>
                <a:latin typeface="-apple-system"/>
              </a:rPr>
              <a:t>non-linear</a:t>
            </a:r>
            <a:r>
              <a:rPr lang="ko-KR" altLang="en-US" b="0" i="0" u="none" strike="noStrike" dirty="0">
                <a:solidFill>
                  <a:srgbClr val="212529"/>
                </a:solidFill>
                <a:effectLst/>
                <a:latin typeface="-apple-system"/>
              </a:rPr>
              <a:t>하게 만들고</a:t>
            </a:r>
            <a:r>
              <a:rPr lang="en-US" altLang="ko-KR" b="0" i="0" u="none" strike="noStrike" dirty="0">
                <a:solidFill>
                  <a:srgbClr val="212529"/>
                </a:solidFill>
                <a:effectLst/>
                <a:latin typeface="-apple-system"/>
              </a:rPr>
              <a:t>, </a:t>
            </a:r>
            <a:r>
              <a:rPr lang="ko-KR" altLang="en-US" b="0" i="0" u="none" strike="noStrike" dirty="0">
                <a:solidFill>
                  <a:srgbClr val="212529"/>
                </a:solidFill>
                <a:effectLst/>
                <a:latin typeface="-apple-system"/>
              </a:rPr>
              <a:t>이를 </a:t>
            </a:r>
            <a:r>
              <a:rPr lang="en" altLang="ko-Kore-KR" b="0" i="0" u="none" strike="noStrike" dirty="0">
                <a:solidFill>
                  <a:srgbClr val="212529"/>
                </a:solidFill>
                <a:effectLst/>
                <a:latin typeface="-apple-system"/>
              </a:rPr>
              <a:t>Mean </a:t>
            </a:r>
            <a:r>
              <a:rPr lang="ko-KR" altLang="en-US" b="0" i="0" u="none" strike="noStrike" dirty="0">
                <a:solidFill>
                  <a:srgbClr val="212529"/>
                </a:solidFill>
                <a:effectLst/>
                <a:latin typeface="-apple-system"/>
              </a:rPr>
              <a:t>혹은 </a:t>
            </a:r>
            <a:r>
              <a:rPr lang="en" altLang="ko-Kore-KR" b="0" i="0" u="none" strike="noStrike" dirty="0">
                <a:solidFill>
                  <a:srgbClr val="212529"/>
                </a:solidFill>
                <a:effectLst/>
                <a:latin typeface="-apple-system"/>
              </a:rPr>
              <a:t>Max</a:t>
            </a:r>
            <a:r>
              <a:rPr lang="ko-KR" altLang="en-US" b="0" i="0" u="none" strike="noStrike" dirty="0">
                <a:solidFill>
                  <a:srgbClr val="212529"/>
                </a:solidFill>
                <a:effectLst/>
                <a:latin typeface="-apple-system"/>
              </a:rPr>
              <a:t>하여 집계를 도출해냅니다</a:t>
            </a:r>
            <a:r>
              <a:rPr lang="en-US" altLang="ko-KR" b="0" i="0" u="none" strike="noStrike" dirty="0">
                <a:solidFill>
                  <a:srgbClr val="212529"/>
                </a:solidFill>
                <a:effectLst/>
                <a:latin typeface="-apple-system"/>
              </a:rPr>
              <a:t>.</a:t>
            </a:r>
            <a:endParaRPr kumimoji="1" lang="en-US" altLang="ko-KR" b="0" i="0" u="none" strike="noStrike" dirty="0">
              <a:solidFill>
                <a:srgbClr val="212529"/>
              </a:solidFill>
              <a:effectLst/>
              <a:latin typeface="-apple-system"/>
            </a:endParaRPr>
          </a:p>
          <a:p>
            <a:r>
              <a:rPr kumimoji="1" lang="en-US" altLang="ko-KR" b="0" i="0" u="none" strike="noStrike" dirty="0">
                <a:solidFill>
                  <a:srgbClr val="212529"/>
                </a:solidFill>
                <a:effectLst/>
                <a:latin typeface="-apple-system"/>
              </a:rPr>
              <a:t>LSTM </a:t>
            </a:r>
            <a:r>
              <a:rPr lang="ko-KR" altLang="en-US" b="0" i="0" u="none" strike="noStrike" dirty="0">
                <a:solidFill>
                  <a:srgbClr val="212529"/>
                </a:solidFill>
                <a:effectLst/>
                <a:latin typeface="-apple-system"/>
              </a:rPr>
              <a:t>이웃들로부터 오는 </a:t>
            </a:r>
            <a:r>
              <a:rPr lang="en" altLang="ko-Kore-KR" b="0" i="0" u="none" strike="noStrike" dirty="0">
                <a:solidFill>
                  <a:srgbClr val="212529"/>
                </a:solidFill>
                <a:effectLst/>
                <a:latin typeface="-apple-system"/>
              </a:rPr>
              <a:t>Message sequence model</a:t>
            </a:r>
            <a:r>
              <a:rPr lang="ko-KR" altLang="en-US" b="0" i="0" u="none" strike="noStrike" dirty="0">
                <a:solidFill>
                  <a:srgbClr val="212529"/>
                </a:solidFill>
                <a:effectLst/>
                <a:latin typeface="-apple-system"/>
              </a:rPr>
              <a:t>에 </a:t>
            </a:r>
            <a:r>
              <a:rPr lang="en" altLang="ko-Kore-KR" b="0" i="0" u="none" strike="noStrike" dirty="0">
                <a:solidFill>
                  <a:srgbClr val="212529"/>
                </a:solidFill>
                <a:effectLst/>
                <a:latin typeface="-apple-system"/>
              </a:rPr>
              <a:t>LSTM</a:t>
            </a:r>
            <a:r>
              <a:rPr lang="ko-KR" altLang="en-US" b="0" i="0" u="none" strike="noStrike" dirty="0">
                <a:solidFill>
                  <a:srgbClr val="212529"/>
                </a:solidFill>
                <a:effectLst/>
                <a:latin typeface="-apple-system"/>
              </a:rPr>
              <a:t>을 사용할 수 있습니다</a:t>
            </a:r>
            <a:r>
              <a:rPr lang="en-US" altLang="ko-KR" b="0" i="0" u="none" strike="noStrike" dirty="0">
                <a:solidFill>
                  <a:srgbClr val="212529"/>
                </a:solidFill>
                <a:effectLst/>
                <a:latin typeface="-apple-system"/>
              </a:rPr>
              <a:t>. </a:t>
            </a:r>
            <a:r>
              <a:rPr lang="ko-KR" altLang="en-US" b="0" i="0" u="none" strike="noStrike" dirty="0">
                <a:solidFill>
                  <a:srgbClr val="212529"/>
                </a:solidFill>
                <a:effectLst/>
                <a:latin typeface="-apple-system"/>
              </a:rPr>
              <a:t>다만</a:t>
            </a:r>
            <a:r>
              <a:rPr lang="en-US" altLang="ko-KR" b="0" i="0" u="none" strike="noStrike" dirty="0">
                <a:solidFill>
                  <a:srgbClr val="212529"/>
                </a:solidFill>
                <a:effectLst/>
                <a:latin typeface="-apple-system"/>
              </a:rPr>
              <a:t>, </a:t>
            </a:r>
            <a:r>
              <a:rPr lang="en" altLang="ko-Kore-KR" b="0" i="0" u="none" strike="noStrike" dirty="0">
                <a:solidFill>
                  <a:srgbClr val="212529"/>
                </a:solidFill>
                <a:effectLst/>
                <a:latin typeface="-apple-system"/>
              </a:rPr>
              <a:t>sequence model</a:t>
            </a:r>
            <a:r>
              <a:rPr lang="ko-KR" altLang="en-US" b="0" i="0" u="none" strike="noStrike" dirty="0">
                <a:solidFill>
                  <a:srgbClr val="212529"/>
                </a:solidFill>
                <a:effectLst/>
                <a:latin typeface="-apple-system"/>
              </a:rPr>
              <a:t>은 </a:t>
            </a:r>
            <a:r>
              <a:rPr lang="en" altLang="ko-Kore-KR" b="0" i="0" u="none" strike="noStrike" dirty="0">
                <a:solidFill>
                  <a:srgbClr val="212529"/>
                </a:solidFill>
                <a:effectLst/>
                <a:latin typeface="-apple-system"/>
              </a:rPr>
              <a:t>order invariant</a:t>
            </a:r>
            <a:r>
              <a:rPr lang="ko-KR" altLang="en-US" b="0" i="0" u="none" strike="noStrike" dirty="0">
                <a:solidFill>
                  <a:srgbClr val="212529"/>
                </a:solidFill>
                <a:effectLst/>
                <a:latin typeface="-apple-system"/>
              </a:rPr>
              <a:t>하지 않으므로 훈련할 때 이웃들의 순서를 해야 합니다</a:t>
            </a:r>
            <a:r>
              <a:rPr lang="en-US" altLang="ko-KR" b="0" i="0" u="none" strike="noStrike" dirty="0">
                <a:solidFill>
                  <a:srgbClr val="212529"/>
                </a:solidFill>
                <a:effectLst/>
                <a:latin typeface="-apple-system"/>
              </a:rPr>
              <a:t>.</a:t>
            </a:r>
          </a:p>
        </p:txBody>
      </p:sp>
    </p:spTree>
    <p:extLst>
      <p:ext uri="{BB962C8B-B14F-4D97-AF65-F5344CB8AC3E}">
        <p14:creationId xmlns:p14="http://schemas.microsoft.com/office/powerpoint/2010/main" val="115462901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381000" y="685800"/>
            <a:ext cx="6096000" cy="3429000"/>
          </a:xfrm>
        </p:spPr>
      </p:sp>
      <p:sp>
        <p:nvSpPr>
          <p:cNvPr id="3" name="슬라이드 노트 개체 틀 2"/>
          <p:cNvSpPr>
            <a:spLocks noGrp="1"/>
          </p:cNvSpPr>
          <p:nvPr>
            <p:ph type="body" idx="1"/>
          </p:nvPr>
        </p:nvSpPr>
        <p:spPr/>
        <p:txBody>
          <a:bodyPr/>
          <a:lstStyle/>
          <a:p>
            <a:r>
              <a:rPr kumimoji="1" lang="ko-Kore-KR" altLang="en-US" dirty="0"/>
              <a:t>테크닥에서</a:t>
            </a:r>
            <a:r>
              <a:rPr kumimoji="1" lang="ko-KR" altLang="en-US" dirty="0"/>
              <a:t> </a:t>
            </a:r>
            <a:r>
              <a:rPr kumimoji="1" lang="en-US" altLang="ko-KR" dirty="0" err="1"/>
              <a:t>GraphSAGE</a:t>
            </a:r>
            <a:r>
              <a:rPr kumimoji="1" lang="en-US" altLang="ko-KR" dirty="0"/>
              <a:t> </a:t>
            </a:r>
            <a:r>
              <a:rPr kumimoji="1" lang="ko-KR" altLang="en-US" dirty="0"/>
              <a:t>의 활용에 관한 부분입니다</a:t>
            </a:r>
            <a:r>
              <a:rPr kumimoji="1" lang="en-US" altLang="ko-KR" dirty="0"/>
              <a:t>.</a:t>
            </a:r>
          </a:p>
          <a:p>
            <a:r>
              <a:rPr kumimoji="1" lang="en-US" altLang="ko-KR" dirty="0" err="1"/>
              <a:t>GraphSAGE</a:t>
            </a:r>
            <a:r>
              <a:rPr kumimoji="1" lang="en-US" altLang="ko-KR" dirty="0"/>
              <a:t> </a:t>
            </a:r>
            <a:r>
              <a:rPr kumimoji="1" lang="ko-KR" altLang="en-US" dirty="0"/>
              <a:t>는 </a:t>
            </a:r>
            <a:r>
              <a:rPr kumimoji="1" lang="ko-KR" altLang="en-US" dirty="0" err="1"/>
              <a:t>임베딩</a:t>
            </a:r>
            <a:r>
              <a:rPr kumimoji="1" lang="ko-KR" altLang="en-US" dirty="0"/>
              <a:t> 모델을 재교육할 필요 없이 보이지 않는 노드에 대한 예측을 할 수 있는 유도 기술입니다</a:t>
            </a:r>
            <a:r>
              <a:rPr kumimoji="1" lang="en-US" altLang="ko-KR" dirty="0"/>
              <a:t>.</a:t>
            </a:r>
          </a:p>
          <a:p>
            <a:r>
              <a:rPr kumimoji="1" lang="ko-KR" altLang="en-US" dirty="0"/>
              <a:t>네트워크 학습 모듈은 인접 노드 속성을 집계하여 문서 간 관계 정보와 고유 문서 기능을 모두 학습합니다</a:t>
            </a:r>
            <a:r>
              <a:rPr kumimoji="1" lang="en-US" altLang="ko-KR" dirty="0"/>
              <a:t>.</a:t>
            </a:r>
          </a:p>
          <a:p>
            <a:r>
              <a:rPr kumimoji="1" lang="ko-KR" altLang="en-US" sz="3200" b="1" dirty="0" err="1"/>
              <a:t>어그리게이션</a:t>
            </a:r>
            <a:r>
              <a:rPr kumimoji="1" lang="ko-KR" altLang="en-US" sz="3200" b="1" dirty="0"/>
              <a:t> 파라미터는 쇼트 랜덤 워크에서 동시에 발생하는 문서 쌍이 유사한 표현을 갖도록 학습됩니다</a:t>
            </a:r>
            <a:r>
              <a:rPr kumimoji="1" lang="en-US" altLang="ko-KR" sz="3200" b="1" dirty="0"/>
              <a:t>.</a:t>
            </a:r>
          </a:p>
          <a:p>
            <a:r>
              <a:rPr kumimoji="1" lang="ko-KR" altLang="en-US" sz="3200" b="1" dirty="0"/>
              <a:t>그런 다음 각 문서에 대해 네트워크 학습 모듈은 세 가지 유형의 정보를 모두 고려하여 노드를 새로운 벡터로 인코딩할 수 있습니다</a:t>
            </a:r>
          </a:p>
          <a:p>
            <a:r>
              <a:rPr kumimoji="1" lang="ko-KR" altLang="en-US" sz="3200" b="1" dirty="0" err="1"/>
              <a:t>그레프</a:t>
            </a:r>
            <a:r>
              <a:rPr kumimoji="1" lang="ko-KR" altLang="en-US" sz="3200" b="1" dirty="0"/>
              <a:t> 세이지로 이어지는 </a:t>
            </a:r>
            <a:r>
              <a:rPr kumimoji="1" lang="en-US" altLang="ko-KR" sz="3200" b="1" dirty="0"/>
              <a:t>FC</a:t>
            </a:r>
            <a:r>
              <a:rPr kumimoji="1" lang="ko-KR" altLang="en-US" sz="3200" b="1" dirty="0"/>
              <a:t>레이어를 사용하여 최종 레이블 예측을 수행한다</a:t>
            </a:r>
            <a:r>
              <a:rPr kumimoji="1" lang="en-US" altLang="ko-KR" sz="3200" b="1" dirty="0"/>
              <a:t>.</a:t>
            </a:r>
          </a:p>
          <a:p>
            <a:r>
              <a:rPr kumimoji="1" lang="ko-KR" altLang="en-US" sz="3200" b="1" dirty="0" err="1"/>
              <a:t>카테고리컬</a:t>
            </a:r>
            <a:r>
              <a:rPr kumimoji="1" lang="ko-KR" altLang="en-US" sz="3200" b="1" dirty="0"/>
              <a:t> 크로스 엔트로피가 트레이닝 로스로 사용됩니다</a:t>
            </a:r>
            <a:r>
              <a:rPr kumimoji="1" lang="en-US" altLang="ko-KR" sz="3200" b="1" dirty="0"/>
              <a:t>.</a:t>
            </a:r>
          </a:p>
          <a:p>
            <a:r>
              <a:rPr kumimoji="1" lang="ko-KR" altLang="en-US" dirty="0"/>
              <a:t>따라서 세 가지 수준에서 파생된 노드 기능을 사용하여 다른 수준에서 분류 작업을 수행하기 위해 별도의 </a:t>
            </a:r>
            <a:r>
              <a:rPr kumimoji="1" lang="en" altLang="ko-Kore-KR" dirty="0"/>
              <a:t>GNN </a:t>
            </a:r>
            <a:r>
              <a:rPr kumimoji="1" lang="ko-KR" altLang="en-US" dirty="0"/>
              <a:t>모델을 구성할 수 있습니다</a:t>
            </a:r>
            <a:endParaRPr kumimoji="1" lang="ko-Kore-KR" altLang="en-US" dirty="0"/>
          </a:p>
        </p:txBody>
      </p:sp>
    </p:spTree>
    <p:extLst>
      <p:ext uri="{BB962C8B-B14F-4D97-AF65-F5344CB8AC3E}">
        <p14:creationId xmlns:p14="http://schemas.microsoft.com/office/powerpoint/2010/main" val="264685302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381000" y="685800"/>
            <a:ext cx="6096000" cy="3429000"/>
          </a:xfrm>
        </p:spPr>
      </p:sp>
      <p:sp>
        <p:nvSpPr>
          <p:cNvPr id="3" name="슬라이드 노트 개체 틀 2"/>
          <p:cNvSpPr>
            <a:spLocks noGrp="1"/>
          </p:cNvSpPr>
          <p:nvPr>
            <p:ph type="body" idx="1"/>
          </p:nvPr>
        </p:nvSpPr>
        <p:spPr/>
        <p:txBody>
          <a:bodyPr/>
          <a:lstStyle/>
          <a:p>
            <a:r>
              <a:rPr kumimoji="1" lang="ko-KR" altLang="en-US" dirty="0"/>
              <a:t>특허 분류
모든 특허에는 발명가</a:t>
            </a:r>
            <a:r>
              <a:rPr kumimoji="1" lang="en-US" altLang="ko-KR" dirty="0"/>
              <a:t>, </a:t>
            </a:r>
            <a:r>
              <a:rPr kumimoji="1" lang="ko-KR" altLang="en-US" dirty="0"/>
              <a:t>등록 날짜</a:t>
            </a:r>
            <a:r>
              <a:rPr kumimoji="1" lang="en-US" altLang="ko-KR" dirty="0"/>
              <a:t>, </a:t>
            </a:r>
            <a:r>
              <a:rPr kumimoji="1" lang="ko-KR" altLang="en-US" dirty="0"/>
              <a:t>인용 및 특허 분류 코드를 포함한 서지 정보가 포함되어 있습니다</a:t>
            </a:r>
            <a:r>
              <a:rPr kumimoji="1" lang="en-US" altLang="ko-KR" dirty="0"/>
              <a:t>.
</a:t>
            </a:r>
            <a:r>
              <a:rPr kumimoji="1" lang="ko-KR" altLang="en-US" dirty="0"/>
              <a:t>특허 분류 체계의 종류
세계지적재산권기구</a:t>
            </a:r>
            <a:r>
              <a:rPr kumimoji="1" lang="en-US" altLang="ko-KR" dirty="0"/>
              <a:t>(</a:t>
            </a:r>
            <a:r>
              <a:rPr kumimoji="1" lang="en" altLang="ko-Kore-KR" dirty="0"/>
              <a:t>WIPO)</a:t>
            </a:r>
            <a:r>
              <a:rPr kumimoji="1" lang="ko-KR" altLang="en-US" dirty="0"/>
              <a:t>가 주관하는 </a:t>
            </a:r>
            <a:r>
              <a:rPr kumimoji="1" lang="en" altLang="ko-Kore-KR" dirty="0"/>
              <a:t>IPC : </a:t>
            </a:r>
            <a:r>
              <a:rPr kumimoji="1" lang="ko-KR" altLang="en-US" dirty="0"/>
              <a:t>가장 널리 사용됨</a:t>
            </a:r>
            <a:r>
              <a:rPr kumimoji="1" lang="en-US" altLang="ko-KR" dirty="0"/>
              <a:t>.
</a:t>
            </a:r>
            <a:r>
              <a:rPr kumimoji="1" lang="ko-KR" altLang="en-US" dirty="0"/>
              <a:t>미국 특허상표청</a:t>
            </a:r>
            <a:r>
              <a:rPr kumimoji="1" lang="en-US" altLang="ko-KR" dirty="0"/>
              <a:t>(</a:t>
            </a:r>
            <a:r>
              <a:rPr kumimoji="1" lang="en" altLang="ko-Kore-KR" dirty="0"/>
              <a:t>USPTO)</a:t>
            </a:r>
            <a:r>
              <a:rPr kumimoji="1" lang="ko-KR" altLang="en-US" dirty="0"/>
              <a:t>에서 주관하는 미국 특허 분류</a:t>
            </a:r>
            <a:r>
              <a:rPr kumimoji="1" lang="en-US" altLang="ko-KR" dirty="0"/>
              <a:t>(</a:t>
            </a:r>
            <a:r>
              <a:rPr kumimoji="1" lang="en" altLang="ko-Kore-KR" dirty="0"/>
              <a:t>USPC)
</a:t>
            </a:r>
            <a:r>
              <a:rPr kumimoji="1" lang="ko-KR" altLang="en-US" dirty="0"/>
              <a:t>일본의 </a:t>
            </a:r>
            <a:r>
              <a:rPr kumimoji="1" lang="en" altLang="ko-Kore-KR" dirty="0"/>
              <a:t>F-term
USPTO</a:t>
            </a:r>
            <a:r>
              <a:rPr kumimoji="1" lang="ko-KR" altLang="en-US" dirty="0"/>
              <a:t>와 유럽 특허청</a:t>
            </a:r>
            <a:r>
              <a:rPr kumimoji="1" lang="en-US" altLang="ko-KR" dirty="0"/>
              <a:t>(</a:t>
            </a:r>
            <a:r>
              <a:rPr kumimoji="1" lang="en" altLang="ko-Kore-KR" dirty="0"/>
              <a:t>EPO)</a:t>
            </a:r>
            <a:r>
              <a:rPr kumimoji="1" lang="ko-KR" altLang="en-US" dirty="0"/>
              <a:t>이 주관하는 협력 특허 분류</a:t>
            </a:r>
            <a:r>
              <a:rPr kumimoji="1" lang="en-US" altLang="ko-KR" dirty="0"/>
              <a:t>(</a:t>
            </a:r>
            <a:r>
              <a:rPr kumimoji="1" lang="en" altLang="ko-Kore-KR" dirty="0"/>
              <a:t>CPC).
</a:t>
            </a:r>
            <a:endParaRPr kumimoji="1" lang="ko-Kore-KR" altLang="en-US" dirty="0"/>
          </a:p>
        </p:txBody>
      </p:sp>
    </p:spTree>
    <p:extLst>
      <p:ext uri="{BB962C8B-B14F-4D97-AF65-F5344CB8AC3E}">
        <p14:creationId xmlns:p14="http://schemas.microsoft.com/office/powerpoint/2010/main" val="348850549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381000" y="685800"/>
            <a:ext cx="6096000" cy="3429000"/>
          </a:xfrm>
        </p:spPr>
      </p:sp>
      <p:sp>
        <p:nvSpPr>
          <p:cNvPr id="3" name="슬라이드 노트 개체 틀 2"/>
          <p:cNvSpPr>
            <a:spLocks noGrp="1"/>
          </p:cNvSpPr>
          <p:nvPr>
            <p:ph type="body" idx="1"/>
          </p:nvPr>
        </p:nvSpPr>
        <p:spPr/>
        <p:txBody>
          <a:bodyPr/>
          <a:lstStyle/>
          <a:p>
            <a:r>
              <a:rPr kumimoji="1" lang="ko-KR" altLang="en-US" dirty="0"/>
              <a:t>전체 특허의 약 </a:t>
            </a:r>
            <a:r>
              <a:rPr kumimoji="1" lang="en-US" altLang="ko-KR" dirty="0"/>
              <a:t>95%</a:t>
            </a:r>
            <a:r>
              <a:rPr kumimoji="1" lang="ko-KR" altLang="en-US" dirty="0"/>
              <a:t>가 </a:t>
            </a:r>
            <a:r>
              <a:rPr kumimoji="1" lang="en" altLang="ko-Kore-KR" dirty="0"/>
              <a:t>IPC</a:t>
            </a:r>
            <a:r>
              <a:rPr kumimoji="1" lang="ko-KR" altLang="en-US" dirty="0"/>
              <a:t>에 따라 분류됩니다</a:t>
            </a:r>
            <a:r>
              <a:rPr kumimoji="1" lang="en-US" altLang="ko-KR" dirty="0"/>
              <a:t>.
</a:t>
            </a:r>
            <a:r>
              <a:rPr kumimoji="1" lang="en" altLang="ko-Kore-KR" dirty="0"/>
              <a:t>IPC </a:t>
            </a:r>
            <a:r>
              <a:rPr kumimoji="1" lang="ko-KR" altLang="en-US" dirty="0"/>
              <a:t>체계는 기술 기능에 대한 세분화된 설명에 해당하는 해상도 수준이 증가하는 계층적 시스템입니다</a:t>
            </a:r>
            <a:r>
              <a:rPr kumimoji="1" lang="en-US" altLang="ko-KR" dirty="0"/>
              <a:t>.
</a:t>
            </a:r>
            <a:r>
              <a:rPr kumimoji="1" lang="ko-KR" altLang="en-US" dirty="0"/>
              <a:t>문서를 분류하는 데 사용된 범주는 트리와 같은 계층 구조로 구성되었습니다</a:t>
            </a:r>
            <a:r>
              <a:rPr kumimoji="1" lang="en-US" altLang="ko-KR" dirty="0"/>
              <a:t>.
</a:t>
            </a:r>
            <a:r>
              <a:rPr kumimoji="1" lang="en" altLang="ko-Kore-KR" dirty="0"/>
              <a:t>IPC</a:t>
            </a:r>
            <a:r>
              <a:rPr kumimoji="1" lang="ko-KR" altLang="en-US" dirty="0"/>
              <a:t>의 기본 구조는 기술을 식별하기 위해 섹션</a:t>
            </a:r>
            <a:r>
              <a:rPr kumimoji="1" lang="en-US" altLang="ko-KR" dirty="0"/>
              <a:t>, </a:t>
            </a:r>
            <a:r>
              <a:rPr kumimoji="1" lang="ko-KR" altLang="en-US" dirty="0"/>
              <a:t>클래스</a:t>
            </a:r>
            <a:r>
              <a:rPr kumimoji="1" lang="en-US" altLang="ko-KR" dirty="0"/>
              <a:t>, </a:t>
            </a:r>
            <a:r>
              <a:rPr kumimoji="1" lang="ko-KR" altLang="en-US" dirty="0"/>
              <a:t>하위 클래스</a:t>
            </a:r>
            <a:r>
              <a:rPr kumimoji="1" lang="en-US" altLang="ko-KR" dirty="0"/>
              <a:t>, </a:t>
            </a:r>
            <a:r>
              <a:rPr kumimoji="1" lang="ko-KR" altLang="en-US" dirty="0"/>
              <a:t>기본 그룹 및 하위 그룹을 사용합니다</a:t>
            </a:r>
            <a:r>
              <a:rPr kumimoji="1" lang="en-US" altLang="ko-KR" dirty="0"/>
              <a:t>.
</a:t>
            </a:r>
            <a:r>
              <a:rPr kumimoji="1" lang="en" altLang="ko-Kore-KR" dirty="0"/>
              <a:t>IPC</a:t>
            </a:r>
            <a:r>
              <a:rPr kumimoji="1" lang="ko-KR" altLang="en-US" dirty="0"/>
              <a:t>의 각 범주에는 이름과 코드가 있습니다</a:t>
            </a:r>
            <a:r>
              <a:rPr kumimoji="1" lang="en-US" altLang="ko-KR" dirty="0"/>
              <a:t>.
</a:t>
            </a:r>
            <a:endParaRPr kumimoji="1" lang="ko-Kore-KR" altLang="en-US" dirty="0"/>
          </a:p>
        </p:txBody>
      </p:sp>
    </p:spTree>
    <p:extLst>
      <p:ext uri="{BB962C8B-B14F-4D97-AF65-F5344CB8AC3E}">
        <p14:creationId xmlns:p14="http://schemas.microsoft.com/office/powerpoint/2010/main" val="371544878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381000" y="685800"/>
            <a:ext cx="6096000" cy="3429000"/>
          </a:xfrm>
        </p:spPr>
      </p:sp>
      <p:sp>
        <p:nvSpPr>
          <p:cNvPr id="3" name="슬라이드 노트 개체 틀 2"/>
          <p:cNvSpPr>
            <a:spLocks noGrp="1"/>
          </p:cNvSpPr>
          <p:nvPr>
            <p:ph type="body" idx="1"/>
          </p:nvPr>
        </p:nvSpPr>
        <p:spPr/>
        <p:txBody>
          <a:bodyPr/>
          <a:lstStyle/>
          <a:p>
            <a:r>
              <a:rPr kumimoji="1" lang="en" altLang="ko-Kore-KR" dirty="0"/>
              <a:t>IPC </a:t>
            </a:r>
            <a:r>
              <a:rPr kumimoji="1" lang="ko-KR" altLang="en-US" dirty="0"/>
              <a:t>시스템 계층 구조의 처음 세 가지 수준에 초점을 </a:t>
            </a:r>
            <a:r>
              <a:rPr kumimoji="1" lang="ko-KR" altLang="en-US" dirty="0" err="1"/>
              <a:t>맞</a:t>
            </a:r>
            <a:r>
              <a:rPr kumimoji="1" lang="ko-KR" altLang="en-US" dirty="0"/>
              <a:t> </a:t>
            </a:r>
            <a:r>
              <a:rPr kumimoji="1" lang="ko-KR" altLang="en-US" dirty="0" err="1"/>
              <a:t>춥니</a:t>
            </a:r>
            <a:r>
              <a:rPr kumimoji="1" lang="ko-KR" altLang="en-US" dirty="0"/>
              <a:t> 다</a:t>
            </a:r>
            <a:r>
              <a:rPr kumimoji="1" lang="en-US" altLang="ko-KR" dirty="0"/>
              <a:t>.</a:t>
            </a:r>
            <a:r>
              <a:rPr kumimoji="1" lang="ko-KR" altLang="en-US" dirty="0"/>
              <a:t>이 수준은 개발 된 방법의 </a:t>
            </a:r>
            <a:r>
              <a:rPr kumimoji="1" lang="en-US" altLang="ko-KR" dirty="0"/>
              <a:t>3 </a:t>
            </a:r>
            <a:r>
              <a:rPr kumimoji="1" lang="ko-KR" altLang="en-US" dirty="0"/>
              <a:t>단계 예측에 해당합니다</a:t>
            </a:r>
            <a:r>
              <a:rPr kumimoji="1" lang="en-US" altLang="ko-KR" dirty="0"/>
              <a:t>.
</a:t>
            </a:r>
            <a:r>
              <a:rPr kumimoji="1" lang="ko-KR" altLang="en-US" dirty="0"/>
              <a:t>이 시스템에는 </a:t>
            </a:r>
            <a:r>
              <a:rPr kumimoji="1" lang="en-US" altLang="ko-KR" dirty="0"/>
              <a:t>8 </a:t>
            </a:r>
            <a:r>
              <a:rPr kumimoji="1" lang="ko-KR" altLang="en-US" dirty="0"/>
              <a:t>개의 섹션</a:t>
            </a:r>
            <a:r>
              <a:rPr kumimoji="1" lang="en-US" altLang="ko-KR" dirty="0"/>
              <a:t>, 122 </a:t>
            </a:r>
            <a:r>
              <a:rPr kumimoji="1" lang="ko-KR" altLang="en-US" dirty="0"/>
              <a:t>개의 클래스 및 </a:t>
            </a:r>
            <a:r>
              <a:rPr kumimoji="1" lang="en-US" altLang="ko-KR" dirty="0"/>
              <a:t>622 </a:t>
            </a:r>
            <a:r>
              <a:rPr kumimoji="1" lang="ko-KR" altLang="en-US" dirty="0"/>
              <a:t>개의 하위 클래스가 있습니다</a:t>
            </a:r>
            <a:r>
              <a:rPr kumimoji="1" lang="en-US" altLang="ko-KR" dirty="0"/>
              <a:t>.
</a:t>
            </a:r>
            <a:r>
              <a:rPr kumimoji="1" lang="ko-KR" altLang="en-US" dirty="0"/>
              <a:t>훈련된 모델은 주어진 기술 문서에 대한 섹션 레이블</a:t>
            </a:r>
            <a:r>
              <a:rPr kumimoji="1" lang="en-US" altLang="ko-KR" dirty="0"/>
              <a:t>(</a:t>
            </a:r>
            <a:r>
              <a:rPr kumimoji="1" lang="en" altLang="ko-Kore-KR" dirty="0"/>
              <a:t>IPC 1</a:t>
            </a:r>
            <a:r>
              <a:rPr kumimoji="1" lang="ko-KR" altLang="en-US" dirty="0"/>
              <a:t>자리 코드</a:t>
            </a:r>
            <a:r>
              <a:rPr kumimoji="1" lang="en-US" altLang="ko-KR" dirty="0"/>
              <a:t>), </a:t>
            </a:r>
            <a:r>
              <a:rPr kumimoji="1" lang="ko-KR" altLang="en-US" dirty="0"/>
              <a:t>클래스 레이블</a:t>
            </a:r>
            <a:r>
              <a:rPr kumimoji="1" lang="en-US" altLang="ko-KR" dirty="0"/>
              <a:t>(</a:t>
            </a:r>
            <a:r>
              <a:rPr kumimoji="1" lang="en" altLang="ko-Kore-KR" dirty="0"/>
              <a:t>IPC 3</a:t>
            </a:r>
            <a:r>
              <a:rPr kumimoji="1" lang="ko-KR" altLang="en-US" dirty="0"/>
              <a:t>자리 코드</a:t>
            </a:r>
            <a:r>
              <a:rPr kumimoji="1" lang="en-US" altLang="ko-KR" dirty="0"/>
              <a:t>) </a:t>
            </a:r>
            <a:r>
              <a:rPr kumimoji="1" lang="ko-KR" altLang="en-US" dirty="0"/>
              <a:t>및 하위 클래스 레이블</a:t>
            </a:r>
            <a:r>
              <a:rPr kumimoji="1" lang="en-US" altLang="ko-KR" dirty="0"/>
              <a:t>(</a:t>
            </a:r>
            <a:r>
              <a:rPr kumimoji="1" lang="en" altLang="ko-Kore-KR" dirty="0"/>
              <a:t>IPC 4</a:t>
            </a:r>
            <a:r>
              <a:rPr kumimoji="1" lang="ko-KR" altLang="en-US" dirty="0"/>
              <a:t>자리 코드</a:t>
            </a:r>
            <a:r>
              <a:rPr kumimoji="1" lang="en-US" altLang="ko-KR" dirty="0"/>
              <a:t>)</a:t>
            </a:r>
            <a:r>
              <a:rPr kumimoji="1" lang="ko-KR" altLang="en-US" dirty="0"/>
              <a:t>을 할당하는 데 사용할 수 있습니다</a:t>
            </a:r>
            <a:r>
              <a:rPr kumimoji="1" lang="en-US" altLang="ko-KR" dirty="0"/>
              <a:t>.
</a:t>
            </a:r>
            <a:endParaRPr kumimoji="1" lang="ko-Kore-KR" altLang="en-US" dirty="0"/>
          </a:p>
        </p:txBody>
      </p:sp>
    </p:spTree>
    <p:extLst>
      <p:ext uri="{BB962C8B-B14F-4D97-AF65-F5344CB8AC3E}">
        <p14:creationId xmlns:p14="http://schemas.microsoft.com/office/powerpoint/2010/main" val="354585116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381000" y="685800"/>
            <a:ext cx="6096000" cy="3429000"/>
          </a:xfrm>
        </p:spPr>
      </p:sp>
      <p:sp>
        <p:nvSpPr>
          <p:cNvPr id="3" name="슬라이드 노트 개체 틀 2"/>
          <p:cNvSpPr>
            <a:spLocks noGrp="1"/>
          </p:cNvSpPr>
          <p:nvPr>
            <p:ph type="body" idx="1"/>
          </p:nvPr>
        </p:nvSpPr>
        <p:spPr/>
        <p:txBody>
          <a:bodyPr/>
          <a:lstStyle/>
          <a:p>
            <a:r>
              <a:rPr kumimoji="1" lang="en" altLang="ko-Kore-KR" dirty="0"/>
              <a:t>USPTO </a:t>
            </a:r>
            <a:r>
              <a:rPr kumimoji="1" lang="ko-KR" altLang="en-US" dirty="0"/>
              <a:t>공식 웹 사이트의 특허 데이터를 기반으로 문서 및 문서 간 연관에 텍스트와 이미지가 포함 된 다중 모드 기술 문서 데이터 세트를 만들었습니다</a:t>
            </a:r>
            <a:r>
              <a:rPr kumimoji="1" lang="en-US" altLang="ko-KR" dirty="0"/>
              <a:t>.
</a:t>
            </a:r>
            <a:r>
              <a:rPr kumimoji="1" lang="ko-KR" altLang="en-US" dirty="0"/>
              <a:t>이 데이터 세트에는 </a:t>
            </a:r>
            <a:r>
              <a:rPr kumimoji="1" lang="en-US" altLang="ko-KR" dirty="0"/>
              <a:t>5</a:t>
            </a:r>
            <a:r>
              <a:rPr kumimoji="1" lang="ko-KR" altLang="en-US" dirty="0"/>
              <a:t>년 동안 부여된 약 </a:t>
            </a:r>
            <a:r>
              <a:rPr kumimoji="1" lang="en-US" altLang="ko-KR" dirty="0"/>
              <a:t>80</a:t>
            </a:r>
            <a:r>
              <a:rPr kumimoji="1" lang="ko-KR" altLang="en-US" dirty="0"/>
              <a:t>만 개의 문서가 포함되어 있습니다</a:t>
            </a:r>
            <a:r>
              <a:rPr kumimoji="1" lang="en-US" altLang="ko-KR" dirty="0"/>
              <a:t>.
</a:t>
            </a:r>
            <a:r>
              <a:rPr kumimoji="1" lang="ko-KR" altLang="en-US" dirty="0"/>
              <a:t>모든 단일 문서에 대해 제목과 초록을 텍스트 정보로 유지하고 복합 이미지와 분리된 독립 이미지를 시각적 정보로 유지합니다</a:t>
            </a:r>
            <a:r>
              <a:rPr kumimoji="1" lang="en-US" altLang="ko-KR" dirty="0"/>
              <a:t>.
</a:t>
            </a:r>
            <a:r>
              <a:rPr kumimoji="1" lang="ko-KR" altLang="en-US" dirty="0"/>
              <a:t>제목과 초록에 초점을 맞추는 이유는 콘텐츠 자체와 더 관련이 있고 분류 모델의 계산 효율성과 정확성을 보장할 수 있기 때문입니다</a:t>
            </a:r>
            <a:r>
              <a:rPr kumimoji="1" lang="en-US" altLang="ko-KR" dirty="0"/>
              <a:t>.
</a:t>
            </a:r>
            <a:r>
              <a:rPr kumimoji="1" lang="ko-KR" altLang="en-US" dirty="0"/>
              <a:t>대조적으로</a:t>
            </a:r>
            <a:r>
              <a:rPr kumimoji="1" lang="en-US" altLang="ko-KR" dirty="0"/>
              <a:t>, </a:t>
            </a:r>
            <a:r>
              <a:rPr kumimoji="1" lang="ko-KR" altLang="en-US" dirty="0"/>
              <a:t>청구 부분은 위장된 법률 언어를 사용하여 변호사에 의해 개발됩니다</a:t>
            </a:r>
            <a:r>
              <a:rPr kumimoji="1" lang="en-US" altLang="ko-KR" dirty="0"/>
              <a:t>.
</a:t>
            </a:r>
            <a:r>
              <a:rPr kumimoji="1" lang="ko-KR" altLang="en-US" dirty="0"/>
              <a:t>기술 설명에는 더 광범위한 배경 내용이 포함됩니다</a:t>
            </a:r>
            <a:r>
              <a:rPr kumimoji="1" lang="en-US" altLang="ko-KR" dirty="0"/>
              <a:t>. </a:t>
            </a:r>
            <a:r>
              <a:rPr kumimoji="1" lang="ko-KR" altLang="en-US" dirty="0"/>
              <a:t>통계 모델 학습을 오도할 수 있습니다</a:t>
            </a:r>
            <a:r>
              <a:rPr kumimoji="1" lang="en-US" altLang="ko-KR" dirty="0"/>
              <a:t>.
</a:t>
            </a:r>
            <a:endParaRPr kumimoji="1" lang="ko-Kore-KR" altLang="en-US" dirty="0"/>
          </a:p>
        </p:txBody>
      </p:sp>
    </p:spTree>
    <p:extLst>
      <p:ext uri="{BB962C8B-B14F-4D97-AF65-F5344CB8AC3E}">
        <p14:creationId xmlns:p14="http://schemas.microsoft.com/office/powerpoint/2010/main" val="31853617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381000" y="685800"/>
            <a:ext cx="6096000" cy="3429000"/>
          </a:xfrm>
        </p:spPr>
      </p:sp>
      <p:sp>
        <p:nvSpPr>
          <p:cNvPr id="3" name="슬라이드 노트 개체 틀 2"/>
          <p:cNvSpPr>
            <a:spLocks noGrp="1"/>
          </p:cNvSpPr>
          <p:nvPr>
            <p:ph type="body" idx="1"/>
          </p:nvPr>
        </p:nvSpPr>
        <p:spPr/>
        <p:txBody>
          <a:bodyPr/>
          <a:lstStyle/>
          <a:p>
            <a:r>
              <a:rPr kumimoji="1" lang="ko-KR" altLang="en-US" dirty="0"/>
              <a:t>각 특허에는 둘 이상의 </a:t>
            </a:r>
            <a:r>
              <a:rPr kumimoji="1" lang="en" altLang="ko-Kore-KR" dirty="0"/>
              <a:t>IPC </a:t>
            </a:r>
            <a:r>
              <a:rPr kumimoji="1" lang="ko-KR" altLang="en-US" dirty="0"/>
              <a:t>코드가 있을 수 있습니다</a:t>
            </a:r>
            <a:r>
              <a:rPr kumimoji="1" lang="en-US" altLang="ko-KR" dirty="0"/>
              <a:t>. </a:t>
            </a:r>
            <a:r>
              <a:rPr kumimoji="1" lang="ko-KR" altLang="en-US" dirty="0"/>
              <a:t>사례 연구에서는 분류를 다중 분류 작업으로 만드는 기본 </a:t>
            </a:r>
            <a:r>
              <a:rPr kumimoji="1" lang="en" altLang="ko-Kore-KR" dirty="0"/>
              <a:t>IPC </a:t>
            </a:r>
            <a:r>
              <a:rPr kumimoji="1" lang="ko-KR" altLang="en-US" dirty="0"/>
              <a:t>코드에만 초점을 맞췄습니다</a:t>
            </a:r>
            <a:r>
              <a:rPr kumimoji="1" lang="en-US" altLang="ko-KR" dirty="0"/>
              <a:t>.
</a:t>
            </a:r>
            <a:r>
              <a:rPr kumimoji="1" lang="ko-KR" altLang="en-US" dirty="0"/>
              <a:t>이 벤치마크 데이터 세트가 </a:t>
            </a:r>
            <a:r>
              <a:rPr kumimoji="1" lang="ko-KR" altLang="en-US" dirty="0" err="1"/>
              <a:t>불균형하다는</a:t>
            </a:r>
            <a:r>
              <a:rPr kumimoji="1" lang="ko-KR" altLang="en-US" dirty="0"/>
              <a:t> 점은 주목할 만합니다</a:t>
            </a:r>
            <a:r>
              <a:rPr kumimoji="1" lang="en-US" altLang="ko-KR" dirty="0"/>
              <a:t>. </a:t>
            </a:r>
            <a:r>
              <a:rPr kumimoji="1" lang="ko-KR" altLang="en-US" dirty="0"/>
              <a:t>아래 그림은 특허 섹션</a:t>
            </a:r>
            <a:r>
              <a:rPr kumimoji="1" lang="en-US" altLang="ko-KR" dirty="0"/>
              <a:t>, </a:t>
            </a:r>
            <a:r>
              <a:rPr kumimoji="1" lang="ko-KR" altLang="en-US" dirty="0"/>
              <a:t>클래스 및 하위 클래스에 대해 누적된 항목의 비율을 보여줍니다</a:t>
            </a:r>
            <a:r>
              <a:rPr kumimoji="1" lang="en-US" altLang="ko-KR" dirty="0"/>
              <a:t>.
</a:t>
            </a:r>
            <a:r>
              <a:rPr kumimoji="1" lang="ko-KR" altLang="en-US" dirty="0"/>
              <a:t>플롯의 비선형성은 세 계층 수준 모두에서 불균형을 보여줍니다</a:t>
            </a:r>
            <a:r>
              <a:rPr kumimoji="1" lang="en-US" altLang="ko-KR" dirty="0"/>
              <a:t>.
</a:t>
            </a:r>
            <a:endParaRPr kumimoji="1" lang="ko-Kore-KR" altLang="en-US" dirty="0"/>
          </a:p>
        </p:txBody>
      </p:sp>
    </p:spTree>
    <p:extLst>
      <p:ext uri="{BB962C8B-B14F-4D97-AF65-F5344CB8AC3E}">
        <p14:creationId xmlns:p14="http://schemas.microsoft.com/office/powerpoint/2010/main" val="38570913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381000" y="685800"/>
            <a:ext cx="6096000" cy="3429000"/>
          </a:xfrm>
        </p:spPr>
      </p:sp>
      <p:sp>
        <p:nvSpPr>
          <p:cNvPr id="3" name="슬라이드 노트 개체 틀 2"/>
          <p:cNvSpPr>
            <a:spLocks noGrp="1"/>
          </p:cNvSpPr>
          <p:nvPr>
            <p:ph type="body" idx="1"/>
          </p:nvPr>
        </p:nvSpPr>
        <p:spPr/>
        <p:txBody>
          <a:bodyPr/>
          <a:lstStyle/>
          <a:p>
            <a:r>
              <a:rPr kumimoji="1" lang="ko-KR" altLang="en-US" dirty="0"/>
              <a:t>이미지 분리 프로세스는 </a:t>
            </a:r>
            <a:r>
              <a:rPr kumimoji="1" lang="en" altLang="ko-Kore-KR" dirty="0"/>
              <a:t>Fig. B</a:t>
            </a:r>
            <a:r>
              <a:rPr kumimoji="1" lang="ko-KR" altLang="en-US" dirty="0"/>
              <a:t>는 다음 섹션에서 설명합니다</a:t>
            </a:r>
            <a:r>
              <a:rPr kumimoji="1" lang="en-US" altLang="ko-KR" dirty="0"/>
              <a:t>. </a:t>
            </a:r>
            <a:r>
              <a:rPr kumimoji="1" lang="ko-KR" altLang="en-US" dirty="0"/>
              <a:t>무화과</a:t>
            </a:r>
            <a:r>
              <a:rPr kumimoji="1" lang="en-US" altLang="ko-KR" dirty="0"/>
              <a:t>. </a:t>
            </a:r>
            <a:r>
              <a:rPr kumimoji="1" lang="en" altLang="ko-Kore-KR" dirty="0"/>
              <a:t>C</a:t>
            </a:r>
            <a:r>
              <a:rPr kumimoji="1" lang="ko-KR" altLang="en-US" dirty="0"/>
              <a:t>는 데이터 세트의 통계 정보를 보고합니다</a:t>
            </a:r>
            <a:r>
              <a:rPr kumimoji="1" lang="en-US" altLang="ko-KR" dirty="0"/>
              <a:t>. 
</a:t>
            </a:r>
            <a:r>
              <a:rPr kumimoji="1" lang="ko-KR" altLang="en-US" dirty="0"/>
              <a:t>범례의 코드는 섹션 범주</a:t>
            </a:r>
            <a:r>
              <a:rPr kumimoji="1" lang="en-US" altLang="ko-KR" dirty="0"/>
              <a:t>(</a:t>
            </a:r>
            <a:r>
              <a:rPr kumimoji="1" lang="en" altLang="ko-Kore-KR" dirty="0"/>
              <a:t>IPC-1 </a:t>
            </a:r>
            <a:r>
              <a:rPr kumimoji="1" lang="ko-KR" altLang="en-US" dirty="0"/>
              <a:t>코드</a:t>
            </a:r>
            <a:r>
              <a:rPr kumimoji="1" lang="en-US" altLang="ko-KR" dirty="0"/>
              <a:t>)</a:t>
            </a:r>
            <a:r>
              <a:rPr kumimoji="1" lang="ko-KR" altLang="en-US" dirty="0" err="1"/>
              <a:t>를</a:t>
            </a:r>
            <a:r>
              <a:rPr kumimoji="1" lang="ko-KR" altLang="en-US" dirty="0"/>
              <a:t> 나타냅니다</a:t>
            </a:r>
            <a:r>
              <a:rPr kumimoji="1" lang="en-US" altLang="ko-KR" dirty="0"/>
              <a:t>. 
</a:t>
            </a:r>
            <a:r>
              <a:rPr kumimoji="1" lang="ko-KR" altLang="en-US" dirty="0"/>
              <a:t>막대는 연당 특허 수를 나타내고 선은 </a:t>
            </a:r>
            <a:r>
              <a:rPr kumimoji="1" lang="ko-KR" altLang="en-US" dirty="0" err="1"/>
              <a:t>세퍼레이션</a:t>
            </a:r>
            <a:r>
              <a:rPr kumimoji="1" lang="ko-KR" altLang="en-US" dirty="0"/>
              <a:t> 전후의 이미지 수를 나타냅니다</a:t>
            </a:r>
            <a:r>
              <a:rPr kumimoji="1" lang="en-US" altLang="ko-KR" dirty="0"/>
              <a:t>.
</a:t>
            </a:r>
            <a:r>
              <a:rPr kumimoji="1" lang="ko-KR" altLang="en-US" dirty="0"/>
              <a:t>데이터는 인용과 함께 </a:t>
            </a:r>
            <a:r>
              <a:rPr kumimoji="1" lang="en-US" altLang="ko-KR" dirty="0"/>
              <a:t>798,065</a:t>
            </a:r>
            <a:r>
              <a:rPr kumimoji="1" lang="ko-KR" altLang="en-US" dirty="0"/>
              <a:t>개의 문서와 </a:t>
            </a:r>
            <a:r>
              <a:rPr kumimoji="1" lang="en-US" altLang="ko-KR" dirty="0"/>
              <a:t>13,998,254</a:t>
            </a:r>
            <a:r>
              <a:rPr kumimoji="1" lang="ko-KR" altLang="en-US" dirty="0"/>
              <a:t>개의 독립적인 이미지를 수집했습니다</a:t>
            </a:r>
            <a:r>
              <a:rPr kumimoji="1" lang="en-US" altLang="ko-KR" dirty="0"/>
              <a:t>.
</a:t>
            </a:r>
            <a:endParaRPr kumimoji="1" lang="ko-Kore-KR" altLang="en-US" dirty="0"/>
          </a:p>
        </p:txBody>
      </p:sp>
    </p:spTree>
    <p:extLst>
      <p:ext uri="{BB962C8B-B14F-4D97-AF65-F5344CB8AC3E}">
        <p14:creationId xmlns:p14="http://schemas.microsoft.com/office/powerpoint/2010/main" val="24750919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381000" y="685800"/>
            <a:ext cx="6096000" cy="3429000"/>
          </a:xfrm>
        </p:spPr>
      </p:sp>
      <p:sp>
        <p:nvSpPr>
          <p:cNvPr id="3" name="슬라이드 노트 개체 틀 2"/>
          <p:cNvSpPr>
            <a:spLocks noGrp="1"/>
          </p:cNvSpPr>
          <p:nvPr>
            <p:ph type="body" idx="1"/>
          </p:nvPr>
        </p:nvSpPr>
        <p:spPr/>
        <p:txBody>
          <a:bodyPr/>
          <a:lstStyle/>
          <a:p>
            <a:r>
              <a:rPr kumimoji="1" lang="en" altLang="ko-Kore-KR" dirty="0"/>
              <a:t>TechNet</a:t>
            </a:r>
            <a:r>
              <a:rPr kumimoji="1" lang="ko-KR" altLang="en-US" dirty="0"/>
              <a:t>은 특허 제목에 포함된 단어와 구와 </a:t>
            </a:r>
            <a:r>
              <a:rPr kumimoji="1" lang="en" altLang="ko-Kore-KR" dirty="0"/>
              <a:t>USPTO </a:t>
            </a:r>
            <a:r>
              <a:rPr kumimoji="1" lang="ko-KR" altLang="en-US" dirty="0"/>
              <a:t>특허 데이터베이스의 요약으로 구성된 의미 네트워크이며</a:t>
            </a:r>
            <a:r>
              <a:rPr kumimoji="1" lang="en-US" altLang="ko-KR" dirty="0"/>
              <a:t>, </a:t>
            </a:r>
            <a:r>
              <a:rPr kumimoji="1" lang="ko-KR" altLang="en-US" dirty="0"/>
              <a:t>기술 용어에 대한 </a:t>
            </a:r>
            <a:r>
              <a:rPr kumimoji="1" lang="ko-KR" altLang="en-US" dirty="0" err="1"/>
              <a:t>임베딩</a:t>
            </a:r>
            <a:r>
              <a:rPr kumimoji="1" lang="ko-KR" altLang="en-US" dirty="0"/>
              <a:t> 벡터도 제공합니다</a:t>
            </a:r>
            <a:r>
              <a:rPr kumimoji="1" lang="en-US" altLang="ko-KR" dirty="0"/>
              <a:t>. </a:t>
            </a:r>
          </a:p>
          <a:p>
            <a:r>
              <a:rPr kumimoji="1" lang="en" altLang="ko-Kore-KR" dirty="0"/>
              <a:t>TechNet</a:t>
            </a:r>
            <a:r>
              <a:rPr kumimoji="1" lang="ko-KR" altLang="en-US" dirty="0"/>
              <a:t>을 사용하여 각 단어는 </a:t>
            </a:r>
            <a:r>
              <a:rPr kumimoji="1" lang="ko-KR" altLang="en-US" dirty="0" err="1"/>
              <a:t>멀티모달</a:t>
            </a:r>
            <a:r>
              <a:rPr kumimoji="1" lang="ko-KR" altLang="en-US" dirty="0"/>
              <a:t> 딥 러닝 모델의 입력으로 </a:t>
            </a:r>
            <a:r>
              <a:rPr kumimoji="1" lang="en-US" altLang="ko-KR" dirty="0"/>
              <a:t>150</a:t>
            </a:r>
            <a:r>
              <a:rPr kumimoji="1" lang="ko-KR" altLang="en-US" dirty="0"/>
              <a:t>차원 벡터로 변환됩니다</a:t>
            </a:r>
            <a:r>
              <a:rPr kumimoji="1" lang="en-US" altLang="ko-KR" dirty="0"/>
              <a:t>.</a:t>
            </a:r>
            <a:endParaRPr kumimoji="1" lang="ko-Kore-KR" altLang="en-US" dirty="0"/>
          </a:p>
        </p:txBody>
      </p:sp>
    </p:spTree>
    <p:extLst>
      <p:ext uri="{BB962C8B-B14F-4D97-AF65-F5344CB8AC3E}">
        <p14:creationId xmlns:p14="http://schemas.microsoft.com/office/powerpoint/2010/main" val="127039638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381000" y="685800"/>
            <a:ext cx="6096000" cy="3429000"/>
          </a:xfrm>
        </p:spPr>
      </p:sp>
      <p:sp>
        <p:nvSpPr>
          <p:cNvPr id="3" name="슬라이드 노트 개체 틀 2"/>
          <p:cNvSpPr>
            <a:spLocks noGrp="1"/>
          </p:cNvSpPr>
          <p:nvPr>
            <p:ph type="body" idx="1"/>
          </p:nvPr>
        </p:nvSpPr>
        <p:spPr/>
        <p:txBody>
          <a:bodyPr/>
          <a:lstStyle/>
          <a:p>
            <a:r>
              <a:rPr kumimoji="1" lang="ko-KR" altLang="en-US" dirty="0"/>
              <a:t>학습 과정에서 각 문서의 첫 번째 이미지만 시각적 정보로 사용했습니다
표 </a:t>
            </a:r>
            <a:r>
              <a:rPr kumimoji="1" lang="en" altLang="ko-Kore-KR" dirty="0"/>
              <a:t>VIII</a:t>
            </a:r>
            <a:r>
              <a:rPr kumimoji="1" lang="ko-KR" altLang="en-US" dirty="0"/>
              <a:t>에서 입력 이미지 번호에 대한 다른 사전 설정 옵션에 대해서도 설명합니다</a:t>
            </a:r>
            <a:r>
              <a:rPr kumimoji="1" lang="en-US" altLang="ko-KR" dirty="0"/>
              <a:t>.
</a:t>
            </a:r>
            <a:r>
              <a:rPr kumimoji="1" lang="ko-KR" altLang="en-US" dirty="0"/>
              <a:t>결과는 문서당 하나의 이미지를 사용하면 최상의 성능을 얻을 수 있음을 보여줍니다</a:t>
            </a:r>
            <a:r>
              <a:rPr kumimoji="1" lang="en-US" altLang="ko-KR" dirty="0"/>
              <a:t>.
</a:t>
            </a:r>
            <a:r>
              <a:rPr kumimoji="1" lang="ko-KR" altLang="en-US" dirty="0"/>
              <a:t>이러한 현상의 주된 원인으로는 일반적으로 첫 번째 이미지가 특허 문서의 첫 페이지에 표시되는 유일한 이미지이며 모든 이미지 중에서 가장 대표적인 이미지일 수 있습니다</a:t>
            </a:r>
            <a:r>
              <a:rPr kumimoji="1" lang="en-US" altLang="ko-KR" dirty="0"/>
              <a:t>.
</a:t>
            </a:r>
            <a:r>
              <a:rPr kumimoji="1" lang="ko-KR" altLang="en-US" dirty="0"/>
              <a:t>학습</a:t>
            </a:r>
            <a:r>
              <a:rPr kumimoji="1" lang="en-US" altLang="ko-KR" dirty="0"/>
              <a:t>, </a:t>
            </a:r>
            <a:r>
              <a:rPr kumimoji="1" lang="ko-KR" altLang="en-US" dirty="0"/>
              <a:t>유효성 검사 및 테스트를 위해 데이터 세트를 </a:t>
            </a:r>
            <a:r>
              <a:rPr kumimoji="1" lang="en-US" altLang="ko-KR" dirty="0"/>
              <a:t>8:1:1</a:t>
            </a:r>
            <a:r>
              <a:rPr kumimoji="1" lang="ko-KR" altLang="en-US" dirty="0"/>
              <a:t>로 섞고 분할합니다</a:t>
            </a:r>
            <a:r>
              <a:rPr kumimoji="1" lang="en-US" altLang="ko-KR" dirty="0"/>
              <a:t>.
</a:t>
            </a:r>
            <a:endParaRPr kumimoji="1" lang="ko-Kore-KR" altLang="en-US" dirty="0"/>
          </a:p>
        </p:txBody>
      </p:sp>
    </p:spTree>
    <p:extLst>
      <p:ext uri="{BB962C8B-B14F-4D97-AF65-F5344CB8AC3E}">
        <p14:creationId xmlns:p14="http://schemas.microsoft.com/office/powerpoint/2010/main" val="260478898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 name="Shape 326"/>
          <p:cNvSpPr>
            <a:spLocks noGrp="1" noRot="1" noChangeAspect="1"/>
          </p:cNvSpPr>
          <p:nvPr>
            <p:ph type="sldImg"/>
          </p:nvPr>
        </p:nvSpPr>
        <p:spPr>
          <a:xfrm>
            <a:off x="381000" y="685800"/>
            <a:ext cx="6096000" cy="3429000"/>
          </a:xfrm>
          <a:prstGeom prst="rect">
            <a:avLst/>
          </a:prstGeom>
        </p:spPr>
        <p:txBody>
          <a:bodyPr/>
          <a:lstStyle/>
          <a:p>
            <a:endParaRPr/>
          </a:p>
        </p:txBody>
      </p:sp>
      <p:sp>
        <p:nvSpPr>
          <p:cNvPr id="327" name="Shape 327"/>
          <p:cNvSpPr>
            <a:spLocks noGrp="1"/>
          </p:cNvSpPr>
          <p:nvPr>
            <p:ph type="body" sz="quarter" idx="1"/>
          </p:nvPr>
        </p:nvSpPr>
        <p:spPr>
          <a:prstGeom prst="rect">
            <a:avLst/>
          </a:prstGeom>
        </p:spPr>
        <p:txBody>
          <a:bodyPr/>
          <a:lstStyle/>
          <a:p>
            <a:r>
              <a:t>위 내용은 논문의 실험 결과를 보고한 내용입니다. </a:t>
            </a:r>
          </a:p>
          <a:p>
            <a:endParaRPr/>
          </a:p>
          <a:p>
            <a:r>
              <a:t>Table III는 IPC-1DIGIT 섹션 분류 결과를 나타내며, 이미지, 텍스트, 네트워크 정보를 함께 사용한 TechDoc 모델의 성능이 가장 우수하게 나타났습니다. </a:t>
            </a:r>
          </a:p>
          <a:p>
            <a:endParaRPr/>
          </a:p>
          <a:p>
            <a:r>
              <a:t>Table IV는 IPC3-Digit 클래스 분류 결과를 나타내며, 마찬가지로 이미지, 텍스트, 네트워크 정보를 함께 사용한 TechDoc 모델의 성능이 가장 우수하게 나타났습니다. </a:t>
            </a:r>
          </a:p>
          <a:p>
            <a:endParaRPr/>
          </a:p>
          <a:p>
            <a:r>
              <a:t>Table VI는 IPC4-Digit 하위 클래스 분류 결과를 다양한 모델들과 비교한 결과를 보여줍니다. 이 표에서도 이미지, 텍스트, 네트워크 정보를 함께 사용한 TechDoc 모델이 다른 모델들보다 정확도와 RAR 지수에서 우수한 성능을 보였습니다. 다만, 학습 시간에서는 다른 모델들보다 느리게 나타났습니다.</a:t>
            </a:r>
          </a:p>
          <a:p>
            <a:endParaRPr/>
          </a:p>
          <a:p>
            <a:r>
              <a:t>Table VII는 다양한 모델들의 시간 복잡도 분석 결과를 보여줍니다. 이 표에서도 TechDoc 모델이 다른 모델들보다 정확도가 높지만, 이미지와 네트워크 정보를 추가로 처리하고 퓨전하는 데 추가적인 학습 시간이 필요했습니다. </a:t>
            </a:r>
          </a:p>
          <a:p>
            <a:endParaRPr/>
          </a:p>
          <a:p>
            <a:r>
              <a:t>즉, TechDoc 모델은 정확도 면에서 우수한 성능을 보이지만, 학습 시간이 다소 오래 걸린다는 것이 실험 결과입니다.</a:t>
            </a: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9" name="Shape 359"/>
          <p:cNvSpPr>
            <a:spLocks noGrp="1" noRot="1" noChangeAspect="1"/>
          </p:cNvSpPr>
          <p:nvPr>
            <p:ph type="sldImg"/>
          </p:nvPr>
        </p:nvSpPr>
        <p:spPr>
          <a:xfrm>
            <a:off x="381000" y="685800"/>
            <a:ext cx="6096000" cy="3429000"/>
          </a:xfrm>
          <a:prstGeom prst="rect">
            <a:avLst/>
          </a:prstGeom>
        </p:spPr>
        <p:txBody>
          <a:bodyPr/>
          <a:lstStyle/>
          <a:p>
            <a:endParaRPr/>
          </a:p>
        </p:txBody>
      </p:sp>
      <p:sp>
        <p:nvSpPr>
          <p:cNvPr id="360" name="Shape 360"/>
          <p:cNvSpPr>
            <a:spLocks noGrp="1"/>
          </p:cNvSpPr>
          <p:nvPr>
            <p:ph type="body" sz="quarter" idx="1"/>
          </p:nvPr>
        </p:nvSpPr>
        <p:spPr>
          <a:prstGeom prst="rect">
            <a:avLst/>
          </a:prstGeom>
        </p:spPr>
        <p:txBody>
          <a:bodyPr/>
          <a:lstStyle/>
          <a:p>
            <a:endParaRPr dirty="0"/>
          </a:p>
          <a:p>
            <a:r>
              <a:rPr dirty="0"/>
              <a:t>7a와 7b에서는 </a:t>
            </a:r>
            <a:r>
              <a:rPr dirty="0" err="1"/>
              <a:t>두</a:t>
            </a:r>
            <a:r>
              <a:rPr dirty="0"/>
              <a:t> </a:t>
            </a:r>
            <a:r>
              <a:rPr dirty="0" err="1"/>
              <a:t>모델</a:t>
            </a:r>
            <a:r>
              <a:rPr dirty="0"/>
              <a:t> </a:t>
            </a:r>
            <a:r>
              <a:rPr dirty="0" err="1"/>
              <a:t>모두</a:t>
            </a:r>
            <a:r>
              <a:rPr dirty="0"/>
              <a:t> A, B, G, H </a:t>
            </a:r>
            <a:r>
              <a:rPr dirty="0" err="1"/>
              <a:t>섹션에서</a:t>
            </a:r>
            <a:r>
              <a:rPr dirty="0"/>
              <a:t> </a:t>
            </a:r>
            <a:r>
              <a:rPr dirty="0" err="1"/>
              <a:t>다른</a:t>
            </a:r>
            <a:r>
              <a:rPr dirty="0"/>
              <a:t> </a:t>
            </a:r>
            <a:r>
              <a:rPr dirty="0" err="1"/>
              <a:t>섹션보다</a:t>
            </a:r>
            <a:r>
              <a:rPr dirty="0"/>
              <a:t> </a:t>
            </a:r>
            <a:r>
              <a:rPr dirty="0" err="1"/>
              <a:t>더</a:t>
            </a:r>
            <a:r>
              <a:rPr dirty="0"/>
              <a:t> </a:t>
            </a:r>
            <a:r>
              <a:rPr dirty="0" err="1"/>
              <a:t>높은</a:t>
            </a:r>
            <a:r>
              <a:rPr dirty="0"/>
              <a:t> </a:t>
            </a:r>
            <a:r>
              <a:rPr dirty="0" err="1"/>
              <a:t>정확도를</a:t>
            </a:r>
            <a:r>
              <a:rPr dirty="0"/>
              <a:t> </a:t>
            </a:r>
            <a:r>
              <a:rPr dirty="0" err="1"/>
              <a:t>보입니다</a:t>
            </a:r>
            <a:r>
              <a:rPr dirty="0"/>
              <a:t>.</a:t>
            </a:r>
          </a:p>
          <a:p>
            <a:r>
              <a:rPr dirty="0" err="1"/>
              <a:t>불균형한</a:t>
            </a:r>
            <a:r>
              <a:rPr dirty="0"/>
              <a:t> </a:t>
            </a:r>
            <a:r>
              <a:rPr dirty="0" err="1"/>
              <a:t>특허</a:t>
            </a:r>
            <a:r>
              <a:rPr dirty="0"/>
              <a:t> </a:t>
            </a:r>
            <a:r>
              <a:rPr dirty="0" err="1"/>
              <a:t>데이터</a:t>
            </a:r>
            <a:r>
              <a:rPr dirty="0"/>
              <a:t> </a:t>
            </a:r>
            <a:r>
              <a:rPr dirty="0" err="1"/>
              <a:t>세트는</a:t>
            </a:r>
            <a:r>
              <a:rPr dirty="0"/>
              <a:t> </a:t>
            </a:r>
            <a:r>
              <a:rPr dirty="0" err="1"/>
              <a:t>이미지</a:t>
            </a:r>
            <a:r>
              <a:rPr dirty="0"/>
              <a:t> </a:t>
            </a:r>
            <a:r>
              <a:rPr dirty="0" err="1"/>
              <a:t>온리</a:t>
            </a:r>
            <a:r>
              <a:rPr dirty="0"/>
              <a:t> </a:t>
            </a:r>
            <a:r>
              <a:rPr dirty="0" err="1"/>
              <a:t>모델에</a:t>
            </a:r>
            <a:r>
              <a:rPr dirty="0"/>
              <a:t> </a:t>
            </a:r>
            <a:r>
              <a:rPr dirty="0" err="1"/>
              <a:t>다른</a:t>
            </a:r>
            <a:r>
              <a:rPr dirty="0"/>
              <a:t> </a:t>
            </a:r>
            <a:r>
              <a:rPr dirty="0" err="1"/>
              <a:t>모델보다</a:t>
            </a:r>
            <a:r>
              <a:rPr dirty="0"/>
              <a:t> </a:t>
            </a:r>
            <a:r>
              <a:rPr dirty="0" err="1"/>
              <a:t>더</a:t>
            </a:r>
            <a:r>
              <a:rPr dirty="0"/>
              <a:t> </a:t>
            </a:r>
            <a:r>
              <a:rPr dirty="0" err="1"/>
              <a:t>큰</a:t>
            </a:r>
            <a:r>
              <a:rPr dirty="0"/>
              <a:t> </a:t>
            </a:r>
            <a:r>
              <a:rPr dirty="0" err="1"/>
              <a:t>영향을</a:t>
            </a:r>
            <a:r>
              <a:rPr dirty="0"/>
              <a:t> </a:t>
            </a:r>
            <a:r>
              <a:rPr dirty="0" err="1"/>
              <a:t>미칩니다</a:t>
            </a:r>
            <a:r>
              <a:rPr dirty="0"/>
              <a:t>.</a:t>
            </a:r>
          </a:p>
          <a:p>
            <a:r>
              <a:rPr dirty="0" err="1"/>
              <a:t>이미지온리</a:t>
            </a:r>
            <a:r>
              <a:rPr dirty="0"/>
              <a:t> </a:t>
            </a:r>
            <a:r>
              <a:rPr dirty="0" err="1"/>
              <a:t>모델은</a:t>
            </a:r>
            <a:r>
              <a:rPr dirty="0"/>
              <a:t> D </a:t>
            </a:r>
            <a:r>
              <a:rPr dirty="0" err="1"/>
              <a:t>섹션을</a:t>
            </a:r>
            <a:r>
              <a:rPr dirty="0"/>
              <a:t> </a:t>
            </a:r>
            <a:r>
              <a:rPr dirty="0" err="1"/>
              <a:t>심지어</a:t>
            </a:r>
            <a:r>
              <a:rPr dirty="0"/>
              <a:t> </a:t>
            </a:r>
            <a:r>
              <a:rPr dirty="0" err="1"/>
              <a:t>무시함</a:t>
            </a:r>
            <a:r>
              <a:rPr dirty="0"/>
              <a:t>.</a:t>
            </a:r>
          </a:p>
          <a:p>
            <a:r>
              <a:rPr dirty="0" err="1"/>
              <a:t>TechDoc는</a:t>
            </a:r>
            <a:r>
              <a:rPr dirty="0"/>
              <a:t> D </a:t>
            </a:r>
            <a:r>
              <a:rPr dirty="0" err="1"/>
              <a:t>섹션에서</a:t>
            </a:r>
            <a:r>
              <a:rPr dirty="0"/>
              <a:t> </a:t>
            </a:r>
            <a:r>
              <a:rPr dirty="0" err="1"/>
              <a:t>모든</a:t>
            </a:r>
            <a:r>
              <a:rPr dirty="0"/>
              <a:t> </a:t>
            </a:r>
            <a:r>
              <a:rPr dirty="0" err="1"/>
              <a:t>단일</a:t>
            </a:r>
            <a:r>
              <a:rPr dirty="0"/>
              <a:t> </a:t>
            </a:r>
            <a:r>
              <a:rPr dirty="0" err="1"/>
              <a:t>모달</a:t>
            </a:r>
            <a:r>
              <a:rPr dirty="0"/>
              <a:t> </a:t>
            </a:r>
            <a:r>
              <a:rPr dirty="0" err="1"/>
              <a:t>모델보다</a:t>
            </a:r>
            <a:r>
              <a:rPr dirty="0"/>
              <a:t> </a:t>
            </a:r>
            <a:r>
              <a:rPr dirty="0" err="1"/>
              <a:t>우수한</a:t>
            </a:r>
            <a:r>
              <a:rPr dirty="0"/>
              <a:t> </a:t>
            </a:r>
            <a:r>
              <a:rPr dirty="0" err="1"/>
              <a:t>성능을</a:t>
            </a:r>
            <a:r>
              <a:rPr dirty="0"/>
              <a:t> </a:t>
            </a:r>
            <a:r>
              <a:rPr dirty="0" err="1"/>
              <a:t>보입니다</a:t>
            </a:r>
            <a:r>
              <a:rPr dirty="0"/>
              <a:t>.</a:t>
            </a:r>
          </a:p>
          <a:p>
            <a:r>
              <a:rPr dirty="0" err="1"/>
              <a:t>네트워크</a:t>
            </a:r>
            <a:r>
              <a:rPr dirty="0"/>
              <a:t> </a:t>
            </a:r>
            <a:r>
              <a:rPr dirty="0" err="1"/>
              <a:t>온리</a:t>
            </a:r>
            <a:r>
              <a:rPr dirty="0"/>
              <a:t> </a:t>
            </a:r>
            <a:r>
              <a:rPr dirty="0" err="1"/>
              <a:t>모델이</a:t>
            </a:r>
            <a:r>
              <a:rPr dirty="0"/>
              <a:t> A,B </a:t>
            </a:r>
            <a:r>
              <a:rPr dirty="0" err="1"/>
              <a:t>그룹에</a:t>
            </a:r>
            <a:r>
              <a:rPr dirty="0"/>
              <a:t> </a:t>
            </a:r>
            <a:r>
              <a:rPr dirty="0" err="1"/>
              <a:t>대한</a:t>
            </a:r>
            <a:r>
              <a:rPr dirty="0"/>
              <a:t> </a:t>
            </a:r>
            <a:r>
              <a:rPr dirty="0" err="1"/>
              <a:t>성능이</a:t>
            </a:r>
            <a:r>
              <a:rPr dirty="0"/>
              <a:t> </a:t>
            </a:r>
            <a:r>
              <a:rPr dirty="0" err="1"/>
              <a:t>좋습니다</a:t>
            </a:r>
            <a:r>
              <a:rPr dirty="0"/>
              <a:t>.</a:t>
            </a:r>
          </a:p>
          <a:p>
            <a:r>
              <a:rPr dirty="0"/>
              <a:t>7b와 7c의 </a:t>
            </a:r>
            <a:r>
              <a:rPr dirty="0" err="1"/>
              <a:t>두</a:t>
            </a:r>
            <a:r>
              <a:rPr dirty="0"/>
              <a:t> </a:t>
            </a:r>
            <a:r>
              <a:rPr dirty="0" err="1"/>
              <a:t>번째</a:t>
            </a:r>
            <a:r>
              <a:rPr dirty="0"/>
              <a:t> </a:t>
            </a:r>
            <a:r>
              <a:rPr dirty="0" err="1"/>
              <a:t>열에서는</a:t>
            </a:r>
            <a:r>
              <a:rPr dirty="0"/>
              <a:t> </a:t>
            </a:r>
            <a:r>
              <a:rPr dirty="0" err="1"/>
              <a:t>대부분의</a:t>
            </a:r>
            <a:r>
              <a:rPr dirty="0"/>
              <a:t> </a:t>
            </a:r>
            <a:r>
              <a:rPr dirty="0" err="1"/>
              <a:t>잘못된</a:t>
            </a:r>
            <a:r>
              <a:rPr dirty="0"/>
              <a:t> </a:t>
            </a:r>
            <a:r>
              <a:rPr dirty="0" err="1"/>
              <a:t>분류가</a:t>
            </a:r>
            <a:r>
              <a:rPr dirty="0"/>
              <a:t> B </a:t>
            </a:r>
            <a:r>
              <a:rPr dirty="0" err="1"/>
              <a:t>섹션에서</a:t>
            </a:r>
            <a:r>
              <a:rPr dirty="0"/>
              <a:t> </a:t>
            </a:r>
            <a:r>
              <a:rPr dirty="0" err="1"/>
              <a:t>발생하는</a:t>
            </a:r>
            <a:r>
              <a:rPr dirty="0"/>
              <a:t> </a:t>
            </a:r>
            <a:r>
              <a:rPr dirty="0" err="1"/>
              <a:t>것을</a:t>
            </a:r>
            <a:r>
              <a:rPr dirty="0"/>
              <a:t> </a:t>
            </a:r>
            <a:r>
              <a:rPr dirty="0" err="1"/>
              <a:t>볼</a:t>
            </a:r>
            <a:r>
              <a:rPr dirty="0"/>
              <a:t> </a:t>
            </a:r>
            <a:r>
              <a:rPr dirty="0" err="1"/>
              <a:t>수</a:t>
            </a:r>
            <a:r>
              <a:rPr dirty="0"/>
              <a:t> </a:t>
            </a:r>
            <a:r>
              <a:rPr dirty="0" err="1"/>
              <a:t>있습니다</a:t>
            </a:r>
            <a:r>
              <a:rPr dirty="0"/>
              <a:t>. </a:t>
            </a:r>
            <a:r>
              <a:rPr dirty="0" err="1"/>
              <a:t>같은</a:t>
            </a:r>
            <a:r>
              <a:rPr dirty="0"/>
              <a:t> </a:t>
            </a:r>
            <a:r>
              <a:rPr dirty="0" err="1"/>
              <a:t>상황은</a:t>
            </a:r>
            <a:r>
              <a:rPr dirty="0"/>
              <a:t> 7d에서도 </a:t>
            </a:r>
            <a:r>
              <a:rPr dirty="0" err="1"/>
              <a:t>나타나며</a:t>
            </a:r>
            <a:r>
              <a:rPr dirty="0"/>
              <a:t>, </a:t>
            </a:r>
            <a:r>
              <a:rPr dirty="0" err="1"/>
              <a:t>TechDoc는</a:t>
            </a:r>
            <a:r>
              <a:rPr dirty="0"/>
              <a:t> </a:t>
            </a:r>
            <a:r>
              <a:rPr dirty="0" err="1"/>
              <a:t>이</a:t>
            </a:r>
            <a:r>
              <a:rPr dirty="0"/>
              <a:t> </a:t>
            </a:r>
            <a:r>
              <a:rPr dirty="0" err="1"/>
              <a:t>문제를</a:t>
            </a:r>
            <a:r>
              <a:rPr dirty="0"/>
              <a:t> </a:t>
            </a:r>
            <a:r>
              <a:rPr dirty="0" err="1"/>
              <a:t>어느</a:t>
            </a:r>
            <a:r>
              <a:rPr dirty="0"/>
              <a:t> </a:t>
            </a:r>
            <a:r>
              <a:rPr dirty="0" err="1"/>
              <a:t>정도</a:t>
            </a:r>
            <a:r>
              <a:rPr dirty="0"/>
              <a:t> </a:t>
            </a:r>
            <a:r>
              <a:rPr dirty="0" err="1"/>
              <a:t>완화시킵니다</a:t>
            </a:r>
            <a:r>
              <a:rPr dirty="0"/>
              <a:t>.</a:t>
            </a: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381000" y="685800"/>
            <a:ext cx="6096000" cy="3429000"/>
          </a:xfrm>
        </p:spPr>
      </p:sp>
      <p:sp>
        <p:nvSpPr>
          <p:cNvPr id="3" name="슬라이드 노트 개체 틀 2"/>
          <p:cNvSpPr>
            <a:spLocks noGrp="1"/>
          </p:cNvSpPr>
          <p:nvPr>
            <p:ph type="body" idx="1"/>
          </p:nvPr>
        </p:nvSpPr>
        <p:spPr/>
        <p:txBody>
          <a:bodyPr/>
          <a:lstStyle/>
          <a:p>
            <a:r>
              <a:rPr kumimoji="1" lang="ko-KR" altLang="en-US" dirty="0"/>
              <a:t>텍스트 먼저 보시면</a:t>
            </a:r>
            <a:r>
              <a:rPr kumimoji="1" lang="en-US" altLang="ko-KR" dirty="0"/>
              <a:t>,</a:t>
            </a:r>
            <a:r>
              <a:rPr kumimoji="1" lang="ko-KR" altLang="en-US" dirty="0"/>
              <a:t> </a:t>
            </a:r>
            <a:r>
              <a:rPr kumimoji="1" lang="ko-KR" altLang="en-US" dirty="0" err="1"/>
              <a:t>테크넷</a:t>
            </a:r>
            <a:r>
              <a:rPr kumimoji="1" lang="ko-KR" altLang="en-US" dirty="0"/>
              <a:t> 인코딩을 통해서 각 단어가 </a:t>
            </a:r>
            <a:r>
              <a:rPr kumimoji="1" lang="en-US" altLang="ko-KR" dirty="0"/>
              <a:t>150</a:t>
            </a:r>
            <a:r>
              <a:rPr kumimoji="1" lang="ko-KR" altLang="en-US" dirty="0"/>
              <a:t> 차원의 벡터로 변환되고</a:t>
            </a:r>
            <a:r>
              <a:rPr kumimoji="1" lang="en-US" altLang="ko-KR" dirty="0"/>
              <a:t>,</a:t>
            </a:r>
          </a:p>
          <a:p>
            <a:r>
              <a:rPr kumimoji="1" lang="en-US" altLang="ko-Kore-KR" dirty="0"/>
              <a:t>Sentence encoder </a:t>
            </a:r>
            <a:r>
              <a:rPr kumimoji="1" lang="ko-Kore-KR" altLang="en-US" dirty="0"/>
              <a:t>의</a:t>
            </a:r>
            <a:r>
              <a:rPr kumimoji="1" lang="ko-KR" altLang="en-US" dirty="0"/>
              <a:t> 아웃풋으로</a:t>
            </a:r>
            <a:r>
              <a:rPr kumimoji="1" lang="en-US" altLang="ko-KR" dirty="0"/>
              <a:t>,</a:t>
            </a:r>
            <a:r>
              <a:rPr kumimoji="1" lang="ko-KR" altLang="en-US" dirty="0"/>
              <a:t> </a:t>
            </a:r>
            <a:r>
              <a:rPr kumimoji="1" lang="en-US" altLang="ko-KR" dirty="0"/>
              <a:t>sentence vector </a:t>
            </a:r>
            <a:r>
              <a:rPr kumimoji="1" lang="ko-KR" altLang="en-US" dirty="0"/>
              <a:t>가 나옵니다</a:t>
            </a:r>
            <a:r>
              <a:rPr kumimoji="1" lang="en-US" altLang="ko-KR" dirty="0"/>
              <a:t>.</a:t>
            </a:r>
          </a:p>
          <a:p>
            <a:r>
              <a:rPr kumimoji="1" lang="ko-KR" altLang="en-US" dirty="0"/>
              <a:t>그 다음</a:t>
            </a:r>
            <a:r>
              <a:rPr kumimoji="1" lang="en-US" altLang="ko-KR" dirty="0"/>
              <a:t>,</a:t>
            </a:r>
            <a:r>
              <a:rPr kumimoji="1" lang="ko-KR" altLang="en-US" dirty="0"/>
              <a:t> </a:t>
            </a:r>
            <a:r>
              <a:rPr kumimoji="1" lang="en-US" altLang="ko-KR" dirty="0"/>
              <a:t>BGRU / Attention </a:t>
            </a:r>
            <a:r>
              <a:rPr kumimoji="1" lang="ko-KR" altLang="en-US" dirty="0"/>
              <a:t>레이어를 통해 다큐먼트 벡터가 만들어집니다</a:t>
            </a:r>
            <a:r>
              <a:rPr kumimoji="1" lang="en-US" altLang="ko-KR" dirty="0"/>
              <a:t>.</a:t>
            </a:r>
          </a:p>
          <a:p>
            <a:endParaRPr kumimoji="1" lang="en-US" altLang="ko-KR" dirty="0"/>
          </a:p>
          <a:p>
            <a:r>
              <a:rPr kumimoji="1" lang="ko-KR" altLang="en-US" dirty="0"/>
              <a:t>이미지 부분은 </a:t>
            </a:r>
            <a:r>
              <a:rPr kumimoji="1" lang="en-US" altLang="ko-KR" dirty="0"/>
              <a:t>vgg-19 </a:t>
            </a:r>
            <a:r>
              <a:rPr kumimoji="1" lang="ko-KR" altLang="en-US" dirty="0" err="1"/>
              <a:t>를</a:t>
            </a:r>
            <a:r>
              <a:rPr kumimoji="1" lang="ko-KR" altLang="en-US" dirty="0"/>
              <a:t> 이미지 인코더로 사용하여</a:t>
            </a:r>
            <a:r>
              <a:rPr kumimoji="1" lang="en-US" altLang="ko-KR" dirty="0"/>
              <a:t>,</a:t>
            </a:r>
            <a:r>
              <a:rPr kumimoji="1" lang="ko-KR" altLang="en-US" dirty="0"/>
              <a:t> 각각 이미지가 </a:t>
            </a:r>
            <a:r>
              <a:rPr kumimoji="1" lang="en-US" altLang="ko-KR" dirty="0"/>
              <a:t>1,024</a:t>
            </a:r>
            <a:r>
              <a:rPr kumimoji="1" lang="ko-KR" altLang="en-US" dirty="0"/>
              <a:t> 차원의 벡터로 표현이 됩니다</a:t>
            </a:r>
            <a:r>
              <a:rPr kumimoji="1" lang="en-US" altLang="ko-KR" dirty="0"/>
              <a:t>.</a:t>
            </a:r>
          </a:p>
          <a:p>
            <a:endParaRPr kumimoji="1" lang="en-US" altLang="ko-Kore-KR" dirty="0"/>
          </a:p>
          <a:p>
            <a:r>
              <a:rPr kumimoji="1" lang="ko-KR" altLang="en-US" dirty="0"/>
              <a:t>이 과정에서 </a:t>
            </a:r>
            <a:r>
              <a:rPr kumimoji="1" lang="en-US" altLang="ko-KR" dirty="0"/>
              <a:t>CAM technique </a:t>
            </a:r>
            <a:r>
              <a:rPr kumimoji="1" lang="ko-KR" altLang="en-US" dirty="0"/>
              <a:t>을 활용하여</a:t>
            </a:r>
            <a:r>
              <a:rPr kumimoji="1" lang="en-US" altLang="ko-KR" dirty="0"/>
              <a:t>,</a:t>
            </a:r>
            <a:r>
              <a:rPr kumimoji="1" lang="ko-KR" altLang="en-US" dirty="0"/>
              <a:t> 이미지 부분의 중요한 부분을 하이라이트 합니다</a:t>
            </a:r>
            <a:r>
              <a:rPr kumimoji="1" lang="en-US" altLang="ko-KR" dirty="0"/>
              <a:t>.</a:t>
            </a:r>
          </a:p>
          <a:p>
            <a:r>
              <a:rPr kumimoji="1" lang="ko-KR" altLang="en-US" dirty="0"/>
              <a:t>이후 </a:t>
            </a:r>
            <a:r>
              <a:rPr kumimoji="1" lang="en-US" altLang="ko-KR" dirty="0" err="1"/>
              <a:t>v_img</a:t>
            </a:r>
            <a:r>
              <a:rPr kumimoji="1" lang="en-US" altLang="ko-KR" dirty="0"/>
              <a:t> </a:t>
            </a:r>
            <a:r>
              <a:rPr kumimoji="1" lang="ko-KR" altLang="en-US" dirty="0"/>
              <a:t>와 </a:t>
            </a:r>
            <a:r>
              <a:rPr kumimoji="1" lang="en-US" altLang="ko-KR" dirty="0" err="1"/>
              <a:t>v_txt</a:t>
            </a:r>
            <a:r>
              <a:rPr kumimoji="1" lang="en-US" altLang="ko-KR" dirty="0"/>
              <a:t> </a:t>
            </a:r>
            <a:r>
              <a:rPr kumimoji="1" lang="ko-KR" altLang="en-US" dirty="0"/>
              <a:t>가 생성되었으니</a:t>
            </a:r>
            <a:r>
              <a:rPr kumimoji="1" lang="en-US" altLang="ko-KR" dirty="0"/>
              <a:t>,</a:t>
            </a:r>
            <a:r>
              <a:rPr kumimoji="1" lang="ko-KR" altLang="en-US" dirty="0"/>
              <a:t> </a:t>
            </a:r>
            <a:endParaRPr kumimoji="1" lang="en-US" altLang="ko-KR" dirty="0"/>
          </a:p>
          <a:p>
            <a:r>
              <a:rPr kumimoji="1" lang="ko-KR" altLang="en-US" dirty="0"/>
              <a:t>이를 </a:t>
            </a:r>
            <a:r>
              <a:rPr kumimoji="1" lang="en-US" altLang="ko-KR" dirty="0"/>
              <a:t>image &amp; text fusion learning </a:t>
            </a:r>
            <a:r>
              <a:rPr kumimoji="1" lang="ko-KR" altLang="en-US" dirty="0"/>
              <a:t>을 통해서 </a:t>
            </a:r>
            <a:r>
              <a:rPr kumimoji="1" lang="en-US" altLang="ko-KR" dirty="0"/>
              <a:t>fused feature</a:t>
            </a:r>
            <a:r>
              <a:rPr kumimoji="1" lang="ko-KR" altLang="en-US" dirty="0" err="1"/>
              <a:t>를</a:t>
            </a:r>
            <a:r>
              <a:rPr kumimoji="1" lang="ko-KR" altLang="en-US" dirty="0"/>
              <a:t> 생성합니다</a:t>
            </a:r>
            <a:r>
              <a:rPr kumimoji="1" lang="en-US" altLang="ko-KR" dirty="0"/>
              <a:t>.</a:t>
            </a:r>
          </a:p>
          <a:p>
            <a:r>
              <a:rPr kumimoji="1" lang="en-US" altLang="ko-KR" dirty="0"/>
              <a:t>Fused feature </a:t>
            </a:r>
            <a:r>
              <a:rPr kumimoji="1" lang="ko-KR" altLang="en-US" dirty="0" err="1"/>
              <a:t>를</a:t>
            </a:r>
            <a:r>
              <a:rPr kumimoji="1" lang="ko-KR" altLang="en-US" dirty="0"/>
              <a:t> 총 세번 </a:t>
            </a:r>
            <a:r>
              <a:rPr kumimoji="1" lang="en-US" altLang="ko-KR" dirty="0"/>
              <a:t>8section, 122 classes, 622 subclasses </a:t>
            </a:r>
            <a:r>
              <a:rPr kumimoji="1" lang="ko-KR" altLang="en-US" dirty="0"/>
              <a:t>에 해당하는 </a:t>
            </a:r>
            <a:r>
              <a:rPr kumimoji="1" lang="en-US" altLang="ko-KR" dirty="0"/>
              <a:t>fused feature</a:t>
            </a:r>
            <a:r>
              <a:rPr kumimoji="1" lang="ko-KR" altLang="en-US" dirty="0" err="1"/>
              <a:t>를</a:t>
            </a:r>
            <a:r>
              <a:rPr kumimoji="1" lang="ko-KR" altLang="en-US" dirty="0"/>
              <a:t> 생성하고</a:t>
            </a:r>
            <a:r>
              <a:rPr kumimoji="1" lang="en-US" altLang="ko-KR" dirty="0"/>
              <a:t>,</a:t>
            </a:r>
            <a:r>
              <a:rPr kumimoji="1" lang="ko-KR" altLang="en-US" dirty="0"/>
              <a:t> 이를 노드 </a:t>
            </a:r>
            <a:r>
              <a:rPr kumimoji="1" lang="en-US" altLang="ko-KR" dirty="0"/>
              <a:t>feature</a:t>
            </a:r>
            <a:r>
              <a:rPr kumimoji="1" lang="ko-KR" altLang="en-US" dirty="0"/>
              <a:t>로 활용합니다</a:t>
            </a:r>
            <a:r>
              <a:rPr kumimoji="1" lang="en-US" altLang="ko-KR" dirty="0"/>
              <a:t>.</a:t>
            </a:r>
          </a:p>
          <a:p>
            <a:r>
              <a:rPr kumimoji="1" lang="ko-Kore-KR" altLang="en-US" dirty="0"/>
              <a:t>이후</a:t>
            </a:r>
            <a:r>
              <a:rPr kumimoji="1" lang="en-US" altLang="ko-Kore-KR" dirty="0"/>
              <a:t>,</a:t>
            </a:r>
            <a:r>
              <a:rPr kumimoji="1" lang="ko-KR" altLang="en-US" dirty="0"/>
              <a:t> </a:t>
            </a:r>
            <a:endParaRPr kumimoji="1" lang="en-US" altLang="ko-Kore-KR" dirty="0"/>
          </a:p>
          <a:p>
            <a:r>
              <a:rPr kumimoji="1" lang="ko-KR" altLang="en-US" dirty="0"/>
              <a:t>다큐먼트들의 관계와 함께 </a:t>
            </a:r>
            <a:r>
              <a:rPr kumimoji="1" lang="en-US" altLang="ko-Kore-KR" dirty="0" err="1"/>
              <a:t>graphSAGE</a:t>
            </a:r>
            <a:r>
              <a:rPr kumimoji="1" lang="en-US" altLang="ko-Kore-KR" dirty="0"/>
              <a:t> </a:t>
            </a:r>
            <a:r>
              <a:rPr kumimoji="1" lang="ko-KR" altLang="en-US" dirty="0"/>
              <a:t>모델을 학습시킵니다</a:t>
            </a:r>
            <a:r>
              <a:rPr kumimoji="1" lang="en-US" altLang="ko-KR" dirty="0"/>
              <a:t>.</a:t>
            </a:r>
          </a:p>
          <a:p>
            <a:r>
              <a:rPr kumimoji="1" lang="en-US" altLang="ko-KR" dirty="0" err="1"/>
              <a:t>graphSAGE</a:t>
            </a:r>
            <a:r>
              <a:rPr kumimoji="1" lang="en-US" altLang="ko-KR" dirty="0"/>
              <a:t> </a:t>
            </a:r>
            <a:r>
              <a:rPr kumimoji="1" lang="ko-KR" altLang="en-US" dirty="0"/>
              <a:t>모델의 경우</a:t>
            </a:r>
            <a:r>
              <a:rPr kumimoji="1" lang="en-US" altLang="ko-KR" dirty="0"/>
              <a:t>,</a:t>
            </a:r>
            <a:r>
              <a:rPr kumimoji="1" lang="ko-KR" altLang="en-US" dirty="0"/>
              <a:t> </a:t>
            </a:r>
            <a:r>
              <a:rPr kumimoji="1" lang="en-US" altLang="ko-KR" dirty="0"/>
              <a:t>1hop 2hop </a:t>
            </a:r>
            <a:r>
              <a:rPr kumimoji="1" lang="ko-KR" altLang="en-US" dirty="0"/>
              <a:t>을 </a:t>
            </a:r>
            <a:r>
              <a:rPr kumimoji="1" lang="en-US" altLang="ko-KR" dirty="0"/>
              <a:t>5</a:t>
            </a:r>
            <a:r>
              <a:rPr kumimoji="1" lang="ko-KR" altLang="en-US" dirty="0"/>
              <a:t>와 </a:t>
            </a:r>
            <a:r>
              <a:rPr kumimoji="1" lang="en-US" altLang="ko-KR" dirty="0"/>
              <a:t>2</a:t>
            </a:r>
            <a:r>
              <a:rPr kumimoji="1" lang="ko-KR" altLang="en-US" dirty="0"/>
              <a:t>로 </a:t>
            </a:r>
            <a:r>
              <a:rPr kumimoji="1" lang="ko-KR" altLang="en-US" dirty="0" err="1"/>
              <a:t>지정해두었습니다</a:t>
            </a:r>
            <a:r>
              <a:rPr kumimoji="1" lang="en-US" altLang="ko-KR" dirty="0"/>
              <a:t>.</a:t>
            </a:r>
          </a:p>
          <a:p>
            <a:endParaRPr kumimoji="1" lang="en-US" altLang="ko-Kore-KR" dirty="0"/>
          </a:p>
          <a:p>
            <a:r>
              <a:rPr kumimoji="1" lang="ko-KR" altLang="en-US" dirty="0"/>
              <a:t>그 이후</a:t>
            </a:r>
            <a:r>
              <a:rPr kumimoji="1" lang="en-US" altLang="ko-KR" dirty="0"/>
              <a:t>,</a:t>
            </a:r>
            <a:r>
              <a:rPr kumimoji="1" lang="ko-KR" altLang="en-US" dirty="0"/>
              <a:t> </a:t>
            </a:r>
            <a:r>
              <a:rPr kumimoji="1" lang="en-US" altLang="ko-KR" dirty="0" err="1"/>
              <a:t>GraphSAGE</a:t>
            </a:r>
            <a:r>
              <a:rPr kumimoji="1" lang="en-US" altLang="ko-KR" dirty="0"/>
              <a:t> </a:t>
            </a:r>
            <a:r>
              <a:rPr kumimoji="1" lang="ko-KR" altLang="en-US" dirty="0"/>
              <a:t>모델을 통해 </a:t>
            </a:r>
            <a:r>
              <a:rPr kumimoji="1" lang="en-US" altLang="ko-KR" dirty="0"/>
              <a:t>final prediction </a:t>
            </a:r>
            <a:r>
              <a:rPr kumimoji="1" lang="ko-KR" altLang="en-US" dirty="0"/>
              <a:t>을 진행합니다</a:t>
            </a:r>
            <a:r>
              <a:rPr kumimoji="1" lang="en-US" altLang="ko-KR" dirty="0"/>
              <a:t>.</a:t>
            </a:r>
            <a:endParaRPr kumimoji="1" lang="ko-Kore-KR" altLang="en-US" dirty="0"/>
          </a:p>
        </p:txBody>
      </p:sp>
    </p:spTree>
    <p:extLst>
      <p:ext uri="{BB962C8B-B14F-4D97-AF65-F5344CB8AC3E}">
        <p14:creationId xmlns:p14="http://schemas.microsoft.com/office/powerpoint/2010/main" val="138393825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381000" y="685800"/>
            <a:ext cx="6096000" cy="3429000"/>
          </a:xfrm>
        </p:spPr>
      </p:sp>
      <p:sp>
        <p:nvSpPr>
          <p:cNvPr id="3" name="슬라이드 노트 개체 틀 2"/>
          <p:cNvSpPr>
            <a:spLocks noGrp="1"/>
          </p:cNvSpPr>
          <p:nvPr>
            <p:ph type="body" idx="1"/>
          </p:nvPr>
        </p:nvSpPr>
        <p:spPr/>
        <p:txBody>
          <a:bodyPr/>
          <a:lstStyle/>
          <a:p>
            <a:endParaRPr kumimoji="1" lang="ko-Kore-KR" altLang="en-US" dirty="0"/>
          </a:p>
        </p:txBody>
      </p:sp>
    </p:spTree>
    <p:extLst>
      <p:ext uri="{BB962C8B-B14F-4D97-AF65-F5344CB8AC3E}">
        <p14:creationId xmlns:p14="http://schemas.microsoft.com/office/powerpoint/2010/main" val="220952962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381000" y="685800"/>
            <a:ext cx="6096000" cy="3429000"/>
          </a:xfrm>
        </p:spPr>
      </p:sp>
      <p:sp>
        <p:nvSpPr>
          <p:cNvPr id="3" name="슬라이드 노트 개체 틀 2"/>
          <p:cNvSpPr>
            <a:spLocks noGrp="1"/>
          </p:cNvSpPr>
          <p:nvPr>
            <p:ph type="body" idx="1"/>
          </p:nvPr>
        </p:nvSpPr>
        <p:spPr/>
        <p:txBody>
          <a:bodyPr/>
          <a:lstStyle/>
          <a:p>
            <a:r>
              <a:rPr kumimoji="1" lang="en-US" altLang="ko-Kore-KR" dirty="0" err="1"/>
              <a:t>GraphSAGE</a:t>
            </a:r>
            <a:r>
              <a:rPr kumimoji="1" lang="en-US" altLang="ko-Kore-KR" dirty="0"/>
              <a:t> </a:t>
            </a:r>
            <a:r>
              <a:rPr kumimoji="1" lang="ko-KR" altLang="en-US" dirty="0"/>
              <a:t>의 플로우는 다음과 같습니다</a:t>
            </a:r>
            <a:r>
              <a:rPr kumimoji="1" lang="en-US" altLang="ko-KR" dirty="0"/>
              <a:t>.</a:t>
            </a:r>
            <a:r>
              <a:rPr kumimoji="1" lang="ko-KR" altLang="en-US" dirty="0"/>
              <a:t> 메시지를 만들어서</a:t>
            </a:r>
            <a:r>
              <a:rPr kumimoji="1" lang="en-US" altLang="ko-KR" dirty="0"/>
              <a:t>,</a:t>
            </a:r>
            <a:r>
              <a:rPr kumimoji="1" lang="ko-KR" altLang="en-US" dirty="0"/>
              <a:t> 다음 레이어에 전달하고</a:t>
            </a:r>
            <a:r>
              <a:rPr kumimoji="1" lang="en-US" altLang="ko-KR" dirty="0"/>
              <a:t>,</a:t>
            </a:r>
            <a:r>
              <a:rPr kumimoji="1" lang="ko-KR" altLang="en-US" dirty="0"/>
              <a:t> 셀프 </a:t>
            </a:r>
            <a:r>
              <a:rPr kumimoji="1" lang="ko-KR" altLang="en-US" dirty="0" err="1"/>
              <a:t>임베딩과</a:t>
            </a:r>
            <a:r>
              <a:rPr kumimoji="1" lang="ko-KR" altLang="en-US" dirty="0"/>
              <a:t> 네이버 </a:t>
            </a:r>
            <a:r>
              <a:rPr kumimoji="1" lang="ko-KR" altLang="en-US" dirty="0" err="1"/>
              <a:t>임베딩을</a:t>
            </a:r>
            <a:r>
              <a:rPr kumimoji="1" lang="ko-KR" altLang="en-US" dirty="0"/>
              <a:t> </a:t>
            </a:r>
            <a:r>
              <a:rPr kumimoji="1" lang="ko-KR" altLang="en-US" dirty="0" err="1"/>
              <a:t>어그리게이트</a:t>
            </a:r>
            <a:r>
              <a:rPr kumimoji="1" lang="ko-KR" altLang="en-US" dirty="0"/>
              <a:t> 합니다</a:t>
            </a:r>
            <a:r>
              <a:rPr kumimoji="1" lang="en-US" altLang="ko-KR" dirty="0"/>
              <a:t>.</a:t>
            </a:r>
          </a:p>
          <a:p>
            <a:r>
              <a:rPr kumimoji="1" lang="ko-KR" altLang="en-US" dirty="0"/>
              <a:t>이를 통해</a:t>
            </a:r>
            <a:r>
              <a:rPr kumimoji="1" lang="en-US" altLang="ko-KR" dirty="0"/>
              <a:t>,</a:t>
            </a:r>
            <a:r>
              <a:rPr kumimoji="1" lang="ko-KR" altLang="en-US" dirty="0"/>
              <a:t> 새로운 </a:t>
            </a:r>
            <a:r>
              <a:rPr kumimoji="1" lang="ko-KR" altLang="en-US" dirty="0" err="1"/>
              <a:t>임베딩</a:t>
            </a:r>
            <a:r>
              <a:rPr kumimoji="1" lang="en-US" altLang="ko-KR" dirty="0"/>
              <a:t>(</a:t>
            </a:r>
            <a:r>
              <a:rPr kumimoji="1" lang="ko-KR" altLang="en-US" dirty="0"/>
              <a:t>메시지</a:t>
            </a:r>
            <a:r>
              <a:rPr kumimoji="1" lang="en-US" altLang="ko-KR" dirty="0"/>
              <a:t>)</a:t>
            </a:r>
            <a:r>
              <a:rPr kumimoji="1" lang="ko-KR" altLang="en-US" dirty="0"/>
              <a:t> 가 생성되고</a:t>
            </a:r>
            <a:r>
              <a:rPr kumimoji="1" lang="en-US" altLang="ko-KR" dirty="0"/>
              <a:t>,</a:t>
            </a:r>
            <a:r>
              <a:rPr kumimoji="1" lang="ko-KR" altLang="en-US" dirty="0"/>
              <a:t> 이를 다음 레이어에 전달하고</a:t>
            </a:r>
            <a:r>
              <a:rPr kumimoji="1" lang="en-US" altLang="ko-KR" dirty="0"/>
              <a:t>,</a:t>
            </a:r>
            <a:r>
              <a:rPr kumimoji="1" lang="ko-KR" altLang="en-US" dirty="0"/>
              <a:t> 셀프와 네이버를 </a:t>
            </a:r>
            <a:r>
              <a:rPr kumimoji="1" lang="ko-KR" altLang="en-US" dirty="0" err="1"/>
              <a:t>어그리게이트</a:t>
            </a:r>
            <a:r>
              <a:rPr kumimoji="1" lang="ko-KR" altLang="en-US" dirty="0"/>
              <a:t> 합니다</a:t>
            </a:r>
            <a:r>
              <a:rPr kumimoji="1" lang="en-US" altLang="ko-KR" dirty="0"/>
              <a:t>.</a:t>
            </a:r>
          </a:p>
          <a:p>
            <a:r>
              <a:rPr kumimoji="1" lang="ko-Kore-KR" altLang="en-US" dirty="0"/>
              <a:t>가운데</a:t>
            </a:r>
            <a:r>
              <a:rPr kumimoji="1" lang="ko-KR" altLang="en-US" dirty="0"/>
              <a:t> 있는 붉은 노드의 </a:t>
            </a:r>
            <a:r>
              <a:rPr kumimoji="1" lang="ko-KR" altLang="en-US" dirty="0" err="1"/>
              <a:t>임베딩</a:t>
            </a:r>
            <a:r>
              <a:rPr kumimoji="1" lang="ko-KR" altLang="en-US" dirty="0"/>
              <a:t> 결과를 위해서</a:t>
            </a:r>
            <a:r>
              <a:rPr kumimoji="1" lang="en-US" altLang="ko-KR" dirty="0"/>
              <a:t>,</a:t>
            </a:r>
            <a:r>
              <a:rPr kumimoji="1" lang="ko-KR" altLang="en-US" dirty="0"/>
              <a:t> 초록색 점 </a:t>
            </a:r>
            <a:r>
              <a:rPr kumimoji="1" lang="ko-KR" altLang="en-US" dirty="0" err="1"/>
              <a:t>부터</a:t>
            </a:r>
            <a:r>
              <a:rPr kumimoji="1" lang="en-US" altLang="ko-KR" dirty="0"/>
              <a:t>,</a:t>
            </a:r>
            <a:r>
              <a:rPr kumimoji="1" lang="ko-KR" altLang="en-US" dirty="0"/>
              <a:t> 시작하여</a:t>
            </a:r>
            <a:r>
              <a:rPr kumimoji="1" lang="en-US" altLang="ko-KR" dirty="0"/>
              <a:t>,</a:t>
            </a:r>
            <a:r>
              <a:rPr kumimoji="1" lang="ko-KR" altLang="en-US" dirty="0"/>
              <a:t> 메시지를 파란 노드로 보내고 파란 노드에서 셀프와 네이버에 대한 </a:t>
            </a:r>
            <a:r>
              <a:rPr kumimoji="1" lang="ko-KR" altLang="en-US" dirty="0" err="1"/>
              <a:t>어그리게이션을</a:t>
            </a:r>
            <a:r>
              <a:rPr kumimoji="1" lang="ko-KR" altLang="en-US" dirty="0"/>
              <a:t> 진행합니다</a:t>
            </a:r>
            <a:r>
              <a:rPr kumimoji="1" lang="en-US" altLang="ko-KR" dirty="0"/>
              <a:t>.</a:t>
            </a:r>
            <a:r>
              <a:rPr kumimoji="1" lang="ko-KR" altLang="en-US" dirty="0"/>
              <a:t> 그 다음</a:t>
            </a:r>
            <a:r>
              <a:rPr kumimoji="1" lang="en-US" altLang="ko-KR" dirty="0"/>
              <a:t>,</a:t>
            </a:r>
            <a:r>
              <a:rPr kumimoji="1" lang="ko-KR" altLang="en-US" dirty="0"/>
              <a:t> 파란색에서 메시지를 만들고</a:t>
            </a:r>
            <a:r>
              <a:rPr kumimoji="1" lang="en-US" altLang="ko-KR" dirty="0"/>
              <a:t>,</a:t>
            </a:r>
            <a:r>
              <a:rPr kumimoji="1" lang="ko-KR" altLang="en-US" dirty="0"/>
              <a:t> 다음 레이어에 보내서</a:t>
            </a:r>
            <a:r>
              <a:rPr kumimoji="1" lang="en-US" altLang="ko-KR" dirty="0"/>
              <a:t>,</a:t>
            </a:r>
            <a:r>
              <a:rPr kumimoji="1" lang="ko-KR" altLang="en-US" dirty="0"/>
              <a:t> 붉은 점이 셀프와 네이버에 대한 </a:t>
            </a:r>
            <a:r>
              <a:rPr kumimoji="1" lang="ko-KR" altLang="en-US" dirty="0" err="1"/>
              <a:t>어그리게이션을</a:t>
            </a:r>
            <a:r>
              <a:rPr kumimoji="1" lang="ko-KR" altLang="en-US" dirty="0"/>
              <a:t> 진행합니다</a:t>
            </a:r>
            <a:r>
              <a:rPr kumimoji="1" lang="en-US" altLang="ko-KR" dirty="0"/>
              <a:t>.</a:t>
            </a:r>
            <a:endParaRPr kumimoji="1" lang="en-US" altLang="ko-Kore-KR" dirty="0"/>
          </a:p>
          <a:p>
            <a:endParaRPr kumimoji="1" lang="ko-Kore-KR" altLang="en-US" dirty="0"/>
          </a:p>
        </p:txBody>
      </p:sp>
    </p:spTree>
    <p:extLst>
      <p:ext uri="{BB962C8B-B14F-4D97-AF65-F5344CB8AC3E}">
        <p14:creationId xmlns:p14="http://schemas.microsoft.com/office/powerpoint/2010/main" val="343054506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381000" y="685800"/>
            <a:ext cx="6096000" cy="3429000"/>
          </a:xfrm>
        </p:spPr>
      </p:sp>
      <p:sp>
        <p:nvSpPr>
          <p:cNvPr id="3" name="슬라이드 노트 개체 틀 2"/>
          <p:cNvSpPr>
            <a:spLocks noGrp="1"/>
          </p:cNvSpPr>
          <p:nvPr>
            <p:ph type="body" idx="1"/>
          </p:nvPr>
        </p:nvSpPr>
        <p:spPr/>
        <p:txBody>
          <a:bodyPr/>
          <a:lstStyle/>
          <a:p>
            <a:r>
              <a:rPr lang="en-US" altLang="ko-KR" b="0" i="0" u="none" strike="noStrike" dirty="0" err="1">
                <a:solidFill>
                  <a:srgbClr val="212529"/>
                </a:solidFill>
                <a:effectLst/>
                <a:latin typeface="-apple-system"/>
              </a:rPr>
              <a:t>GraphSAGE</a:t>
            </a:r>
            <a:r>
              <a:rPr lang="ko-KR" altLang="en-US" b="0" i="0" u="none" strike="noStrike" dirty="0">
                <a:solidFill>
                  <a:srgbClr val="212529"/>
                </a:solidFill>
                <a:effectLst/>
                <a:latin typeface="-apple-system"/>
              </a:rPr>
              <a:t> 에서 다양한 </a:t>
            </a:r>
            <a:r>
              <a:rPr lang="ko-KR" altLang="en-US" b="0" i="0" u="none" strike="noStrike" dirty="0" err="1">
                <a:solidFill>
                  <a:srgbClr val="212529"/>
                </a:solidFill>
                <a:effectLst/>
                <a:latin typeface="-apple-system"/>
              </a:rPr>
              <a:t>어그리게이션</a:t>
            </a:r>
            <a:r>
              <a:rPr lang="ko-KR" altLang="en-US" b="0" i="0" u="none" strike="noStrike" dirty="0">
                <a:solidFill>
                  <a:srgbClr val="212529"/>
                </a:solidFill>
                <a:effectLst/>
                <a:latin typeface="-apple-system"/>
              </a:rPr>
              <a:t> </a:t>
            </a:r>
            <a:r>
              <a:rPr lang="ko-KR" altLang="en-US" b="0" i="0" u="none" strike="noStrike" dirty="0" err="1">
                <a:solidFill>
                  <a:srgbClr val="212529"/>
                </a:solidFill>
                <a:effectLst/>
                <a:latin typeface="-apple-system"/>
              </a:rPr>
              <a:t>펑션을</a:t>
            </a:r>
            <a:r>
              <a:rPr lang="ko-KR" altLang="en-US" b="0" i="0" u="none" strike="noStrike" dirty="0">
                <a:solidFill>
                  <a:srgbClr val="212529"/>
                </a:solidFill>
                <a:effectLst/>
                <a:latin typeface="-apple-system"/>
              </a:rPr>
              <a:t> 활용하였는데</a:t>
            </a:r>
            <a:r>
              <a:rPr lang="en-US" altLang="ko-KR" b="0" i="0" u="none" strike="noStrike" dirty="0">
                <a:solidFill>
                  <a:srgbClr val="212529"/>
                </a:solidFill>
                <a:effectLst/>
                <a:latin typeface="-apple-system"/>
              </a:rPr>
              <a:t>,</a:t>
            </a:r>
            <a:r>
              <a:rPr lang="ko-KR" altLang="en-US" b="0" i="0" u="none" strike="noStrike" dirty="0">
                <a:solidFill>
                  <a:srgbClr val="212529"/>
                </a:solidFill>
                <a:effectLst/>
                <a:latin typeface="-apple-system"/>
              </a:rPr>
              <a:t> 이는 아래와 같습니다</a:t>
            </a:r>
            <a:r>
              <a:rPr lang="en-US" altLang="ko-KR" b="0" i="0" u="none" strike="noStrike" dirty="0">
                <a:solidFill>
                  <a:srgbClr val="212529"/>
                </a:solidFill>
                <a:effectLst/>
                <a:latin typeface="-apple-system"/>
              </a:rPr>
              <a:t>.</a:t>
            </a:r>
          </a:p>
          <a:p>
            <a:r>
              <a:rPr lang="ko-KR" altLang="en-US" b="0" i="0" u="none" strike="noStrike" dirty="0">
                <a:solidFill>
                  <a:srgbClr val="212529"/>
                </a:solidFill>
                <a:effectLst/>
                <a:latin typeface="-apple-system"/>
              </a:rPr>
              <a:t>먼저</a:t>
            </a:r>
            <a:r>
              <a:rPr lang="en-US" altLang="ko-KR" b="0" i="0" u="none" strike="noStrike" dirty="0">
                <a:solidFill>
                  <a:srgbClr val="212529"/>
                </a:solidFill>
                <a:effectLst/>
                <a:latin typeface="-apple-system"/>
              </a:rPr>
              <a:t>,</a:t>
            </a:r>
            <a:r>
              <a:rPr lang="ko-KR" altLang="en-US" b="0" i="0" u="none" strike="noStrike" dirty="0">
                <a:solidFill>
                  <a:srgbClr val="212529"/>
                </a:solidFill>
                <a:effectLst/>
                <a:latin typeface="-apple-system"/>
              </a:rPr>
              <a:t> </a:t>
            </a:r>
            <a:r>
              <a:rPr lang="en-US" altLang="ko-KR" b="0" i="0" u="none" strike="noStrike" dirty="0">
                <a:solidFill>
                  <a:srgbClr val="212529"/>
                </a:solidFill>
                <a:effectLst/>
                <a:latin typeface="-apple-system"/>
              </a:rPr>
              <a:t>Mean aggregator </a:t>
            </a:r>
            <a:r>
              <a:rPr lang="ko-KR" altLang="en-US" b="0" i="0" u="none" strike="noStrike" dirty="0">
                <a:solidFill>
                  <a:srgbClr val="212529"/>
                </a:solidFill>
                <a:effectLst/>
                <a:latin typeface="-apple-system"/>
              </a:rPr>
              <a:t>는 이웃들의  평균값을 구합니다</a:t>
            </a:r>
            <a:r>
              <a:rPr lang="en-US" altLang="ko-KR" b="0" i="0" u="none" strike="noStrike" dirty="0">
                <a:solidFill>
                  <a:srgbClr val="212529"/>
                </a:solidFill>
                <a:effectLst/>
                <a:latin typeface="-apple-system"/>
              </a:rPr>
              <a:t>.</a:t>
            </a:r>
          </a:p>
          <a:p>
            <a:r>
              <a:rPr lang="en-US" altLang="ko-Kore-KR" b="0" i="0" u="none" strike="noStrike" dirty="0">
                <a:solidFill>
                  <a:srgbClr val="212529"/>
                </a:solidFill>
                <a:effectLst/>
                <a:latin typeface="-apple-system"/>
              </a:rPr>
              <a:t>Pool aggregator </a:t>
            </a:r>
            <a:r>
              <a:rPr lang="ko-KR" altLang="en-US" b="0" i="0" u="none" strike="noStrike" dirty="0">
                <a:solidFill>
                  <a:srgbClr val="212529"/>
                </a:solidFill>
                <a:effectLst/>
                <a:latin typeface="-apple-system"/>
              </a:rPr>
              <a:t>는 </a:t>
            </a:r>
            <a:r>
              <a:rPr lang="en" altLang="ko-Kore-KR" b="0" i="0" u="none" strike="noStrike" dirty="0">
                <a:solidFill>
                  <a:srgbClr val="212529"/>
                </a:solidFill>
                <a:effectLst/>
                <a:latin typeface="-apple-system"/>
              </a:rPr>
              <a:t>Message computation</a:t>
            </a:r>
            <a:r>
              <a:rPr lang="ko-KR" altLang="en-US" b="0" i="0" u="none" strike="noStrike" dirty="0" err="1">
                <a:solidFill>
                  <a:srgbClr val="212529"/>
                </a:solidFill>
                <a:effectLst/>
                <a:latin typeface="-apple-system"/>
              </a:rPr>
              <a:t>으로</a:t>
            </a:r>
            <a:r>
              <a:rPr lang="ko-KR" altLang="en-US" b="0" i="0" u="none" strike="noStrike" dirty="0">
                <a:solidFill>
                  <a:srgbClr val="212529"/>
                </a:solidFill>
                <a:effectLst/>
                <a:latin typeface="-apple-system"/>
              </a:rPr>
              <a:t> </a:t>
            </a:r>
            <a:r>
              <a:rPr lang="en" altLang="ko-Kore-KR" b="0" i="0" u="none" strike="noStrike" dirty="0">
                <a:solidFill>
                  <a:srgbClr val="212529"/>
                </a:solidFill>
                <a:effectLst/>
                <a:latin typeface="-apple-system"/>
              </a:rPr>
              <a:t>MLP</a:t>
            </a:r>
            <a:r>
              <a:rPr lang="ko-KR" altLang="en-US" b="0" i="0" u="none" strike="noStrike" dirty="0" err="1">
                <a:solidFill>
                  <a:srgbClr val="212529"/>
                </a:solidFill>
                <a:effectLst/>
                <a:latin typeface="-apple-system"/>
              </a:rPr>
              <a:t>를</a:t>
            </a:r>
            <a:r>
              <a:rPr lang="ko-KR" altLang="en-US" b="0" i="0" u="none" strike="noStrike" dirty="0">
                <a:solidFill>
                  <a:srgbClr val="212529"/>
                </a:solidFill>
                <a:effectLst/>
                <a:latin typeface="-apple-system"/>
              </a:rPr>
              <a:t> 사용하여 </a:t>
            </a:r>
            <a:r>
              <a:rPr lang="en" altLang="ko-Kore-KR" b="0" i="0" u="none" strike="noStrike" dirty="0">
                <a:solidFill>
                  <a:srgbClr val="212529"/>
                </a:solidFill>
                <a:effectLst/>
                <a:latin typeface="-apple-system"/>
              </a:rPr>
              <a:t>non-linear</a:t>
            </a:r>
            <a:r>
              <a:rPr lang="ko-KR" altLang="en-US" b="0" i="0" u="none" strike="noStrike" dirty="0">
                <a:solidFill>
                  <a:srgbClr val="212529"/>
                </a:solidFill>
                <a:effectLst/>
                <a:latin typeface="-apple-system"/>
              </a:rPr>
              <a:t>하게 만들고</a:t>
            </a:r>
            <a:r>
              <a:rPr lang="en-US" altLang="ko-KR" b="0" i="0" u="none" strike="noStrike" dirty="0">
                <a:solidFill>
                  <a:srgbClr val="212529"/>
                </a:solidFill>
                <a:effectLst/>
                <a:latin typeface="-apple-system"/>
              </a:rPr>
              <a:t>, </a:t>
            </a:r>
            <a:r>
              <a:rPr lang="ko-KR" altLang="en-US" b="0" i="0" u="none" strike="noStrike" dirty="0">
                <a:solidFill>
                  <a:srgbClr val="212529"/>
                </a:solidFill>
                <a:effectLst/>
                <a:latin typeface="-apple-system"/>
              </a:rPr>
              <a:t>이를 </a:t>
            </a:r>
            <a:r>
              <a:rPr lang="en" altLang="ko-Kore-KR" b="0" i="0" u="none" strike="noStrike" dirty="0">
                <a:solidFill>
                  <a:srgbClr val="212529"/>
                </a:solidFill>
                <a:effectLst/>
                <a:latin typeface="-apple-system"/>
              </a:rPr>
              <a:t>Mean </a:t>
            </a:r>
            <a:r>
              <a:rPr lang="ko-KR" altLang="en-US" b="0" i="0" u="none" strike="noStrike" dirty="0">
                <a:solidFill>
                  <a:srgbClr val="212529"/>
                </a:solidFill>
                <a:effectLst/>
                <a:latin typeface="-apple-system"/>
              </a:rPr>
              <a:t>혹은 </a:t>
            </a:r>
            <a:r>
              <a:rPr lang="en" altLang="ko-Kore-KR" b="0" i="0" u="none" strike="noStrike" dirty="0">
                <a:solidFill>
                  <a:srgbClr val="212529"/>
                </a:solidFill>
                <a:effectLst/>
                <a:latin typeface="-apple-system"/>
              </a:rPr>
              <a:t>Max</a:t>
            </a:r>
            <a:r>
              <a:rPr lang="ko-KR" altLang="en-US" b="0" i="0" u="none" strike="noStrike" dirty="0">
                <a:solidFill>
                  <a:srgbClr val="212529"/>
                </a:solidFill>
                <a:effectLst/>
                <a:latin typeface="-apple-system"/>
              </a:rPr>
              <a:t>하여 집계를 도출해냅니다</a:t>
            </a:r>
            <a:r>
              <a:rPr lang="en-US" altLang="ko-KR" b="0" i="0" u="none" strike="noStrike" dirty="0">
                <a:solidFill>
                  <a:srgbClr val="212529"/>
                </a:solidFill>
                <a:effectLst/>
                <a:latin typeface="-apple-system"/>
              </a:rPr>
              <a:t>.</a:t>
            </a:r>
            <a:endParaRPr kumimoji="1" lang="en-US" altLang="ko-KR" b="0" i="0" u="none" strike="noStrike" dirty="0">
              <a:solidFill>
                <a:srgbClr val="212529"/>
              </a:solidFill>
              <a:effectLst/>
              <a:latin typeface="-apple-system"/>
            </a:endParaRPr>
          </a:p>
          <a:p>
            <a:r>
              <a:rPr kumimoji="1" lang="en-US" altLang="ko-KR" b="0" i="0" u="none" strike="noStrike" dirty="0">
                <a:solidFill>
                  <a:srgbClr val="212529"/>
                </a:solidFill>
                <a:effectLst/>
                <a:latin typeface="-apple-system"/>
              </a:rPr>
              <a:t>LSTM </a:t>
            </a:r>
            <a:r>
              <a:rPr lang="ko-KR" altLang="en-US" b="0" i="0" u="none" strike="noStrike" dirty="0">
                <a:solidFill>
                  <a:srgbClr val="212529"/>
                </a:solidFill>
                <a:effectLst/>
                <a:latin typeface="-apple-system"/>
              </a:rPr>
              <a:t>이웃들로부터 오는 </a:t>
            </a:r>
            <a:r>
              <a:rPr lang="en" altLang="ko-Kore-KR" b="0" i="0" u="none" strike="noStrike" dirty="0">
                <a:solidFill>
                  <a:srgbClr val="212529"/>
                </a:solidFill>
                <a:effectLst/>
                <a:latin typeface="-apple-system"/>
              </a:rPr>
              <a:t>Message sequence model</a:t>
            </a:r>
            <a:r>
              <a:rPr lang="ko-KR" altLang="en-US" b="0" i="0" u="none" strike="noStrike" dirty="0">
                <a:solidFill>
                  <a:srgbClr val="212529"/>
                </a:solidFill>
                <a:effectLst/>
                <a:latin typeface="-apple-system"/>
              </a:rPr>
              <a:t>에 </a:t>
            </a:r>
            <a:r>
              <a:rPr lang="en" altLang="ko-Kore-KR" b="0" i="0" u="none" strike="noStrike" dirty="0">
                <a:solidFill>
                  <a:srgbClr val="212529"/>
                </a:solidFill>
                <a:effectLst/>
                <a:latin typeface="-apple-system"/>
              </a:rPr>
              <a:t>LSTM</a:t>
            </a:r>
            <a:r>
              <a:rPr lang="ko-KR" altLang="en-US" b="0" i="0" u="none" strike="noStrike" dirty="0">
                <a:solidFill>
                  <a:srgbClr val="212529"/>
                </a:solidFill>
                <a:effectLst/>
                <a:latin typeface="-apple-system"/>
              </a:rPr>
              <a:t>을 사용할 수 있습니다</a:t>
            </a:r>
            <a:r>
              <a:rPr lang="en-US" altLang="ko-KR" b="0" i="0" u="none" strike="noStrike" dirty="0">
                <a:solidFill>
                  <a:srgbClr val="212529"/>
                </a:solidFill>
                <a:effectLst/>
                <a:latin typeface="-apple-system"/>
              </a:rPr>
              <a:t>. </a:t>
            </a:r>
            <a:r>
              <a:rPr lang="ko-KR" altLang="en-US" b="0" i="0" u="none" strike="noStrike" dirty="0">
                <a:solidFill>
                  <a:srgbClr val="212529"/>
                </a:solidFill>
                <a:effectLst/>
                <a:latin typeface="-apple-system"/>
              </a:rPr>
              <a:t>다만</a:t>
            </a:r>
            <a:r>
              <a:rPr lang="en-US" altLang="ko-KR" b="0" i="0" u="none" strike="noStrike" dirty="0">
                <a:solidFill>
                  <a:srgbClr val="212529"/>
                </a:solidFill>
                <a:effectLst/>
                <a:latin typeface="-apple-system"/>
              </a:rPr>
              <a:t>, </a:t>
            </a:r>
            <a:r>
              <a:rPr lang="en" altLang="ko-Kore-KR" b="0" i="0" u="none" strike="noStrike" dirty="0">
                <a:solidFill>
                  <a:srgbClr val="212529"/>
                </a:solidFill>
                <a:effectLst/>
                <a:latin typeface="-apple-system"/>
              </a:rPr>
              <a:t>sequence model</a:t>
            </a:r>
            <a:r>
              <a:rPr lang="ko-KR" altLang="en-US" b="0" i="0" u="none" strike="noStrike" dirty="0">
                <a:solidFill>
                  <a:srgbClr val="212529"/>
                </a:solidFill>
                <a:effectLst/>
                <a:latin typeface="-apple-system"/>
              </a:rPr>
              <a:t>은 </a:t>
            </a:r>
            <a:r>
              <a:rPr lang="en" altLang="ko-Kore-KR" b="0" i="0" u="none" strike="noStrike" dirty="0">
                <a:solidFill>
                  <a:srgbClr val="212529"/>
                </a:solidFill>
                <a:effectLst/>
                <a:latin typeface="-apple-system"/>
              </a:rPr>
              <a:t>order invariant</a:t>
            </a:r>
            <a:r>
              <a:rPr lang="ko-KR" altLang="en-US" b="0" i="0" u="none" strike="noStrike" dirty="0">
                <a:solidFill>
                  <a:srgbClr val="212529"/>
                </a:solidFill>
                <a:effectLst/>
                <a:latin typeface="-apple-system"/>
              </a:rPr>
              <a:t>하지 않으므로 훈련할 때 이웃들의 순서를 재배열 해야 합니다</a:t>
            </a:r>
            <a:r>
              <a:rPr lang="en-US" altLang="ko-KR" b="0" i="0" u="none" strike="noStrike" dirty="0">
                <a:solidFill>
                  <a:srgbClr val="212529"/>
                </a:solidFill>
                <a:effectLst/>
                <a:latin typeface="-apple-system"/>
              </a:rPr>
              <a:t>.</a:t>
            </a:r>
          </a:p>
          <a:p>
            <a:endParaRPr kumimoji="1" lang="ko-Kore-KR" altLang="en-US" dirty="0"/>
          </a:p>
        </p:txBody>
      </p:sp>
    </p:spTree>
    <p:extLst>
      <p:ext uri="{BB962C8B-B14F-4D97-AF65-F5344CB8AC3E}">
        <p14:creationId xmlns:p14="http://schemas.microsoft.com/office/powerpoint/2010/main" val="317117572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381000" y="685800"/>
            <a:ext cx="6096000" cy="3429000"/>
          </a:xfrm>
        </p:spPr>
      </p:sp>
      <p:sp>
        <p:nvSpPr>
          <p:cNvPr id="3" name="슬라이드 노트 개체 틀 2"/>
          <p:cNvSpPr>
            <a:spLocks noGrp="1"/>
          </p:cNvSpPr>
          <p:nvPr>
            <p:ph type="body" idx="1"/>
          </p:nvPr>
        </p:nvSpPr>
        <p:spPr/>
        <p:txBody>
          <a:bodyPr/>
          <a:lstStyle/>
          <a:p>
            <a:r>
              <a:rPr lang="ko-KR" altLang="en-US" b="0" i="0" u="none" strike="noStrike" dirty="0">
                <a:solidFill>
                  <a:srgbClr val="212529"/>
                </a:solidFill>
                <a:effectLst/>
                <a:latin typeface="-apple-system"/>
              </a:rPr>
              <a:t>이웃들의 가중 평균값을 구합니다</a:t>
            </a:r>
            <a:r>
              <a:rPr lang="en-US" altLang="ko-KR" b="0" i="0" u="none" strike="noStrike" dirty="0">
                <a:solidFill>
                  <a:srgbClr val="212529"/>
                </a:solidFill>
                <a:effectLst/>
                <a:latin typeface="-apple-system"/>
              </a:rPr>
              <a:t>.</a:t>
            </a:r>
          </a:p>
          <a:p>
            <a:r>
              <a:rPr lang="en" altLang="ko-Kore-KR" b="0" i="0" u="none" strike="noStrike" dirty="0">
                <a:solidFill>
                  <a:srgbClr val="212529"/>
                </a:solidFill>
                <a:effectLst/>
                <a:latin typeface="-apple-system"/>
              </a:rPr>
              <a:t>Message computation</a:t>
            </a:r>
            <a:r>
              <a:rPr lang="ko-KR" altLang="en-US" b="0" i="0" u="none" strike="noStrike" dirty="0" err="1">
                <a:solidFill>
                  <a:srgbClr val="212529"/>
                </a:solidFill>
                <a:effectLst/>
                <a:latin typeface="-apple-system"/>
              </a:rPr>
              <a:t>으로</a:t>
            </a:r>
            <a:r>
              <a:rPr lang="ko-KR" altLang="en-US" b="0" i="0" u="none" strike="noStrike" dirty="0">
                <a:solidFill>
                  <a:srgbClr val="212529"/>
                </a:solidFill>
                <a:effectLst/>
                <a:latin typeface="-apple-system"/>
              </a:rPr>
              <a:t> </a:t>
            </a:r>
            <a:r>
              <a:rPr lang="en" altLang="ko-Kore-KR" b="0" i="0" u="none" strike="noStrike" dirty="0">
                <a:solidFill>
                  <a:srgbClr val="212529"/>
                </a:solidFill>
                <a:effectLst/>
                <a:latin typeface="-apple-system"/>
              </a:rPr>
              <a:t>MLP</a:t>
            </a:r>
            <a:r>
              <a:rPr lang="ko-KR" altLang="en-US" b="0" i="0" u="none" strike="noStrike" dirty="0" err="1">
                <a:solidFill>
                  <a:srgbClr val="212529"/>
                </a:solidFill>
                <a:effectLst/>
                <a:latin typeface="-apple-system"/>
              </a:rPr>
              <a:t>를</a:t>
            </a:r>
            <a:r>
              <a:rPr lang="ko-KR" altLang="en-US" b="0" i="0" u="none" strike="noStrike" dirty="0">
                <a:solidFill>
                  <a:srgbClr val="212529"/>
                </a:solidFill>
                <a:effectLst/>
                <a:latin typeface="-apple-system"/>
              </a:rPr>
              <a:t> 사용하여 </a:t>
            </a:r>
            <a:r>
              <a:rPr lang="en" altLang="ko-Kore-KR" b="0" i="0" u="none" strike="noStrike" dirty="0">
                <a:solidFill>
                  <a:srgbClr val="212529"/>
                </a:solidFill>
                <a:effectLst/>
                <a:latin typeface="-apple-system"/>
              </a:rPr>
              <a:t>non-linear</a:t>
            </a:r>
            <a:r>
              <a:rPr lang="ko-KR" altLang="en-US" b="0" i="0" u="none" strike="noStrike" dirty="0">
                <a:solidFill>
                  <a:srgbClr val="212529"/>
                </a:solidFill>
                <a:effectLst/>
                <a:latin typeface="-apple-system"/>
              </a:rPr>
              <a:t>하게 만들고</a:t>
            </a:r>
            <a:r>
              <a:rPr lang="en-US" altLang="ko-KR" b="0" i="0" u="none" strike="noStrike" dirty="0">
                <a:solidFill>
                  <a:srgbClr val="212529"/>
                </a:solidFill>
                <a:effectLst/>
                <a:latin typeface="-apple-system"/>
              </a:rPr>
              <a:t>, </a:t>
            </a:r>
            <a:r>
              <a:rPr lang="ko-KR" altLang="en-US" b="0" i="0" u="none" strike="noStrike" dirty="0">
                <a:solidFill>
                  <a:srgbClr val="212529"/>
                </a:solidFill>
                <a:effectLst/>
                <a:latin typeface="-apple-system"/>
              </a:rPr>
              <a:t>이를 </a:t>
            </a:r>
            <a:r>
              <a:rPr lang="en" altLang="ko-Kore-KR" b="0" i="0" u="none" strike="noStrike" dirty="0">
                <a:solidFill>
                  <a:srgbClr val="212529"/>
                </a:solidFill>
                <a:effectLst/>
                <a:latin typeface="-apple-system"/>
              </a:rPr>
              <a:t>Mean </a:t>
            </a:r>
            <a:r>
              <a:rPr lang="ko-KR" altLang="en-US" b="0" i="0" u="none" strike="noStrike" dirty="0">
                <a:solidFill>
                  <a:srgbClr val="212529"/>
                </a:solidFill>
                <a:effectLst/>
                <a:latin typeface="-apple-system"/>
              </a:rPr>
              <a:t>혹은 </a:t>
            </a:r>
            <a:r>
              <a:rPr lang="en" altLang="ko-Kore-KR" b="0" i="0" u="none" strike="noStrike" dirty="0">
                <a:solidFill>
                  <a:srgbClr val="212529"/>
                </a:solidFill>
                <a:effectLst/>
                <a:latin typeface="-apple-system"/>
              </a:rPr>
              <a:t>Max</a:t>
            </a:r>
            <a:r>
              <a:rPr lang="ko-KR" altLang="en-US" b="0" i="0" u="none" strike="noStrike" dirty="0">
                <a:solidFill>
                  <a:srgbClr val="212529"/>
                </a:solidFill>
                <a:effectLst/>
                <a:latin typeface="-apple-system"/>
              </a:rPr>
              <a:t>하여 집계를 도출해냅니다</a:t>
            </a:r>
            <a:r>
              <a:rPr lang="en-US" altLang="ko-KR" b="0" i="0" u="none" strike="noStrike" dirty="0">
                <a:solidFill>
                  <a:srgbClr val="212529"/>
                </a:solidFill>
                <a:effectLst/>
                <a:latin typeface="-apple-system"/>
              </a:rPr>
              <a:t>.</a:t>
            </a:r>
            <a:endParaRPr kumimoji="1" lang="en-US" altLang="ko-KR" b="0" i="0" u="none" strike="noStrike" dirty="0">
              <a:solidFill>
                <a:srgbClr val="212529"/>
              </a:solidFill>
              <a:effectLst/>
              <a:latin typeface="-apple-system"/>
            </a:endParaRPr>
          </a:p>
          <a:p>
            <a:r>
              <a:rPr kumimoji="1" lang="en-US" altLang="ko-KR" b="0" i="0" u="none" strike="noStrike" dirty="0">
                <a:solidFill>
                  <a:srgbClr val="212529"/>
                </a:solidFill>
                <a:effectLst/>
                <a:latin typeface="-apple-system"/>
              </a:rPr>
              <a:t>LSTM </a:t>
            </a:r>
            <a:r>
              <a:rPr lang="ko-KR" altLang="en-US" b="0" i="0" u="none" strike="noStrike" dirty="0">
                <a:solidFill>
                  <a:srgbClr val="212529"/>
                </a:solidFill>
                <a:effectLst/>
                <a:latin typeface="-apple-system"/>
              </a:rPr>
              <a:t>이웃들로부터 오는 </a:t>
            </a:r>
            <a:r>
              <a:rPr lang="en" altLang="ko-Kore-KR" b="0" i="0" u="none" strike="noStrike" dirty="0">
                <a:solidFill>
                  <a:srgbClr val="212529"/>
                </a:solidFill>
                <a:effectLst/>
                <a:latin typeface="-apple-system"/>
              </a:rPr>
              <a:t>Message sequence model</a:t>
            </a:r>
            <a:r>
              <a:rPr lang="ko-KR" altLang="en-US" b="0" i="0" u="none" strike="noStrike" dirty="0">
                <a:solidFill>
                  <a:srgbClr val="212529"/>
                </a:solidFill>
                <a:effectLst/>
                <a:latin typeface="-apple-system"/>
              </a:rPr>
              <a:t>에 </a:t>
            </a:r>
            <a:r>
              <a:rPr lang="en" altLang="ko-Kore-KR" b="0" i="0" u="none" strike="noStrike" dirty="0">
                <a:solidFill>
                  <a:srgbClr val="212529"/>
                </a:solidFill>
                <a:effectLst/>
                <a:latin typeface="-apple-system"/>
              </a:rPr>
              <a:t>LSTM</a:t>
            </a:r>
            <a:r>
              <a:rPr lang="ko-KR" altLang="en-US" b="0" i="0" u="none" strike="noStrike" dirty="0">
                <a:solidFill>
                  <a:srgbClr val="212529"/>
                </a:solidFill>
                <a:effectLst/>
                <a:latin typeface="-apple-system"/>
              </a:rPr>
              <a:t>을 사용할 수 있습니다</a:t>
            </a:r>
            <a:r>
              <a:rPr lang="en-US" altLang="ko-KR" b="0" i="0" u="none" strike="noStrike" dirty="0">
                <a:solidFill>
                  <a:srgbClr val="212529"/>
                </a:solidFill>
                <a:effectLst/>
                <a:latin typeface="-apple-system"/>
              </a:rPr>
              <a:t>. </a:t>
            </a:r>
            <a:r>
              <a:rPr lang="ko-KR" altLang="en-US" b="0" i="0" u="none" strike="noStrike" dirty="0">
                <a:solidFill>
                  <a:srgbClr val="212529"/>
                </a:solidFill>
                <a:effectLst/>
                <a:latin typeface="-apple-system"/>
              </a:rPr>
              <a:t>다만</a:t>
            </a:r>
            <a:r>
              <a:rPr lang="en-US" altLang="ko-KR" b="0" i="0" u="none" strike="noStrike" dirty="0">
                <a:solidFill>
                  <a:srgbClr val="212529"/>
                </a:solidFill>
                <a:effectLst/>
                <a:latin typeface="-apple-system"/>
              </a:rPr>
              <a:t>, </a:t>
            </a:r>
            <a:r>
              <a:rPr lang="en" altLang="ko-Kore-KR" b="0" i="0" u="none" strike="noStrike" dirty="0">
                <a:solidFill>
                  <a:srgbClr val="212529"/>
                </a:solidFill>
                <a:effectLst/>
                <a:latin typeface="-apple-system"/>
              </a:rPr>
              <a:t>sequence model</a:t>
            </a:r>
            <a:r>
              <a:rPr lang="ko-KR" altLang="en-US" b="0" i="0" u="none" strike="noStrike" dirty="0">
                <a:solidFill>
                  <a:srgbClr val="212529"/>
                </a:solidFill>
                <a:effectLst/>
                <a:latin typeface="-apple-system"/>
              </a:rPr>
              <a:t>은 </a:t>
            </a:r>
            <a:r>
              <a:rPr lang="en" altLang="ko-Kore-KR" b="0" i="0" u="none" strike="noStrike" dirty="0">
                <a:solidFill>
                  <a:srgbClr val="212529"/>
                </a:solidFill>
                <a:effectLst/>
                <a:latin typeface="-apple-system"/>
              </a:rPr>
              <a:t>order invariant</a:t>
            </a:r>
            <a:r>
              <a:rPr lang="ko-KR" altLang="en-US" b="0" i="0" u="none" strike="noStrike" dirty="0">
                <a:solidFill>
                  <a:srgbClr val="212529"/>
                </a:solidFill>
                <a:effectLst/>
                <a:latin typeface="-apple-system"/>
              </a:rPr>
              <a:t>하지 않으므로 훈련할 때 이웃들의 순서를 해야 합니다</a:t>
            </a:r>
            <a:r>
              <a:rPr lang="en-US" altLang="ko-KR" b="0" i="0" u="none" strike="noStrike" dirty="0">
                <a:solidFill>
                  <a:srgbClr val="212529"/>
                </a:solidFill>
                <a:effectLst/>
                <a:latin typeface="-apple-system"/>
              </a:rPr>
              <a:t>.</a:t>
            </a:r>
          </a:p>
        </p:txBody>
      </p:sp>
    </p:spTree>
    <p:extLst>
      <p:ext uri="{BB962C8B-B14F-4D97-AF65-F5344CB8AC3E}">
        <p14:creationId xmlns:p14="http://schemas.microsoft.com/office/powerpoint/2010/main" val="37911822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381000" y="685800"/>
            <a:ext cx="6096000" cy="3429000"/>
          </a:xfrm>
        </p:spPr>
      </p:sp>
      <p:sp>
        <p:nvSpPr>
          <p:cNvPr id="3" name="슬라이드 노트 개체 틀 2"/>
          <p:cNvSpPr>
            <a:spLocks noGrp="1"/>
          </p:cNvSpPr>
          <p:nvPr>
            <p:ph type="body" idx="1"/>
          </p:nvPr>
        </p:nvSpPr>
        <p:spPr/>
        <p:txBody>
          <a:bodyPr/>
          <a:lstStyle/>
          <a:p>
            <a:r>
              <a:rPr kumimoji="1" lang="ko-KR" altLang="en-US" dirty="0"/>
              <a:t>신경망에 대한 영상 영역의 중요성을 강조하는 </a:t>
            </a:r>
            <a:r>
              <a:rPr kumimoji="1" lang="en" altLang="ko-Kore-KR" dirty="0"/>
              <a:t>CAM </a:t>
            </a:r>
            <a:r>
              <a:rPr kumimoji="1" lang="ko-KR" altLang="en-US" dirty="0"/>
              <a:t>기법</a:t>
            </a:r>
            <a:r>
              <a:rPr kumimoji="1" lang="en-US" altLang="ko-KR" dirty="0"/>
              <a:t>.</a:t>
            </a:r>
          </a:p>
          <a:p>
            <a:r>
              <a:rPr kumimoji="1" lang="ko-KR" altLang="en-US" dirty="0"/>
              <a:t>좋은 </a:t>
            </a:r>
            <a:r>
              <a:rPr kumimoji="1" lang="en-US" altLang="ko-KR" dirty="0"/>
              <a:t>feature </a:t>
            </a:r>
            <a:r>
              <a:rPr kumimoji="1" lang="ko-KR" altLang="en-US" dirty="0" err="1"/>
              <a:t>를</a:t>
            </a:r>
            <a:r>
              <a:rPr kumimoji="1" lang="ko-KR" altLang="en-US" dirty="0"/>
              <a:t> </a:t>
            </a:r>
            <a:r>
              <a:rPr kumimoji="1" lang="ko-KR" altLang="en-US" dirty="0" err="1"/>
              <a:t>뽑아내기</a:t>
            </a:r>
            <a:r>
              <a:rPr kumimoji="1" lang="ko-KR" altLang="en-US" dirty="0"/>
              <a:t> 위해 </a:t>
            </a:r>
            <a:r>
              <a:rPr kumimoji="1" lang="ko-KR" altLang="en-US" dirty="0" err="1"/>
              <a:t>의미있는</a:t>
            </a:r>
            <a:r>
              <a:rPr kumimoji="1" lang="ko-KR" altLang="en-US" dirty="0"/>
              <a:t> 정보가 어디에 </a:t>
            </a:r>
            <a:r>
              <a:rPr kumimoji="1" lang="ko-KR" altLang="en-US" dirty="0" err="1"/>
              <a:t>몰려있을지를</a:t>
            </a:r>
            <a:r>
              <a:rPr kumimoji="1" lang="ko-KR" altLang="en-US" dirty="0"/>
              <a:t> 강조해주는 방법이라고 보면 된다</a:t>
            </a:r>
            <a:r>
              <a:rPr kumimoji="1" lang="en-US" altLang="ko-KR" dirty="0"/>
              <a:t>.</a:t>
            </a:r>
            <a:endParaRPr kumimoji="1" lang="ko-Kore-KR" altLang="en-US" dirty="0"/>
          </a:p>
        </p:txBody>
      </p:sp>
    </p:spTree>
    <p:extLst>
      <p:ext uri="{BB962C8B-B14F-4D97-AF65-F5344CB8AC3E}">
        <p14:creationId xmlns:p14="http://schemas.microsoft.com/office/powerpoint/2010/main" val="17983877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381000" y="685800"/>
            <a:ext cx="6096000" cy="3429000"/>
          </a:xfrm>
        </p:spPr>
      </p:sp>
      <p:sp>
        <p:nvSpPr>
          <p:cNvPr id="3" name="슬라이드 노트 개체 틀 2"/>
          <p:cNvSpPr>
            <a:spLocks noGrp="1"/>
          </p:cNvSpPr>
          <p:nvPr>
            <p:ph type="body" idx="1"/>
          </p:nvPr>
        </p:nvSpPr>
        <p:spPr/>
        <p:txBody>
          <a:bodyPr/>
          <a:lstStyle/>
          <a:p>
            <a:r>
              <a:rPr kumimoji="1" lang="ko-KR" altLang="en-US" dirty="0"/>
              <a:t>강력한 </a:t>
            </a:r>
            <a:r>
              <a:rPr kumimoji="1" lang="en" altLang="ko-Kore-KR" dirty="0"/>
              <a:t>CNN </a:t>
            </a:r>
            <a:r>
              <a:rPr kumimoji="1" lang="ko-KR" altLang="en-US" dirty="0"/>
              <a:t>모델이며 많은 컴퓨터 비전 애플리케이션에서 널리 사용되어 왔습니다</a:t>
            </a:r>
            <a:r>
              <a:rPr kumimoji="1" lang="en-US" altLang="ko-KR" dirty="0"/>
              <a:t>. </a:t>
            </a:r>
            <a:r>
              <a:rPr kumimoji="1" lang="ko-KR" altLang="en-US" dirty="0" err="1"/>
              <a:t>컨볼루션</a:t>
            </a:r>
            <a:r>
              <a:rPr kumimoji="1" lang="ko-KR" altLang="en-US" dirty="0"/>
              <a:t> 레이어</a:t>
            </a:r>
            <a:r>
              <a:rPr kumimoji="1" lang="en-US" altLang="ko-KR" dirty="0"/>
              <a:t>, </a:t>
            </a:r>
            <a:r>
              <a:rPr kumimoji="1" lang="ko-KR" altLang="en-US" dirty="0"/>
              <a:t>완전히 연결된 레이어</a:t>
            </a:r>
            <a:r>
              <a:rPr kumimoji="1" lang="en-US" altLang="ko-KR" dirty="0"/>
              <a:t>, </a:t>
            </a:r>
            <a:r>
              <a:rPr kumimoji="1" lang="ko-KR" altLang="en-US" dirty="0"/>
              <a:t>최대 </a:t>
            </a:r>
            <a:r>
              <a:rPr kumimoji="1" lang="ko-KR" altLang="en-US" dirty="0" err="1"/>
              <a:t>풀링</a:t>
            </a:r>
            <a:r>
              <a:rPr kumimoji="1" lang="ko-KR" altLang="en-US" dirty="0"/>
              <a:t> 레이어 및 </a:t>
            </a:r>
            <a:r>
              <a:rPr kumimoji="1" lang="ko-KR" altLang="en-US" dirty="0" err="1"/>
              <a:t>드롭아웃</a:t>
            </a:r>
            <a:r>
              <a:rPr kumimoji="1" lang="ko-KR" altLang="en-US" dirty="0"/>
              <a:t> 레이어를 포함하여 </a:t>
            </a:r>
            <a:r>
              <a:rPr kumimoji="1" lang="en-US" altLang="ko-KR" dirty="0"/>
              <a:t>19</a:t>
            </a:r>
            <a:r>
              <a:rPr kumimoji="1" lang="ko-KR" altLang="en-US" dirty="0"/>
              <a:t>개의 훈련 가능한 레이어가 있습니다</a:t>
            </a:r>
          </a:p>
          <a:p>
            <a:r>
              <a:rPr kumimoji="1" lang="ko-KR" altLang="en-US" dirty="0"/>
              <a:t>이 논문에서 사용한 </a:t>
            </a:r>
            <a:r>
              <a:rPr kumimoji="1" lang="en" altLang="ko-Kore-KR" dirty="0"/>
              <a:t>VGG-19 </a:t>
            </a:r>
            <a:r>
              <a:rPr kumimoji="1" lang="ko-KR" altLang="en-US" dirty="0"/>
              <a:t>모델은 </a:t>
            </a:r>
            <a:r>
              <a:rPr kumimoji="1" lang="en" altLang="ko-Kore-KR" dirty="0"/>
              <a:t>ImageNet</a:t>
            </a:r>
            <a:r>
              <a:rPr kumimoji="1" lang="ko-KR" altLang="en-US" dirty="0"/>
              <a:t>에서 </a:t>
            </a:r>
            <a:r>
              <a:rPr kumimoji="1" lang="en-US" altLang="ko-KR" dirty="0"/>
              <a:t>pretraining </a:t>
            </a:r>
            <a:r>
              <a:rPr kumimoji="1" lang="ko-KR" altLang="en-US" dirty="0"/>
              <a:t>된 모델입니다</a:t>
            </a:r>
            <a:r>
              <a:rPr kumimoji="1" lang="en-US" altLang="ko-KR" dirty="0"/>
              <a:t>.</a:t>
            </a:r>
            <a:r>
              <a:rPr kumimoji="1" lang="ko-KR" altLang="en-US" dirty="0"/>
              <a:t> </a:t>
            </a:r>
            <a:endParaRPr kumimoji="1" lang="en-US" altLang="ko-KR" dirty="0"/>
          </a:p>
          <a:p>
            <a:r>
              <a:rPr kumimoji="1" lang="ko-KR" altLang="en-US" dirty="0"/>
              <a:t>그런 다음 </a:t>
            </a:r>
            <a:r>
              <a:rPr kumimoji="1" lang="en-US" altLang="ko-KR" dirty="0"/>
              <a:t>transfer learning </a:t>
            </a:r>
            <a:r>
              <a:rPr kumimoji="1" lang="ko-KR" altLang="en-US" dirty="0"/>
              <a:t>을 사용하여 이미지 인코더를 미세 조정합니다</a:t>
            </a:r>
            <a:r>
              <a:rPr kumimoji="1" lang="en-US" altLang="ko-KR" dirty="0"/>
              <a:t>.</a:t>
            </a:r>
          </a:p>
          <a:p>
            <a:r>
              <a:rPr kumimoji="1" lang="ko-KR" altLang="en-US" dirty="0"/>
              <a:t>구체적으로 모델의 최종 예측 레이어가 제거되고 완전히 연결된 새로운 레이어</a:t>
            </a:r>
            <a:r>
              <a:rPr kumimoji="1" lang="en-US" altLang="ko-KR" dirty="0"/>
              <a:t>, </a:t>
            </a:r>
            <a:r>
              <a:rPr kumimoji="1" lang="ko-KR" altLang="en-US" dirty="0"/>
              <a:t>조밀한 레이어 및 맨 위의 출력 레이어로 대체됩니다</a:t>
            </a:r>
            <a:r>
              <a:rPr kumimoji="1" lang="en-US" altLang="ko-KR" dirty="0"/>
              <a:t>.</a:t>
            </a:r>
            <a:endParaRPr kumimoji="1" lang="ko-Kore-KR" altLang="en-US" dirty="0"/>
          </a:p>
        </p:txBody>
      </p:sp>
    </p:spTree>
    <p:extLst>
      <p:ext uri="{BB962C8B-B14F-4D97-AF65-F5344CB8AC3E}">
        <p14:creationId xmlns:p14="http://schemas.microsoft.com/office/powerpoint/2010/main" val="29933939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 name="Shape 190"/>
          <p:cNvSpPr>
            <a:spLocks noGrp="1" noRot="1" noChangeAspect="1"/>
          </p:cNvSpPr>
          <p:nvPr>
            <p:ph type="sldImg"/>
          </p:nvPr>
        </p:nvSpPr>
        <p:spPr>
          <a:xfrm>
            <a:off x="381000" y="685800"/>
            <a:ext cx="6096000" cy="3429000"/>
          </a:xfrm>
          <a:prstGeom prst="rect">
            <a:avLst/>
          </a:prstGeom>
        </p:spPr>
        <p:txBody>
          <a:bodyPr/>
          <a:lstStyle/>
          <a:p>
            <a:endParaRPr/>
          </a:p>
        </p:txBody>
      </p:sp>
      <p:sp>
        <p:nvSpPr>
          <p:cNvPr id="191" name="Shape 191"/>
          <p:cNvSpPr>
            <a:spLocks noGrp="1"/>
          </p:cNvSpPr>
          <p:nvPr>
            <p:ph type="body" sz="quarter" idx="1"/>
          </p:nvPr>
        </p:nvSpPr>
        <p:spPr>
          <a:prstGeom prst="rect">
            <a:avLst/>
          </a:prstGeom>
        </p:spPr>
        <p:txBody>
          <a:bodyPr/>
          <a:lstStyle/>
          <a:p>
            <a:r>
              <a:t>RNN을 이용한 텍스트 기능 학습</a:t>
            </a:r>
          </a:p>
          <a:p>
            <a:r>
              <a:t>CNN을 통한 이미지 기능 학습</a:t>
            </a:r>
          </a:p>
          <a:p>
            <a:r>
              <a:t>GNN을 통한 네트워크 기능 학습</a:t>
            </a:r>
          </a:p>
          <a:p>
            <a:r>
              <a:t>이미지 및 텍스트 기능 학습 모듈은 개별 문서의 고유 기능을 나타내기 위해 먼저 융합됩니다</a:t>
            </a:r>
          </a:p>
          <a:p>
            <a:r>
              <a:t>그런 다음, 문서 분류를 위해 네트워크 학습 모듈과 융합합니다.</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 name="Shape 198"/>
          <p:cNvSpPr>
            <a:spLocks noGrp="1" noRot="1" noChangeAspect="1"/>
          </p:cNvSpPr>
          <p:nvPr>
            <p:ph type="sldImg"/>
          </p:nvPr>
        </p:nvSpPr>
        <p:spPr>
          <a:xfrm>
            <a:off x="381000" y="685800"/>
            <a:ext cx="6096000" cy="3429000"/>
          </a:xfrm>
          <a:prstGeom prst="rect">
            <a:avLst/>
          </a:prstGeom>
        </p:spPr>
        <p:txBody>
          <a:bodyPr/>
          <a:lstStyle/>
          <a:p>
            <a:endParaRPr/>
          </a:p>
        </p:txBody>
      </p:sp>
      <p:sp>
        <p:nvSpPr>
          <p:cNvPr id="199" name="Shape 199"/>
          <p:cNvSpPr>
            <a:spLocks noGrp="1"/>
          </p:cNvSpPr>
          <p:nvPr>
            <p:ph type="body" sz="quarter" idx="1"/>
          </p:nvPr>
        </p:nvSpPr>
        <p:spPr>
          <a:prstGeom prst="rect">
            <a:avLst/>
          </a:prstGeom>
        </p:spPr>
        <p:txBody>
          <a:bodyPr/>
          <a:lstStyle/>
          <a:p>
            <a:r>
              <a:rPr dirty="0" err="1"/>
              <a:t>이미지</a:t>
            </a:r>
            <a:r>
              <a:rPr dirty="0"/>
              <a:t> </a:t>
            </a:r>
            <a:r>
              <a:rPr dirty="0" err="1"/>
              <a:t>전처리</a:t>
            </a:r>
            <a:endParaRPr dirty="0"/>
          </a:p>
          <a:p>
            <a:endParaRPr dirty="0"/>
          </a:p>
          <a:p>
            <a:r>
              <a:rPr dirty="0" err="1"/>
              <a:t>이미지를</a:t>
            </a:r>
            <a:r>
              <a:rPr dirty="0"/>
              <a:t> </a:t>
            </a:r>
            <a:r>
              <a:rPr dirty="0" err="1"/>
              <a:t>합성하기</a:t>
            </a:r>
            <a:r>
              <a:rPr dirty="0"/>
              <a:t> </a:t>
            </a:r>
            <a:r>
              <a:rPr dirty="0" err="1"/>
              <a:t>위해</a:t>
            </a:r>
            <a:r>
              <a:rPr dirty="0"/>
              <a:t> YOLO V3 CNN </a:t>
            </a:r>
            <a:r>
              <a:rPr dirty="0" err="1"/>
              <a:t>모델을</a:t>
            </a:r>
            <a:r>
              <a:rPr dirty="0"/>
              <a:t> </a:t>
            </a:r>
            <a:r>
              <a:rPr dirty="0" err="1"/>
              <a:t>사용하여</a:t>
            </a:r>
            <a:r>
              <a:rPr dirty="0"/>
              <a:t> </a:t>
            </a:r>
            <a:r>
              <a:rPr dirty="0" err="1"/>
              <a:t>이미지</a:t>
            </a:r>
            <a:r>
              <a:rPr dirty="0"/>
              <a:t> </a:t>
            </a:r>
            <a:r>
              <a:rPr lang="en-US" dirty="0"/>
              <a:t> </a:t>
            </a:r>
            <a:r>
              <a:rPr lang="ko-KR" altLang="en-US" dirty="0" err="1"/>
              <a:t>세퍼레이터를</a:t>
            </a:r>
            <a:r>
              <a:rPr lang="ko-KR" altLang="en-US" dirty="0"/>
              <a:t> </a:t>
            </a:r>
            <a:r>
              <a:rPr dirty="0" err="1"/>
              <a:t>만듭니다</a:t>
            </a:r>
            <a:r>
              <a:rPr dirty="0"/>
              <a:t>.</a:t>
            </a:r>
          </a:p>
          <a:p>
            <a:r>
              <a:rPr dirty="0" err="1"/>
              <a:t>구현</a:t>
            </a:r>
            <a:r>
              <a:rPr dirty="0"/>
              <a:t> </a:t>
            </a:r>
            <a:r>
              <a:rPr dirty="0" err="1"/>
              <a:t>설정</a:t>
            </a:r>
            <a:r>
              <a:rPr dirty="0"/>
              <a:t> </a:t>
            </a:r>
            <a:r>
              <a:rPr dirty="0" err="1"/>
              <a:t>대부분을</a:t>
            </a:r>
            <a:r>
              <a:rPr lang="ko-KR" altLang="en-US" dirty="0"/>
              <a:t> 원래 논문을</a:t>
            </a:r>
            <a:r>
              <a:rPr dirty="0"/>
              <a:t> </a:t>
            </a:r>
            <a:r>
              <a:rPr dirty="0" err="1"/>
              <a:t>따</a:t>
            </a:r>
            <a:r>
              <a:rPr lang="ko-KR" altLang="en-US" dirty="0" err="1"/>
              <a:t>르며</a:t>
            </a:r>
            <a:r>
              <a:rPr lang="en-US" altLang="ko-KR" dirty="0"/>
              <a:t>,</a:t>
            </a:r>
            <a:r>
              <a:rPr lang="ko-KR" altLang="en-US" dirty="0"/>
              <a:t> </a:t>
            </a:r>
            <a:r>
              <a:rPr lang="en-US" altLang="ko-KR" dirty="0"/>
              <a:t>3,600</a:t>
            </a:r>
            <a:r>
              <a:rPr lang="ko-KR" altLang="en-US" dirty="0"/>
              <a:t>개의 레이블이 </a:t>
            </a:r>
            <a:r>
              <a:rPr lang="ko-KR" altLang="en-US" dirty="0" err="1"/>
              <a:t>지정되어있는</a:t>
            </a:r>
            <a:r>
              <a:rPr lang="ko-KR" altLang="en-US" dirty="0"/>
              <a:t> </a:t>
            </a:r>
            <a:r>
              <a:rPr lang="ko-KR" altLang="en-US" dirty="0" err="1"/>
              <a:t>컴파운드된</a:t>
            </a:r>
            <a:r>
              <a:rPr lang="ko-KR" altLang="en-US" dirty="0"/>
              <a:t> 이미지가 포함된 </a:t>
            </a:r>
            <a:r>
              <a:rPr lang="ko-KR" altLang="en-US" dirty="0" err="1"/>
              <a:t>매뉴얼하게</a:t>
            </a:r>
            <a:r>
              <a:rPr dirty="0"/>
              <a:t> </a:t>
            </a:r>
            <a:r>
              <a:rPr dirty="0" err="1"/>
              <a:t>레이블링된</a:t>
            </a:r>
            <a:r>
              <a:rPr dirty="0"/>
              <a:t> </a:t>
            </a:r>
            <a:r>
              <a:rPr dirty="0" err="1"/>
              <a:t>데이터</a:t>
            </a:r>
            <a:r>
              <a:rPr dirty="0"/>
              <a:t> </a:t>
            </a:r>
            <a:r>
              <a:rPr dirty="0" err="1"/>
              <a:t>세트에</a:t>
            </a:r>
            <a:r>
              <a:rPr lang="ko-KR" altLang="en-US" dirty="0"/>
              <a:t> 대해</a:t>
            </a:r>
            <a:r>
              <a:rPr dirty="0"/>
              <a:t> </a:t>
            </a:r>
            <a:r>
              <a:rPr dirty="0" err="1"/>
              <a:t>네트워크를</a:t>
            </a:r>
            <a:r>
              <a:rPr dirty="0"/>
              <a:t> </a:t>
            </a:r>
            <a:r>
              <a:rPr dirty="0" err="1"/>
              <a:t>미세</a:t>
            </a:r>
            <a:r>
              <a:rPr dirty="0"/>
              <a:t> </a:t>
            </a:r>
            <a:r>
              <a:rPr dirty="0" err="1"/>
              <a:t>조정합니다</a:t>
            </a:r>
            <a:r>
              <a:rPr dirty="0"/>
              <a:t>. </a:t>
            </a:r>
            <a:endParaRPr lang="en-US" dirty="0"/>
          </a:p>
          <a:p>
            <a:endParaRPr dirty="0"/>
          </a:p>
          <a:p>
            <a:r>
              <a:rPr dirty="0" err="1"/>
              <a:t>이미지</a:t>
            </a:r>
            <a:r>
              <a:rPr dirty="0"/>
              <a:t> </a:t>
            </a:r>
            <a:r>
              <a:rPr dirty="0" err="1"/>
              <a:t>학습</a:t>
            </a:r>
            <a:r>
              <a:rPr dirty="0"/>
              <a:t> </a:t>
            </a:r>
            <a:r>
              <a:rPr dirty="0" err="1"/>
              <a:t>모듈</a:t>
            </a:r>
            <a:endParaRPr dirty="0"/>
          </a:p>
          <a:p>
            <a:r>
              <a:rPr dirty="0" err="1"/>
              <a:t>ImageNet에서</a:t>
            </a:r>
            <a:r>
              <a:rPr dirty="0"/>
              <a:t> </a:t>
            </a:r>
            <a:r>
              <a:rPr dirty="0" err="1"/>
              <a:t>사전</a:t>
            </a:r>
            <a:r>
              <a:rPr dirty="0"/>
              <a:t> </a:t>
            </a:r>
            <a:r>
              <a:rPr dirty="0" err="1"/>
              <a:t>훈련된</a:t>
            </a:r>
            <a:r>
              <a:rPr dirty="0"/>
              <a:t> VGG-19 </a:t>
            </a:r>
            <a:r>
              <a:rPr dirty="0" err="1"/>
              <a:t>모델을</a:t>
            </a:r>
            <a:r>
              <a:rPr dirty="0"/>
              <a:t> </a:t>
            </a:r>
            <a:r>
              <a:rPr dirty="0" err="1"/>
              <a:t>사용하고</a:t>
            </a:r>
            <a:r>
              <a:rPr dirty="0"/>
              <a:t> </a:t>
            </a:r>
            <a:r>
              <a:rPr dirty="0" err="1"/>
              <a:t>전이</a:t>
            </a:r>
            <a:r>
              <a:rPr dirty="0"/>
              <a:t> </a:t>
            </a:r>
            <a:r>
              <a:rPr dirty="0" err="1"/>
              <a:t>학습</a:t>
            </a:r>
            <a:r>
              <a:rPr dirty="0"/>
              <a:t> </a:t>
            </a:r>
            <a:r>
              <a:rPr dirty="0" err="1"/>
              <a:t>기술을</a:t>
            </a:r>
            <a:r>
              <a:rPr dirty="0"/>
              <a:t> </a:t>
            </a:r>
            <a:r>
              <a:rPr dirty="0" err="1"/>
              <a:t>사용하여</a:t>
            </a:r>
            <a:r>
              <a:rPr dirty="0"/>
              <a:t> </a:t>
            </a:r>
            <a:r>
              <a:rPr dirty="0" err="1"/>
              <a:t>이미지</a:t>
            </a:r>
            <a:r>
              <a:rPr dirty="0"/>
              <a:t> </a:t>
            </a:r>
            <a:r>
              <a:rPr dirty="0" err="1"/>
              <a:t>인코더를</a:t>
            </a:r>
            <a:r>
              <a:rPr dirty="0"/>
              <a:t> </a:t>
            </a:r>
            <a:r>
              <a:rPr lang="en-US" altLang="ko-KR" dirty="0"/>
              <a:t>fine </a:t>
            </a:r>
            <a:r>
              <a:rPr lang="en-US" altLang="ko-KR" dirty="0" err="1"/>
              <a:t>tuning</a:t>
            </a:r>
            <a:r>
              <a:rPr dirty="0" err="1"/>
              <a:t>합니다</a:t>
            </a:r>
            <a:r>
              <a:rPr dirty="0"/>
              <a:t>.</a:t>
            </a:r>
          </a:p>
          <a:p>
            <a:r>
              <a:rPr lang="en-US" dirty="0"/>
              <a:t>	</a:t>
            </a:r>
            <a:r>
              <a:rPr dirty="0" err="1"/>
              <a:t>모델의</a:t>
            </a:r>
            <a:r>
              <a:rPr dirty="0"/>
              <a:t> </a:t>
            </a:r>
            <a:r>
              <a:rPr dirty="0" err="1"/>
              <a:t>최종</a:t>
            </a:r>
            <a:r>
              <a:rPr dirty="0"/>
              <a:t> </a:t>
            </a:r>
            <a:r>
              <a:rPr dirty="0" err="1"/>
              <a:t>예측</a:t>
            </a:r>
            <a:r>
              <a:rPr dirty="0"/>
              <a:t> </a:t>
            </a:r>
            <a:r>
              <a:rPr dirty="0" err="1"/>
              <a:t>레이어를</a:t>
            </a:r>
            <a:r>
              <a:rPr dirty="0"/>
              <a:t> </a:t>
            </a:r>
            <a:r>
              <a:rPr dirty="0" err="1"/>
              <a:t>제거하고</a:t>
            </a:r>
            <a:r>
              <a:rPr dirty="0"/>
              <a:t> </a:t>
            </a:r>
            <a:r>
              <a:rPr dirty="0" err="1"/>
              <a:t>위쪽에</a:t>
            </a:r>
            <a:r>
              <a:rPr dirty="0"/>
              <a:t> </a:t>
            </a:r>
            <a:r>
              <a:rPr dirty="0" err="1"/>
              <a:t>새로운</a:t>
            </a:r>
            <a:r>
              <a:rPr dirty="0"/>
              <a:t> </a:t>
            </a:r>
            <a:r>
              <a:rPr dirty="0" err="1"/>
              <a:t>완전히</a:t>
            </a:r>
            <a:r>
              <a:rPr dirty="0"/>
              <a:t> </a:t>
            </a:r>
            <a:r>
              <a:rPr dirty="0" err="1"/>
              <a:t>연결된</a:t>
            </a:r>
            <a:r>
              <a:rPr dirty="0"/>
              <a:t> </a:t>
            </a:r>
            <a:r>
              <a:rPr dirty="0" err="1"/>
              <a:t>레이어</a:t>
            </a:r>
            <a:r>
              <a:rPr dirty="0"/>
              <a:t>, </a:t>
            </a:r>
            <a:r>
              <a:rPr dirty="0" err="1"/>
              <a:t>밀집</a:t>
            </a:r>
            <a:r>
              <a:rPr dirty="0"/>
              <a:t> </a:t>
            </a:r>
            <a:r>
              <a:rPr dirty="0" err="1"/>
              <a:t>레이어</a:t>
            </a:r>
            <a:r>
              <a:rPr dirty="0"/>
              <a:t> </a:t>
            </a:r>
            <a:r>
              <a:rPr dirty="0" err="1"/>
              <a:t>및</a:t>
            </a:r>
            <a:r>
              <a:rPr dirty="0"/>
              <a:t> </a:t>
            </a:r>
            <a:r>
              <a:rPr dirty="0" err="1"/>
              <a:t>출력</a:t>
            </a:r>
            <a:r>
              <a:rPr dirty="0"/>
              <a:t> </a:t>
            </a:r>
            <a:r>
              <a:rPr dirty="0" err="1"/>
              <a:t>레이어를</a:t>
            </a:r>
            <a:r>
              <a:rPr dirty="0"/>
              <a:t> </a:t>
            </a:r>
            <a:r>
              <a:rPr dirty="0" err="1"/>
              <a:t>추가합니다</a:t>
            </a:r>
            <a:r>
              <a:rPr dirty="0"/>
              <a:t>.</a:t>
            </a:r>
          </a:p>
          <a:p>
            <a:r>
              <a:rPr dirty="0" err="1"/>
              <a:t>변경된</a:t>
            </a:r>
            <a:r>
              <a:rPr dirty="0"/>
              <a:t> </a:t>
            </a:r>
            <a:r>
              <a:rPr dirty="0" err="1"/>
              <a:t>모델의</a:t>
            </a:r>
            <a:r>
              <a:rPr dirty="0"/>
              <a:t> </a:t>
            </a:r>
            <a:r>
              <a:rPr dirty="0" err="1"/>
              <a:t>목표</a:t>
            </a:r>
            <a:r>
              <a:rPr dirty="0"/>
              <a:t> : </a:t>
            </a:r>
            <a:r>
              <a:rPr dirty="0" err="1"/>
              <a:t>각</a:t>
            </a:r>
            <a:r>
              <a:rPr dirty="0"/>
              <a:t> </a:t>
            </a:r>
            <a:r>
              <a:rPr dirty="0" err="1"/>
              <a:t>이미지를</a:t>
            </a:r>
            <a:r>
              <a:rPr dirty="0"/>
              <a:t> </a:t>
            </a:r>
            <a:r>
              <a:rPr dirty="0" err="1"/>
              <a:t>사전</a:t>
            </a:r>
            <a:r>
              <a:rPr dirty="0"/>
              <a:t> </a:t>
            </a:r>
            <a:r>
              <a:rPr dirty="0" err="1"/>
              <a:t>정의된</a:t>
            </a:r>
            <a:r>
              <a:rPr dirty="0"/>
              <a:t> </a:t>
            </a:r>
            <a:r>
              <a:rPr dirty="0" err="1"/>
              <a:t>범주로</a:t>
            </a:r>
            <a:r>
              <a:rPr dirty="0"/>
              <a:t> </a:t>
            </a:r>
            <a:r>
              <a:rPr dirty="0" err="1"/>
              <a:t>분류하여</a:t>
            </a:r>
            <a:r>
              <a:rPr dirty="0"/>
              <a:t> </a:t>
            </a:r>
            <a:r>
              <a:rPr dirty="0" err="1"/>
              <a:t>해당</a:t>
            </a:r>
            <a:r>
              <a:rPr dirty="0"/>
              <a:t> </a:t>
            </a:r>
            <a:r>
              <a:rPr dirty="0" err="1"/>
              <a:t>지식을</a:t>
            </a:r>
            <a:r>
              <a:rPr dirty="0"/>
              <a:t> </a:t>
            </a:r>
            <a:r>
              <a:rPr dirty="0" err="1"/>
              <a:t>학습합니다</a:t>
            </a:r>
            <a:r>
              <a:rPr dirty="0"/>
              <a:t>.</a:t>
            </a:r>
          </a:p>
          <a:p>
            <a:r>
              <a:rPr dirty="0" err="1"/>
              <a:t>학습</a:t>
            </a:r>
            <a:r>
              <a:rPr dirty="0"/>
              <a:t> </a:t>
            </a:r>
            <a:r>
              <a:rPr dirty="0" err="1"/>
              <a:t>과정에서</a:t>
            </a:r>
            <a:r>
              <a:rPr dirty="0"/>
              <a:t> </a:t>
            </a:r>
            <a:r>
              <a:rPr dirty="0" err="1"/>
              <a:t>고차원</a:t>
            </a:r>
            <a:r>
              <a:rPr dirty="0"/>
              <a:t> </a:t>
            </a:r>
            <a:r>
              <a:rPr dirty="0" err="1"/>
              <a:t>벡터인</a:t>
            </a:r>
            <a:r>
              <a:rPr dirty="0"/>
              <a:t> </a:t>
            </a:r>
            <a:r>
              <a:rPr dirty="0" err="1"/>
              <a:t>이미지</a:t>
            </a:r>
            <a:r>
              <a:rPr dirty="0"/>
              <a:t> </a:t>
            </a:r>
            <a:r>
              <a:rPr dirty="0" err="1"/>
              <a:t>특징</a:t>
            </a:r>
            <a:r>
              <a:rPr dirty="0"/>
              <a:t> (</a:t>
            </a:r>
            <a:r>
              <a:rPr dirty="0" err="1"/>
              <a:t>v_img</a:t>
            </a:r>
            <a:r>
              <a:rPr dirty="0"/>
              <a:t>)</a:t>
            </a:r>
            <a:r>
              <a:rPr dirty="0" err="1"/>
              <a:t>을</a:t>
            </a:r>
            <a:r>
              <a:rPr dirty="0"/>
              <a:t> </a:t>
            </a:r>
            <a:r>
              <a:rPr dirty="0" err="1"/>
              <a:t>추출합니다</a:t>
            </a:r>
            <a:r>
              <a:rPr dirty="0"/>
              <a:t>.</a:t>
            </a:r>
          </a:p>
          <a:p>
            <a:endParaRPr dirty="0"/>
          </a:p>
          <a:p>
            <a:r>
              <a:rPr dirty="0" err="1"/>
              <a:t>이미지</a:t>
            </a:r>
            <a:r>
              <a:rPr dirty="0"/>
              <a:t> </a:t>
            </a:r>
            <a:r>
              <a:rPr dirty="0" err="1"/>
              <a:t>특징</a:t>
            </a:r>
            <a:r>
              <a:rPr dirty="0"/>
              <a:t> </a:t>
            </a:r>
            <a:r>
              <a:rPr dirty="0" err="1"/>
              <a:t>추출</a:t>
            </a:r>
            <a:endParaRPr lang="en-US" dirty="0"/>
          </a:p>
          <a:p>
            <a:pPr marL="0" marR="0" lvl="0" indent="0" defTabSz="457200" eaLnBrk="1" fontAlgn="auto" latinLnBrk="0" hangingPunct="1">
              <a:lnSpc>
                <a:spcPct val="117999"/>
              </a:lnSpc>
              <a:spcBef>
                <a:spcPts val="0"/>
              </a:spcBef>
              <a:spcAft>
                <a:spcPts val="0"/>
              </a:spcAft>
              <a:buClrTx/>
              <a:buSzTx/>
              <a:buFontTx/>
              <a:buNone/>
              <a:tabLst/>
              <a:defRPr/>
            </a:pPr>
            <a:r>
              <a:rPr lang="en" altLang="ko-Kore-KR" dirty="0"/>
              <a:t>VGG19 </a:t>
            </a:r>
            <a:r>
              <a:rPr lang="ko-KR" altLang="en-US" dirty="0"/>
              <a:t>네트워크를 이미지 인코더로 사용합니다</a:t>
            </a:r>
            <a:r>
              <a:rPr lang="en-US" altLang="ko-KR" dirty="0"/>
              <a:t>. </a:t>
            </a:r>
            <a:r>
              <a:rPr lang="ko-KR" altLang="en-US" dirty="0"/>
              <a:t>각 개별 </a:t>
            </a:r>
            <a:r>
              <a:rPr lang="en-US" altLang="ko-KR" dirty="0"/>
              <a:t>technical</a:t>
            </a:r>
            <a:r>
              <a:rPr lang="ko-KR" altLang="en-US" dirty="0"/>
              <a:t> 이미지는 </a:t>
            </a:r>
            <a:r>
              <a:rPr lang="en-US" altLang="ko-KR" dirty="0"/>
              <a:t>1,024 </a:t>
            </a:r>
            <a:r>
              <a:rPr lang="ko-KR" altLang="en-US" dirty="0"/>
              <a:t>차원 벡터로 표현됩니다</a:t>
            </a:r>
            <a:r>
              <a:rPr lang="en-US" altLang="ko-KR" dirty="0"/>
              <a:t>.</a:t>
            </a:r>
            <a:endParaRPr dirty="0"/>
          </a:p>
          <a:p>
            <a:r>
              <a:rPr dirty="0" err="1"/>
              <a:t>클래스</a:t>
            </a:r>
            <a:r>
              <a:rPr dirty="0"/>
              <a:t> </a:t>
            </a:r>
            <a:r>
              <a:rPr dirty="0" err="1"/>
              <a:t>활성화</a:t>
            </a:r>
            <a:r>
              <a:rPr dirty="0"/>
              <a:t> </a:t>
            </a:r>
            <a:r>
              <a:rPr dirty="0" err="1"/>
              <a:t>매핑</a:t>
            </a:r>
            <a:r>
              <a:rPr dirty="0"/>
              <a:t> </a:t>
            </a:r>
            <a:r>
              <a:rPr dirty="0" err="1"/>
              <a:t>기술을</a:t>
            </a:r>
            <a:r>
              <a:rPr dirty="0"/>
              <a:t> </a:t>
            </a:r>
            <a:r>
              <a:rPr dirty="0" err="1"/>
              <a:t>활용하여</a:t>
            </a:r>
            <a:r>
              <a:rPr dirty="0"/>
              <a:t> </a:t>
            </a:r>
            <a:r>
              <a:rPr dirty="0" err="1"/>
              <a:t>신경망에게</a:t>
            </a:r>
            <a:r>
              <a:rPr dirty="0"/>
              <a:t> </a:t>
            </a:r>
            <a:r>
              <a:rPr dirty="0" err="1"/>
              <a:t>이미지</a:t>
            </a:r>
            <a:r>
              <a:rPr dirty="0"/>
              <a:t> </a:t>
            </a:r>
            <a:r>
              <a:rPr dirty="0" err="1"/>
              <a:t>영역의</a:t>
            </a:r>
            <a:r>
              <a:rPr dirty="0"/>
              <a:t> </a:t>
            </a:r>
            <a:r>
              <a:rPr dirty="0" err="1"/>
              <a:t>중요성을</a:t>
            </a:r>
            <a:r>
              <a:rPr dirty="0"/>
              <a:t> </a:t>
            </a:r>
            <a:r>
              <a:rPr dirty="0" err="1"/>
              <a:t>강조합니다</a:t>
            </a:r>
            <a:r>
              <a:rPr dirty="0"/>
              <a:t>.</a:t>
            </a: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ti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ti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제목">
    <p:spTree>
      <p:nvGrpSpPr>
        <p:cNvPr id="1" name=""/>
        <p:cNvGrpSpPr/>
        <p:nvPr/>
      </p:nvGrpSpPr>
      <p:grpSpPr>
        <a:xfrm>
          <a:off x="0" y="0"/>
          <a:ext cx="0" cy="0"/>
          <a:chOff x="0" y="0"/>
          <a:chExt cx="0" cy="0"/>
        </a:xfrm>
      </p:grpSpPr>
      <p:sp>
        <p:nvSpPr>
          <p:cNvPr id="14" name="저자 및 날짜"/>
          <p:cNvSpPr txBox="1">
            <a:spLocks noGrp="1"/>
          </p:cNvSpPr>
          <p:nvPr>
            <p:ph type="body" sz="quarter" idx="21" hasCustomPrompt="1"/>
          </p:nvPr>
        </p:nvSpPr>
        <p:spPr>
          <a:xfrm>
            <a:off x="1201340" y="11859862"/>
            <a:ext cx="21971003" cy="636979"/>
          </a:xfrm>
          <a:prstGeom prst="rect">
            <a:avLst/>
          </a:prstGeom>
        </p:spPr>
        <p:txBody>
          <a:bodyPr lIns="45719" tIns="45719" rIns="45719" bIns="45719"/>
          <a:lstStyle>
            <a:lvl1pPr marL="0" indent="0" defTabSz="784225">
              <a:lnSpc>
                <a:spcPct val="100000"/>
              </a:lnSpc>
              <a:spcBef>
                <a:spcPts val="0"/>
              </a:spcBef>
              <a:buSzTx/>
              <a:buNone/>
              <a:defRPr sz="3420" b="1">
                <a:latin typeface="Times New Roman" panose="02020603050405020304" pitchFamily="18" charset="0"/>
                <a:ea typeface="+mj-ea"/>
                <a:cs typeface="Times New Roman" panose="02020603050405020304" pitchFamily="18" charset="0"/>
                <a:sym typeface="Helvetica Neue"/>
              </a:defRPr>
            </a:lvl1pPr>
          </a:lstStyle>
          <a:p>
            <a:r>
              <a:t>저자 및 날짜</a:t>
            </a:r>
          </a:p>
        </p:txBody>
      </p:sp>
      <p:sp>
        <p:nvSpPr>
          <p:cNvPr id="15" name="프레젠테이션 제목"/>
          <p:cNvSpPr txBox="1">
            <a:spLocks noGrp="1"/>
          </p:cNvSpPr>
          <p:nvPr>
            <p:ph type="title" hasCustomPrompt="1"/>
          </p:nvPr>
        </p:nvSpPr>
        <p:spPr>
          <a:xfrm>
            <a:off x="1206496" y="2574991"/>
            <a:ext cx="21971004" cy="4648201"/>
          </a:xfrm>
          <a:prstGeom prst="rect">
            <a:avLst/>
          </a:prstGeom>
        </p:spPr>
        <p:txBody>
          <a:bodyPr anchor="b"/>
          <a:lstStyle>
            <a:lvl1pPr>
              <a:defRPr sz="11600" spc="-232">
                <a:latin typeface="Times New Roman" panose="02020603050405020304" pitchFamily="18" charset="0"/>
                <a:ea typeface="+mj-ea"/>
                <a:cs typeface="Times New Roman" panose="02020603050405020304" pitchFamily="18" charset="0"/>
                <a:sym typeface="Helvetica Neue"/>
              </a:defRPr>
            </a:lvl1pPr>
          </a:lstStyle>
          <a:p>
            <a:r>
              <a:t>프레젠테이션 제목</a:t>
            </a:r>
          </a:p>
        </p:txBody>
      </p:sp>
      <p:sp>
        <p:nvSpPr>
          <p:cNvPr id="16" name="본문 첫 번째 줄…"/>
          <p:cNvSpPr txBox="1">
            <a:spLocks noGrp="1"/>
          </p:cNvSpPr>
          <p:nvPr>
            <p:ph type="body" sz="quarter" idx="1" hasCustomPrompt="1"/>
          </p:nvPr>
        </p:nvSpPr>
        <p:spPr>
          <a:xfrm>
            <a:off x="1201342" y="7223190"/>
            <a:ext cx="21971001" cy="1905001"/>
          </a:xfrm>
          <a:prstGeom prst="rect">
            <a:avLst/>
          </a:prstGeom>
        </p:spPr>
        <p:txBody>
          <a:bodyPr/>
          <a:lstStyle>
            <a:lvl1pPr marL="0" indent="0" defTabSz="825500">
              <a:lnSpc>
                <a:spcPct val="100000"/>
              </a:lnSpc>
              <a:spcBef>
                <a:spcPts val="0"/>
              </a:spcBef>
              <a:buSzTx/>
              <a:buNone/>
              <a:defRPr sz="5500" b="1">
                <a:latin typeface="Times New Roman" panose="02020603050405020304" pitchFamily="18" charset="0"/>
                <a:ea typeface="+mj-ea"/>
                <a:cs typeface="Times New Roman" panose="02020603050405020304" pitchFamily="18" charset="0"/>
                <a:sym typeface="Helvetica Neue"/>
              </a:defRPr>
            </a:lvl1pPr>
            <a:lvl2pPr marL="0" indent="457200" defTabSz="825500">
              <a:lnSpc>
                <a:spcPct val="100000"/>
              </a:lnSpc>
              <a:spcBef>
                <a:spcPts val="0"/>
              </a:spcBef>
              <a:buSzTx/>
              <a:buNone/>
              <a:defRPr sz="5500" b="1">
                <a:latin typeface="Times New Roman" panose="02020603050405020304" pitchFamily="18" charset="0"/>
                <a:ea typeface="+mj-ea"/>
                <a:cs typeface="Times New Roman" panose="02020603050405020304" pitchFamily="18" charset="0"/>
                <a:sym typeface="Helvetica Neue"/>
              </a:defRPr>
            </a:lvl2pPr>
            <a:lvl3pPr marL="0" indent="914400" defTabSz="825500">
              <a:lnSpc>
                <a:spcPct val="100000"/>
              </a:lnSpc>
              <a:spcBef>
                <a:spcPts val="0"/>
              </a:spcBef>
              <a:buSzTx/>
              <a:buNone/>
              <a:defRPr sz="5500" b="1">
                <a:latin typeface="Times New Roman" panose="02020603050405020304" pitchFamily="18" charset="0"/>
                <a:ea typeface="+mj-ea"/>
                <a:cs typeface="Times New Roman" panose="02020603050405020304" pitchFamily="18" charset="0"/>
                <a:sym typeface="Helvetica Neue"/>
              </a:defRPr>
            </a:lvl3pPr>
            <a:lvl4pPr marL="0" indent="1371600" defTabSz="825500">
              <a:lnSpc>
                <a:spcPct val="100000"/>
              </a:lnSpc>
              <a:spcBef>
                <a:spcPts val="0"/>
              </a:spcBef>
              <a:buSzTx/>
              <a:buNone/>
              <a:defRPr sz="5500" b="1">
                <a:latin typeface="Times New Roman" panose="02020603050405020304" pitchFamily="18" charset="0"/>
                <a:ea typeface="+mj-ea"/>
                <a:cs typeface="Times New Roman" panose="02020603050405020304" pitchFamily="18" charset="0"/>
                <a:sym typeface="Helvetica Neue"/>
              </a:defRPr>
            </a:lvl4pPr>
            <a:lvl5pPr marL="0" indent="1828800" defTabSz="825500">
              <a:lnSpc>
                <a:spcPct val="100000"/>
              </a:lnSpc>
              <a:spcBef>
                <a:spcPts val="0"/>
              </a:spcBef>
              <a:buSzTx/>
              <a:buNone/>
              <a:defRPr sz="5500" b="1">
                <a:latin typeface="Times New Roman" panose="02020603050405020304" pitchFamily="18" charset="0"/>
                <a:ea typeface="+mj-ea"/>
                <a:cs typeface="Times New Roman" panose="02020603050405020304" pitchFamily="18" charset="0"/>
                <a:sym typeface="Helvetica Neue"/>
              </a:defRPr>
            </a:lvl5pPr>
          </a:lstStyle>
          <a:p>
            <a:r>
              <a:t>프레젠테이션 부제</a:t>
            </a:r>
          </a:p>
          <a:p>
            <a:pPr lvl="1"/>
            <a:endParaRPr/>
          </a:p>
          <a:p>
            <a:pPr lvl="2"/>
            <a:endParaRPr/>
          </a:p>
          <a:p>
            <a:pPr lvl="3"/>
            <a:endParaRPr/>
          </a:p>
          <a:p>
            <a:pPr lvl="4"/>
            <a:endParaRPr/>
          </a:p>
        </p:txBody>
      </p:sp>
      <p:pic>
        <p:nvPicPr>
          <p:cNvPr id="17" name="이미지" descr="이미지"/>
          <p:cNvPicPr>
            <a:picLocks noChangeAspect="1"/>
          </p:cNvPicPr>
          <p:nvPr/>
        </p:nvPicPr>
        <p:blipFill>
          <a:blip r:embed="rId2"/>
          <a:srcRect l="26456" t="19321" r="26456" b="19321"/>
          <a:stretch>
            <a:fillRect/>
          </a:stretch>
        </p:blipFill>
        <p:spPr>
          <a:xfrm>
            <a:off x="0" y="12903200"/>
            <a:ext cx="2540000" cy="772798"/>
          </a:xfrm>
          <a:prstGeom prst="rect">
            <a:avLst/>
          </a:prstGeom>
          <a:ln w="12700">
            <a:miter lim="400000"/>
          </a:ln>
        </p:spPr>
      </p:pic>
      <p:sp>
        <p:nvSpPr>
          <p:cNvPr id="18" name="슬라이드 번호"/>
          <p:cNvSpPr txBox="1">
            <a:spLocks noGrp="1"/>
          </p:cNvSpPr>
          <p:nvPr>
            <p:ph type="sldNum" sz="quarter" idx="2"/>
          </p:nvPr>
        </p:nvSpPr>
        <p:spPr>
          <a:prstGeom prst="rect">
            <a:avLst/>
          </a:prstGeom>
        </p:spPr>
        <p:txBody>
          <a:bodyPr/>
          <a:lstStyle>
            <a:lvl1pPr>
              <a:defRPr>
                <a:latin typeface="Times New Roman" panose="02020603050405020304" pitchFamily="18" charset="0"/>
                <a:cs typeface="Times New Roman" panose="02020603050405020304" pitchFamily="18" charset="0"/>
              </a:defRPr>
            </a:lvl1pPr>
          </a:lstStyle>
          <a:p>
            <a:fld id="{86CB4B4D-7CA3-9044-876B-883B54F8677D}" type="slidenum">
              <a:rPr lang="en-US" altLang="ko-Kore-KR" smtClean="0"/>
              <a:pPr/>
              <a:t>‹#›</a:t>
            </a:fld>
            <a:endParaRPr lang="en-US" altLang="ko-Kore-K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내역서">
    <p:spTree>
      <p:nvGrpSpPr>
        <p:cNvPr id="1" name=""/>
        <p:cNvGrpSpPr/>
        <p:nvPr/>
      </p:nvGrpSpPr>
      <p:grpSpPr>
        <a:xfrm>
          <a:off x="0" y="0"/>
          <a:ext cx="0" cy="0"/>
          <a:chOff x="0" y="0"/>
          <a:chExt cx="0" cy="0"/>
        </a:xfrm>
      </p:grpSpPr>
      <p:sp>
        <p:nvSpPr>
          <p:cNvPr id="102" name="본문 첫 번째 줄…"/>
          <p:cNvSpPr txBox="1">
            <a:spLocks noGrp="1"/>
          </p:cNvSpPr>
          <p:nvPr>
            <p:ph type="body" sz="half" idx="1" hasCustomPrompt="1"/>
          </p:nvPr>
        </p:nvSpPr>
        <p:spPr>
          <a:xfrm>
            <a:off x="1206500" y="4920843"/>
            <a:ext cx="21971000" cy="3874314"/>
          </a:xfrm>
          <a:prstGeom prst="rect">
            <a:avLst/>
          </a:prstGeom>
        </p:spPr>
        <p:txBody>
          <a:bodyPr anchor="ctr"/>
          <a:lstStyle>
            <a:lvl1pPr marL="0" indent="0" algn="ctr">
              <a:lnSpc>
                <a:spcPct val="80000"/>
              </a:lnSpc>
              <a:spcBef>
                <a:spcPts val="0"/>
              </a:spcBef>
              <a:buSzTx/>
              <a:buNone/>
              <a:defRPr sz="11600" spc="-232">
                <a:latin typeface="Helvetica Neue Medium"/>
                <a:ea typeface="Helvetica Neue Medium"/>
                <a:cs typeface="Helvetica Neue Medium"/>
                <a:sym typeface="Helvetica Neue Medium"/>
              </a:defRPr>
            </a:lvl1pPr>
            <a:lvl2pPr marL="0" indent="457200" algn="ctr">
              <a:lnSpc>
                <a:spcPct val="80000"/>
              </a:lnSpc>
              <a:spcBef>
                <a:spcPts val="0"/>
              </a:spcBef>
              <a:buSzTx/>
              <a:buNone/>
              <a:defRPr sz="11600" spc="-232">
                <a:latin typeface="Helvetica Neue Medium"/>
                <a:ea typeface="Helvetica Neue Medium"/>
                <a:cs typeface="Helvetica Neue Medium"/>
                <a:sym typeface="Helvetica Neue Medium"/>
              </a:defRPr>
            </a:lvl2pPr>
            <a:lvl3pPr marL="0" indent="914400" algn="ctr">
              <a:lnSpc>
                <a:spcPct val="80000"/>
              </a:lnSpc>
              <a:spcBef>
                <a:spcPts val="0"/>
              </a:spcBef>
              <a:buSzTx/>
              <a:buNone/>
              <a:defRPr sz="11600" spc="-232">
                <a:latin typeface="Helvetica Neue Medium"/>
                <a:ea typeface="Helvetica Neue Medium"/>
                <a:cs typeface="Helvetica Neue Medium"/>
                <a:sym typeface="Helvetica Neue Medium"/>
              </a:defRPr>
            </a:lvl3pPr>
            <a:lvl4pPr marL="0" indent="1371600" algn="ctr">
              <a:lnSpc>
                <a:spcPct val="80000"/>
              </a:lnSpc>
              <a:spcBef>
                <a:spcPts val="0"/>
              </a:spcBef>
              <a:buSzTx/>
              <a:buNone/>
              <a:defRPr sz="11600" spc="-232">
                <a:latin typeface="Helvetica Neue Medium"/>
                <a:ea typeface="Helvetica Neue Medium"/>
                <a:cs typeface="Helvetica Neue Medium"/>
                <a:sym typeface="Helvetica Neue Medium"/>
              </a:defRPr>
            </a:lvl4pPr>
            <a:lvl5pPr marL="0" indent="1828800" algn="ctr">
              <a:lnSpc>
                <a:spcPct val="80000"/>
              </a:lnSpc>
              <a:spcBef>
                <a:spcPts val="0"/>
              </a:spcBef>
              <a:buSzTx/>
              <a:buNone/>
              <a:defRPr sz="11600" spc="-232">
                <a:latin typeface="Helvetica Neue Medium"/>
                <a:ea typeface="Helvetica Neue Medium"/>
                <a:cs typeface="Helvetica Neue Medium"/>
                <a:sym typeface="Helvetica Neue Medium"/>
              </a:defRPr>
            </a:lvl5pPr>
          </a:lstStyle>
          <a:p>
            <a:r>
              <a:t>내역서</a:t>
            </a:r>
          </a:p>
          <a:p>
            <a:pPr lvl="1"/>
            <a:endParaRPr/>
          </a:p>
          <a:p>
            <a:pPr lvl="2"/>
            <a:endParaRPr/>
          </a:p>
          <a:p>
            <a:pPr lvl="3"/>
            <a:endParaRPr/>
          </a:p>
          <a:p>
            <a:pPr lvl="4"/>
            <a:endParaRPr/>
          </a:p>
        </p:txBody>
      </p:sp>
      <p:sp>
        <p:nvSpPr>
          <p:cNvPr id="103" name="슬라이드 번호"/>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중요한 사실">
    <p:spTree>
      <p:nvGrpSpPr>
        <p:cNvPr id="1" name=""/>
        <p:cNvGrpSpPr/>
        <p:nvPr/>
      </p:nvGrpSpPr>
      <p:grpSpPr>
        <a:xfrm>
          <a:off x="0" y="0"/>
          <a:ext cx="0" cy="0"/>
          <a:chOff x="0" y="0"/>
          <a:chExt cx="0" cy="0"/>
        </a:xfrm>
      </p:grpSpPr>
      <p:sp>
        <p:nvSpPr>
          <p:cNvPr id="110" name="본문 첫 번째 줄…"/>
          <p:cNvSpPr txBox="1">
            <a:spLocks noGrp="1"/>
          </p:cNvSpPr>
          <p:nvPr>
            <p:ph type="body" idx="1" hasCustomPrompt="1"/>
          </p:nvPr>
        </p:nvSpPr>
        <p:spPr>
          <a:xfrm>
            <a:off x="1206500" y="1075927"/>
            <a:ext cx="21971000" cy="7241584"/>
          </a:xfrm>
          <a:prstGeom prst="rect">
            <a:avLst/>
          </a:prstGeom>
        </p:spPr>
        <p:txBody>
          <a:bodyPr anchor="b"/>
          <a:lstStyle>
            <a:lvl1pPr marL="0" indent="0" algn="ctr">
              <a:lnSpc>
                <a:spcPct val="80000"/>
              </a:lnSpc>
              <a:spcBef>
                <a:spcPts val="0"/>
              </a:spcBef>
              <a:buSzTx/>
              <a:buNone/>
              <a:defRPr sz="25000" b="1" spc="-250">
                <a:latin typeface="+mj-lt"/>
                <a:ea typeface="+mj-ea"/>
                <a:cs typeface="+mj-cs"/>
                <a:sym typeface="Helvetica Neue"/>
              </a:defRPr>
            </a:lvl1pPr>
            <a:lvl2pPr marL="0" indent="457200" algn="ctr">
              <a:lnSpc>
                <a:spcPct val="80000"/>
              </a:lnSpc>
              <a:spcBef>
                <a:spcPts val="0"/>
              </a:spcBef>
              <a:buSzTx/>
              <a:buNone/>
              <a:defRPr sz="25000" b="1" spc="-250">
                <a:latin typeface="+mj-lt"/>
                <a:ea typeface="+mj-ea"/>
                <a:cs typeface="+mj-cs"/>
                <a:sym typeface="Helvetica Neue"/>
              </a:defRPr>
            </a:lvl2pPr>
            <a:lvl3pPr marL="0" indent="914400" algn="ctr">
              <a:lnSpc>
                <a:spcPct val="80000"/>
              </a:lnSpc>
              <a:spcBef>
                <a:spcPts val="0"/>
              </a:spcBef>
              <a:buSzTx/>
              <a:buNone/>
              <a:defRPr sz="25000" b="1" spc="-250">
                <a:latin typeface="+mj-lt"/>
                <a:ea typeface="+mj-ea"/>
                <a:cs typeface="+mj-cs"/>
                <a:sym typeface="Helvetica Neue"/>
              </a:defRPr>
            </a:lvl3pPr>
            <a:lvl4pPr marL="0" indent="1371600" algn="ctr">
              <a:lnSpc>
                <a:spcPct val="80000"/>
              </a:lnSpc>
              <a:spcBef>
                <a:spcPts val="0"/>
              </a:spcBef>
              <a:buSzTx/>
              <a:buNone/>
              <a:defRPr sz="25000" b="1" spc="-250">
                <a:latin typeface="+mj-lt"/>
                <a:ea typeface="+mj-ea"/>
                <a:cs typeface="+mj-cs"/>
                <a:sym typeface="Helvetica Neue"/>
              </a:defRPr>
            </a:lvl4pPr>
            <a:lvl5pPr marL="0" indent="1828800" algn="ctr">
              <a:lnSpc>
                <a:spcPct val="80000"/>
              </a:lnSpc>
              <a:spcBef>
                <a:spcPts val="0"/>
              </a:spcBef>
              <a:buSzTx/>
              <a:buNone/>
              <a:defRPr sz="25000" b="1" spc="-250">
                <a:latin typeface="+mj-lt"/>
                <a:ea typeface="+mj-ea"/>
                <a:cs typeface="+mj-cs"/>
                <a:sym typeface="Helvetica Neue"/>
              </a:defRPr>
            </a:lvl5pPr>
          </a:lstStyle>
          <a:p>
            <a:r>
              <a:t>100%</a:t>
            </a:r>
          </a:p>
          <a:p>
            <a:pPr lvl="1"/>
            <a:endParaRPr/>
          </a:p>
          <a:p>
            <a:pPr lvl="2"/>
            <a:endParaRPr/>
          </a:p>
          <a:p>
            <a:pPr lvl="3"/>
            <a:endParaRPr/>
          </a:p>
          <a:p>
            <a:pPr lvl="4"/>
            <a:endParaRPr/>
          </a:p>
        </p:txBody>
      </p:sp>
      <p:sp>
        <p:nvSpPr>
          <p:cNvPr id="111" name="사실 정보"/>
          <p:cNvSpPr txBox="1">
            <a:spLocks noGrp="1"/>
          </p:cNvSpPr>
          <p:nvPr>
            <p:ph type="body" sz="quarter" idx="21" hasCustomPrompt="1"/>
          </p:nvPr>
        </p:nvSpPr>
        <p:spPr>
          <a:xfrm>
            <a:off x="1206500" y="8262180"/>
            <a:ext cx="21971000" cy="934780"/>
          </a:xfrm>
          <a:prstGeom prst="rect">
            <a:avLst/>
          </a:prstGeom>
        </p:spPr>
        <p:txBody>
          <a:bodyPr lIns="45719" tIns="45719" rIns="45719" bIns="45719"/>
          <a:lstStyle>
            <a:lvl1pPr marL="0" indent="0" algn="ctr" defTabSz="792479">
              <a:lnSpc>
                <a:spcPct val="100000"/>
              </a:lnSpc>
              <a:spcBef>
                <a:spcPts val="0"/>
              </a:spcBef>
              <a:buSzTx/>
              <a:buNone/>
              <a:defRPr sz="5280" b="1">
                <a:latin typeface="+mj-lt"/>
                <a:ea typeface="+mj-ea"/>
                <a:cs typeface="+mj-cs"/>
                <a:sym typeface="Helvetica Neue"/>
              </a:defRPr>
            </a:lvl1pPr>
          </a:lstStyle>
          <a:p>
            <a:r>
              <a:t>사실 정보</a:t>
            </a:r>
          </a:p>
        </p:txBody>
      </p:sp>
      <p:sp>
        <p:nvSpPr>
          <p:cNvPr id="112" name="슬라이드 번호"/>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인용">
    <p:spTree>
      <p:nvGrpSpPr>
        <p:cNvPr id="1" name=""/>
        <p:cNvGrpSpPr/>
        <p:nvPr/>
      </p:nvGrpSpPr>
      <p:grpSpPr>
        <a:xfrm>
          <a:off x="0" y="0"/>
          <a:ext cx="0" cy="0"/>
          <a:chOff x="0" y="0"/>
          <a:chExt cx="0" cy="0"/>
        </a:xfrm>
      </p:grpSpPr>
      <p:sp>
        <p:nvSpPr>
          <p:cNvPr id="119" name="속성"/>
          <p:cNvSpPr txBox="1">
            <a:spLocks noGrp="1"/>
          </p:cNvSpPr>
          <p:nvPr>
            <p:ph type="body" sz="quarter" idx="21" hasCustomPrompt="1"/>
          </p:nvPr>
        </p:nvSpPr>
        <p:spPr>
          <a:xfrm>
            <a:off x="2430025" y="10675453"/>
            <a:ext cx="20200052" cy="636979"/>
          </a:xfrm>
          <a:prstGeom prst="rect">
            <a:avLst/>
          </a:prstGeom>
        </p:spPr>
        <p:txBody>
          <a:bodyPr lIns="45719" tIns="45719" rIns="45719" bIns="45719"/>
          <a:lstStyle>
            <a:lvl1pPr marL="0" indent="0" defTabSz="825500">
              <a:lnSpc>
                <a:spcPct val="100000"/>
              </a:lnSpc>
              <a:spcBef>
                <a:spcPts val="0"/>
              </a:spcBef>
              <a:buSzTx/>
              <a:buNone/>
              <a:defRPr sz="3600" b="1">
                <a:latin typeface="+mj-lt"/>
                <a:ea typeface="+mj-ea"/>
                <a:cs typeface="+mj-cs"/>
                <a:sym typeface="Helvetica Neue"/>
              </a:defRPr>
            </a:lvl1pPr>
          </a:lstStyle>
          <a:p>
            <a:r>
              <a:t>속성</a:t>
            </a:r>
          </a:p>
        </p:txBody>
      </p:sp>
      <p:sp>
        <p:nvSpPr>
          <p:cNvPr id="120" name="본문 첫 번째 줄…"/>
          <p:cNvSpPr txBox="1">
            <a:spLocks noGrp="1"/>
          </p:cNvSpPr>
          <p:nvPr>
            <p:ph type="body" sz="half" idx="1" hasCustomPrompt="1"/>
          </p:nvPr>
        </p:nvSpPr>
        <p:spPr>
          <a:xfrm>
            <a:off x="1753923" y="4939860"/>
            <a:ext cx="20876154" cy="3836280"/>
          </a:xfrm>
          <a:prstGeom prst="rect">
            <a:avLst/>
          </a:prstGeom>
        </p:spPr>
        <p:txBody>
          <a:bodyPr/>
          <a:lstStyle>
            <a:lvl1pPr marL="638923" indent="-469900">
              <a:spcBef>
                <a:spcPts val="0"/>
              </a:spcBef>
              <a:buSzTx/>
              <a:buNone/>
              <a:defRPr sz="8500" spc="-170">
                <a:latin typeface="Helvetica Neue Medium"/>
                <a:ea typeface="Helvetica Neue Medium"/>
                <a:cs typeface="Helvetica Neue Medium"/>
                <a:sym typeface="Helvetica Neue Medium"/>
              </a:defRPr>
            </a:lvl1pPr>
            <a:lvl2pPr marL="638923" indent="-12700">
              <a:spcBef>
                <a:spcPts val="0"/>
              </a:spcBef>
              <a:buSzTx/>
              <a:buNone/>
              <a:defRPr sz="8500" spc="-170">
                <a:latin typeface="Helvetica Neue Medium"/>
                <a:ea typeface="Helvetica Neue Medium"/>
                <a:cs typeface="Helvetica Neue Medium"/>
                <a:sym typeface="Helvetica Neue Medium"/>
              </a:defRPr>
            </a:lvl2pPr>
            <a:lvl3pPr marL="638923" indent="444500">
              <a:spcBef>
                <a:spcPts val="0"/>
              </a:spcBef>
              <a:buSzTx/>
              <a:buNone/>
              <a:defRPr sz="8500" spc="-170">
                <a:latin typeface="Helvetica Neue Medium"/>
                <a:ea typeface="Helvetica Neue Medium"/>
                <a:cs typeface="Helvetica Neue Medium"/>
                <a:sym typeface="Helvetica Neue Medium"/>
              </a:defRPr>
            </a:lvl3pPr>
            <a:lvl4pPr marL="638923" indent="901700">
              <a:spcBef>
                <a:spcPts val="0"/>
              </a:spcBef>
              <a:buSzTx/>
              <a:buNone/>
              <a:defRPr sz="8500" spc="-170">
                <a:latin typeface="Helvetica Neue Medium"/>
                <a:ea typeface="Helvetica Neue Medium"/>
                <a:cs typeface="Helvetica Neue Medium"/>
                <a:sym typeface="Helvetica Neue Medium"/>
              </a:defRPr>
            </a:lvl4pPr>
            <a:lvl5pPr marL="638923" indent="1358900">
              <a:spcBef>
                <a:spcPts val="0"/>
              </a:spcBef>
              <a:buSzTx/>
              <a:buNone/>
              <a:defRPr sz="8500" spc="-170">
                <a:latin typeface="Helvetica Neue Medium"/>
                <a:ea typeface="Helvetica Neue Medium"/>
                <a:cs typeface="Helvetica Neue Medium"/>
                <a:sym typeface="Helvetica Neue Medium"/>
              </a:defRPr>
            </a:lvl5pPr>
          </a:lstStyle>
          <a:p>
            <a:r>
              <a:t>“멋진 인용구”</a:t>
            </a:r>
          </a:p>
          <a:p>
            <a:pPr lvl="1"/>
            <a:endParaRPr/>
          </a:p>
          <a:p>
            <a:pPr lvl="2"/>
            <a:endParaRPr/>
          </a:p>
          <a:p>
            <a:pPr lvl="3"/>
            <a:endParaRPr/>
          </a:p>
          <a:p>
            <a:pPr lvl="4"/>
            <a:endParaRPr/>
          </a:p>
        </p:txBody>
      </p:sp>
      <p:sp>
        <p:nvSpPr>
          <p:cNvPr id="121" name="슬라이드 번호"/>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사진 - 3장">
    <p:spTree>
      <p:nvGrpSpPr>
        <p:cNvPr id="1" name=""/>
        <p:cNvGrpSpPr/>
        <p:nvPr/>
      </p:nvGrpSpPr>
      <p:grpSpPr>
        <a:xfrm>
          <a:off x="0" y="0"/>
          <a:ext cx="0" cy="0"/>
          <a:chOff x="0" y="0"/>
          <a:chExt cx="0" cy="0"/>
        </a:xfrm>
      </p:grpSpPr>
      <p:sp>
        <p:nvSpPr>
          <p:cNvPr id="128" name="볶음밥과 삶은 계란을 넣은 샐러드 그릇과 젓가락"/>
          <p:cNvSpPr>
            <a:spLocks noGrp="1"/>
          </p:cNvSpPr>
          <p:nvPr>
            <p:ph type="pic" sz="quarter" idx="21"/>
          </p:nvPr>
        </p:nvSpPr>
        <p:spPr>
          <a:xfrm>
            <a:off x="15760700" y="1016000"/>
            <a:ext cx="7439099" cy="5949678"/>
          </a:xfrm>
          <a:prstGeom prst="rect">
            <a:avLst/>
          </a:prstGeom>
        </p:spPr>
        <p:txBody>
          <a:bodyPr lIns="91439" tIns="45719" rIns="91439" bIns="45719">
            <a:noAutofit/>
          </a:bodyPr>
          <a:lstStyle/>
          <a:p>
            <a:endParaRPr/>
          </a:p>
        </p:txBody>
      </p:sp>
      <p:sp>
        <p:nvSpPr>
          <p:cNvPr id="129" name="연어 어묵, 샐러드, 후무스가 든 그릇 "/>
          <p:cNvSpPr>
            <a:spLocks noGrp="1"/>
          </p:cNvSpPr>
          <p:nvPr>
            <p:ph type="pic" sz="half" idx="22"/>
          </p:nvPr>
        </p:nvSpPr>
        <p:spPr>
          <a:xfrm>
            <a:off x="13500100" y="3978275"/>
            <a:ext cx="10439400" cy="12150181"/>
          </a:xfrm>
          <a:prstGeom prst="rect">
            <a:avLst/>
          </a:prstGeom>
        </p:spPr>
        <p:txBody>
          <a:bodyPr lIns="91439" tIns="45719" rIns="91439" bIns="45719">
            <a:noAutofit/>
          </a:bodyPr>
          <a:lstStyle/>
          <a:p>
            <a:endParaRPr/>
          </a:p>
        </p:txBody>
      </p:sp>
      <p:sp>
        <p:nvSpPr>
          <p:cNvPr id="130" name="파슬리 버터, 구운 헤이즐넛, 파르메산 치즈를 올린 파파르델레 파스타 그릇"/>
          <p:cNvSpPr>
            <a:spLocks noGrp="1"/>
          </p:cNvSpPr>
          <p:nvPr>
            <p:ph type="pic" idx="23"/>
          </p:nvPr>
        </p:nvSpPr>
        <p:spPr>
          <a:xfrm>
            <a:off x="-139700" y="495300"/>
            <a:ext cx="16611600" cy="12458700"/>
          </a:xfrm>
          <a:prstGeom prst="rect">
            <a:avLst/>
          </a:prstGeom>
        </p:spPr>
        <p:txBody>
          <a:bodyPr lIns="91439" tIns="45719" rIns="91439" bIns="45719">
            <a:noAutofit/>
          </a:bodyPr>
          <a:lstStyle/>
          <a:p>
            <a:endParaRPr/>
          </a:p>
        </p:txBody>
      </p:sp>
      <p:sp>
        <p:nvSpPr>
          <p:cNvPr id="131" name="슬라이드 번호"/>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사진">
    <p:spTree>
      <p:nvGrpSpPr>
        <p:cNvPr id="1" name=""/>
        <p:cNvGrpSpPr/>
        <p:nvPr/>
      </p:nvGrpSpPr>
      <p:grpSpPr>
        <a:xfrm>
          <a:off x="0" y="0"/>
          <a:ext cx="0" cy="0"/>
          <a:chOff x="0" y="0"/>
          <a:chExt cx="0" cy="0"/>
        </a:xfrm>
      </p:grpSpPr>
      <p:sp>
        <p:nvSpPr>
          <p:cNvPr id="138" name="볶음밥과 삶은 계란을 넣은 샐러드 그릇과 젓가락"/>
          <p:cNvSpPr>
            <a:spLocks noGrp="1"/>
          </p:cNvSpPr>
          <p:nvPr>
            <p:ph type="pic" idx="21"/>
          </p:nvPr>
        </p:nvSpPr>
        <p:spPr>
          <a:xfrm>
            <a:off x="-1333500" y="-5524500"/>
            <a:ext cx="27051000" cy="21640800"/>
          </a:xfrm>
          <a:prstGeom prst="rect">
            <a:avLst/>
          </a:prstGeom>
        </p:spPr>
        <p:txBody>
          <a:bodyPr lIns="91439" tIns="45719" rIns="91439" bIns="45719">
            <a:noAutofit/>
          </a:bodyPr>
          <a:lstStyle/>
          <a:p>
            <a:endParaRPr/>
          </a:p>
        </p:txBody>
      </p:sp>
      <p:sp>
        <p:nvSpPr>
          <p:cNvPr id="139" name="슬라이드 번호"/>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빈 페이지">
    <p:spTree>
      <p:nvGrpSpPr>
        <p:cNvPr id="1" name=""/>
        <p:cNvGrpSpPr/>
        <p:nvPr/>
      </p:nvGrpSpPr>
      <p:grpSpPr>
        <a:xfrm>
          <a:off x="0" y="0"/>
          <a:ext cx="0" cy="0"/>
          <a:chOff x="0" y="0"/>
          <a:chExt cx="0" cy="0"/>
        </a:xfrm>
      </p:grpSpPr>
      <p:pic>
        <p:nvPicPr>
          <p:cNvPr id="146" name="이미지" descr="이미지"/>
          <p:cNvPicPr>
            <a:picLocks noChangeAspect="1"/>
          </p:cNvPicPr>
          <p:nvPr/>
        </p:nvPicPr>
        <p:blipFill>
          <a:blip r:embed="rId2"/>
          <a:stretch>
            <a:fillRect/>
          </a:stretch>
        </p:blipFill>
        <p:spPr>
          <a:xfrm>
            <a:off x="1061911" y="2514551"/>
            <a:ext cx="22260178" cy="8686898"/>
          </a:xfrm>
          <a:prstGeom prst="rect">
            <a:avLst/>
          </a:prstGeom>
          <a:ln w="12700">
            <a:miter lim="400000"/>
          </a:ln>
        </p:spPr>
      </p:pic>
      <p:sp>
        <p:nvSpPr>
          <p:cNvPr id="147" name="슬라이드 번호"/>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제목 및 사진">
    <p:spTree>
      <p:nvGrpSpPr>
        <p:cNvPr id="1" name=""/>
        <p:cNvGrpSpPr/>
        <p:nvPr/>
      </p:nvGrpSpPr>
      <p:grpSpPr>
        <a:xfrm>
          <a:off x="0" y="0"/>
          <a:ext cx="0" cy="0"/>
          <a:chOff x="0" y="0"/>
          <a:chExt cx="0" cy="0"/>
        </a:xfrm>
      </p:grpSpPr>
      <p:sp>
        <p:nvSpPr>
          <p:cNvPr id="25" name="아보카도와 라임"/>
          <p:cNvSpPr>
            <a:spLocks noGrp="1"/>
          </p:cNvSpPr>
          <p:nvPr>
            <p:ph type="pic" idx="21"/>
          </p:nvPr>
        </p:nvSpPr>
        <p:spPr>
          <a:xfrm>
            <a:off x="-1155700" y="-1295400"/>
            <a:ext cx="26746200" cy="16018933"/>
          </a:xfrm>
          <a:prstGeom prst="rect">
            <a:avLst/>
          </a:prstGeom>
        </p:spPr>
        <p:txBody>
          <a:bodyPr lIns="91439" tIns="45719" rIns="91439" bIns="45719">
            <a:noAutofit/>
          </a:bodyPr>
          <a:lstStyle>
            <a:lvl1pPr>
              <a:defRPr>
                <a:latin typeface="Times New Roman" panose="02020603050405020304" pitchFamily="18" charset="0"/>
                <a:cs typeface="Times New Roman" panose="02020603050405020304" pitchFamily="18" charset="0"/>
              </a:defRPr>
            </a:lvl1pPr>
          </a:lstStyle>
          <a:p>
            <a:endParaRPr dirty="0"/>
          </a:p>
        </p:txBody>
      </p:sp>
      <p:sp>
        <p:nvSpPr>
          <p:cNvPr id="26" name="프레젠테이션 제목"/>
          <p:cNvSpPr txBox="1">
            <a:spLocks noGrp="1"/>
          </p:cNvSpPr>
          <p:nvPr>
            <p:ph type="title" hasCustomPrompt="1"/>
          </p:nvPr>
        </p:nvSpPr>
        <p:spPr>
          <a:xfrm>
            <a:off x="1206500" y="7124700"/>
            <a:ext cx="21971000" cy="4648200"/>
          </a:xfrm>
          <a:prstGeom prst="rect">
            <a:avLst/>
          </a:prstGeom>
        </p:spPr>
        <p:txBody>
          <a:bodyPr anchor="b"/>
          <a:lstStyle>
            <a:lvl1pPr>
              <a:defRPr sz="11600" spc="-232">
                <a:latin typeface="Times New Roman" panose="02020603050405020304" pitchFamily="18" charset="0"/>
                <a:ea typeface="+mj-ea"/>
                <a:cs typeface="Times New Roman" panose="02020603050405020304" pitchFamily="18" charset="0"/>
                <a:sym typeface="Helvetica Neue"/>
              </a:defRPr>
            </a:lvl1pPr>
          </a:lstStyle>
          <a:p>
            <a:r>
              <a:rPr dirty="0" err="1"/>
              <a:t>프레젠테이션</a:t>
            </a:r>
            <a:r>
              <a:rPr dirty="0"/>
              <a:t> </a:t>
            </a:r>
            <a:r>
              <a:rPr dirty="0" err="1"/>
              <a:t>제목</a:t>
            </a:r>
            <a:endParaRPr dirty="0"/>
          </a:p>
        </p:txBody>
      </p:sp>
      <p:sp>
        <p:nvSpPr>
          <p:cNvPr id="27" name="저자 및 날짜"/>
          <p:cNvSpPr txBox="1">
            <a:spLocks noGrp="1"/>
          </p:cNvSpPr>
          <p:nvPr>
            <p:ph type="body" sz="quarter" idx="22" hasCustomPrompt="1"/>
          </p:nvPr>
        </p:nvSpPr>
        <p:spPr>
          <a:xfrm>
            <a:off x="1207690" y="1106137"/>
            <a:ext cx="21968621" cy="636979"/>
          </a:xfrm>
          <a:prstGeom prst="rect">
            <a:avLst/>
          </a:prstGeom>
        </p:spPr>
        <p:txBody>
          <a:bodyPr lIns="45719" tIns="45719" rIns="45719" bIns="45719"/>
          <a:lstStyle>
            <a:lvl1pPr marL="0" indent="0" defTabSz="784225">
              <a:lnSpc>
                <a:spcPct val="100000"/>
              </a:lnSpc>
              <a:spcBef>
                <a:spcPts val="0"/>
              </a:spcBef>
              <a:buSzTx/>
              <a:buNone/>
              <a:defRPr sz="3420" b="1">
                <a:latin typeface="Times New Roman" panose="02020603050405020304" pitchFamily="18" charset="0"/>
                <a:ea typeface="+mj-ea"/>
                <a:cs typeface="Times New Roman" panose="02020603050405020304" pitchFamily="18" charset="0"/>
                <a:sym typeface="Helvetica Neue"/>
              </a:defRPr>
            </a:lvl1pPr>
          </a:lstStyle>
          <a:p>
            <a:r>
              <a:t>저자 및 날짜</a:t>
            </a:r>
          </a:p>
        </p:txBody>
      </p:sp>
      <p:sp>
        <p:nvSpPr>
          <p:cNvPr id="28" name="본문 첫 번째 줄…"/>
          <p:cNvSpPr txBox="1">
            <a:spLocks noGrp="1"/>
          </p:cNvSpPr>
          <p:nvPr>
            <p:ph type="body" sz="quarter" idx="1" hasCustomPrompt="1"/>
          </p:nvPr>
        </p:nvSpPr>
        <p:spPr>
          <a:xfrm>
            <a:off x="1206500" y="11609910"/>
            <a:ext cx="21971000" cy="1116952"/>
          </a:xfrm>
          <a:prstGeom prst="rect">
            <a:avLst/>
          </a:prstGeom>
        </p:spPr>
        <p:txBody>
          <a:bodyPr/>
          <a:lstStyle>
            <a:lvl1pPr marL="0" indent="0" defTabSz="825500">
              <a:lnSpc>
                <a:spcPct val="100000"/>
              </a:lnSpc>
              <a:spcBef>
                <a:spcPts val="0"/>
              </a:spcBef>
              <a:buSzTx/>
              <a:buNone/>
              <a:defRPr sz="5500" b="1">
                <a:latin typeface="Times New Roman" panose="02020603050405020304" pitchFamily="18" charset="0"/>
                <a:ea typeface="+mj-ea"/>
                <a:cs typeface="Times New Roman" panose="02020603050405020304" pitchFamily="18" charset="0"/>
                <a:sym typeface="Helvetica Neue"/>
              </a:defRPr>
            </a:lvl1pPr>
            <a:lvl2pPr marL="0" indent="457200" defTabSz="825500">
              <a:lnSpc>
                <a:spcPct val="100000"/>
              </a:lnSpc>
              <a:spcBef>
                <a:spcPts val="0"/>
              </a:spcBef>
              <a:buSzTx/>
              <a:buNone/>
              <a:defRPr sz="5500" b="1">
                <a:latin typeface="Times New Roman" panose="02020603050405020304" pitchFamily="18" charset="0"/>
                <a:ea typeface="+mj-ea"/>
                <a:cs typeface="Times New Roman" panose="02020603050405020304" pitchFamily="18" charset="0"/>
                <a:sym typeface="Helvetica Neue"/>
              </a:defRPr>
            </a:lvl2pPr>
            <a:lvl3pPr marL="0" indent="914400" defTabSz="825500">
              <a:lnSpc>
                <a:spcPct val="100000"/>
              </a:lnSpc>
              <a:spcBef>
                <a:spcPts val="0"/>
              </a:spcBef>
              <a:buSzTx/>
              <a:buNone/>
              <a:defRPr sz="5500" b="1">
                <a:latin typeface="Times New Roman" panose="02020603050405020304" pitchFamily="18" charset="0"/>
                <a:ea typeface="+mj-ea"/>
                <a:cs typeface="Times New Roman" panose="02020603050405020304" pitchFamily="18" charset="0"/>
                <a:sym typeface="Helvetica Neue"/>
              </a:defRPr>
            </a:lvl3pPr>
            <a:lvl4pPr marL="0" indent="1371600" defTabSz="825500">
              <a:lnSpc>
                <a:spcPct val="100000"/>
              </a:lnSpc>
              <a:spcBef>
                <a:spcPts val="0"/>
              </a:spcBef>
              <a:buSzTx/>
              <a:buNone/>
              <a:defRPr sz="5500" b="1">
                <a:latin typeface="Times New Roman" panose="02020603050405020304" pitchFamily="18" charset="0"/>
                <a:ea typeface="+mj-ea"/>
                <a:cs typeface="Times New Roman" panose="02020603050405020304" pitchFamily="18" charset="0"/>
                <a:sym typeface="Helvetica Neue"/>
              </a:defRPr>
            </a:lvl4pPr>
            <a:lvl5pPr marL="0" indent="1828800" defTabSz="825500">
              <a:lnSpc>
                <a:spcPct val="100000"/>
              </a:lnSpc>
              <a:spcBef>
                <a:spcPts val="0"/>
              </a:spcBef>
              <a:buSzTx/>
              <a:buNone/>
              <a:defRPr sz="5500" b="1">
                <a:latin typeface="Times New Roman" panose="02020603050405020304" pitchFamily="18" charset="0"/>
                <a:ea typeface="+mj-ea"/>
                <a:cs typeface="Times New Roman" panose="02020603050405020304" pitchFamily="18" charset="0"/>
                <a:sym typeface="Helvetica Neue"/>
              </a:defRPr>
            </a:lvl5pPr>
          </a:lstStyle>
          <a:p>
            <a:r>
              <a:rPr dirty="0" err="1"/>
              <a:t>프레젠테이션</a:t>
            </a:r>
            <a:r>
              <a:rPr dirty="0"/>
              <a:t> </a:t>
            </a:r>
            <a:r>
              <a:rPr dirty="0" err="1"/>
              <a:t>부제</a:t>
            </a:r>
            <a:endParaRPr dirty="0"/>
          </a:p>
          <a:p>
            <a:pPr lvl="1"/>
            <a:endParaRPr dirty="0"/>
          </a:p>
          <a:p>
            <a:pPr lvl="2"/>
            <a:endParaRPr dirty="0"/>
          </a:p>
          <a:p>
            <a:pPr lvl="3"/>
            <a:endParaRPr dirty="0"/>
          </a:p>
          <a:p>
            <a:pPr lvl="4"/>
            <a:endParaRPr dirty="0"/>
          </a:p>
        </p:txBody>
      </p:sp>
      <p:sp>
        <p:nvSpPr>
          <p:cNvPr id="29" name="슬라이드 번호"/>
          <p:cNvSpPr txBox="1">
            <a:spLocks noGrp="1"/>
          </p:cNvSpPr>
          <p:nvPr>
            <p:ph type="sldNum" sz="quarter" idx="2"/>
          </p:nvPr>
        </p:nvSpPr>
        <p:spPr>
          <a:prstGeom prst="rect">
            <a:avLst/>
          </a:prstGeom>
        </p:spPr>
        <p:txBody>
          <a:bodyPr/>
          <a:lstStyle>
            <a:lvl1pPr>
              <a:defRPr>
                <a:latin typeface="Times New Roman" panose="02020603050405020304" pitchFamily="18" charset="0"/>
                <a:cs typeface="Times New Roman" panose="02020603050405020304" pitchFamily="18" charset="0"/>
              </a:defRPr>
            </a:lvl1pPr>
          </a:lstStyle>
          <a:p>
            <a:fld id="{86CB4B4D-7CA3-9044-876B-883B54F8677D}" type="slidenum">
              <a:rPr lang="en-US" altLang="ko-Kore-KR" smtClean="0"/>
              <a:pPr/>
              <a:t>‹#›</a:t>
            </a:fld>
            <a:endParaRPr lang="en-US" altLang="ko-Kore-K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제목 및 사진 대체">
    <p:spTree>
      <p:nvGrpSpPr>
        <p:cNvPr id="1" name=""/>
        <p:cNvGrpSpPr/>
        <p:nvPr/>
      </p:nvGrpSpPr>
      <p:grpSpPr>
        <a:xfrm>
          <a:off x="0" y="0"/>
          <a:ext cx="0" cy="0"/>
          <a:chOff x="0" y="0"/>
          <a:chExt cx="0" cy="0"/>
        </a:xfrm>
      </p:grpSpPr>
      <p:sp>
        <p:nvSpPr>
          <p:cNvPr id="36" name="연어 어묵, 샐러드, 후무스가 든 그릇"/>
          <p:cNvSpPr>
            <a:spLocks noGrp="1"/>
          </p:cNvSpPr>
          <p:nvPr>
            <p:ph type="pic" idx="21"/>
          </p:nvPr>
        </p:nvSpPr>
        <p:spPr>
          <a:xfrm>
            <a:off x="10972800" y="-203200"/>
            <a:ext cx="12144837" cy="14135100"/>
          </a:xfrm>
          <a:prstGeom prst="rect">
            <a:avLst/>
          </a:prstGeom>
        </p:spPr>
        <p:txBody>
          <a:bodyPr lIns="91439" tIns="45719" rIns="91439" bIns="45719">
            <a:noAutofit/>
          </a:bodyPr>
          <a:lstStyle/>
          <a:p>
            <a:endParaRPr/>
          </a:p>
        </p:txBody>
      </p:sp>
      <p:sp>
        <p:nvSpPr>
          <p:cNvPr id="37" name="슬라이드 제목"/>
          <p:cNvSpPr txBox="1">
            <a:spLocks noGrp="1"/>
          </p:cNvSpPr>
          <p:nvPr>
            <p:ph type="title" hasCustomPrompt="1"/>
          </p:nvPr>
        </p:nvSpPr>
        <p:spPr>
          <a:xfrm>
            <a:off x="1206500" y="1270000"/>
            <a:ext cx="9779000" cy="5882273"/>
          </a:xfrm>
          <a:prstGeom prst="rect">
            <a:avLst/>
          </a:prstGeom>
        </p:spPr>
        <p:txBody>
          <a:bodyPr anchor="b"/>
          <a:lstStyle/>
          <a:p>
            <a:r>
              <a:t>슬라이드 제목</a:t>
            </a:r>
          </a:p>
        </p:txBody>
      </p:sp>
      <p:sp>
        <p:nvSpPr>
          <p:cNvPr id="38" name="본문 첫 번째 줄…"/>
          <p:cNvSpPr txBox="1">
            <a:spLocks noGrp="1"/>
          </p:cNvSpPr>
          <p:nvPr>
            <p:ph type="body" sz="quarter" idx="1" hasCustomPrompt="1"/>
          </p:nvPr>
        </p:nvSpPr>
        <p:spPr>
          <a:xfrm>
            <a:off x="1206500" y="7060576"/>
            <a:ext cx="9779000" cy="5385424"/>
          </a:xfrm>
          <a:prstGeom prst="rect">
            <a:avLst/>
          </a:prstGeom>
        </p:spPr>
        <p:txBody>
          <a:bodyPr/>
          <a:lstStyle>
            <a:lvl1pPr marL="0" indent="0" defTabSz="825500">
              <a:lnSpc>
                <a:spcPct val="100000"/>
              </a:lnSpc>
              <a:spcBef>
                <a:spcPts val="0"/>
              </a:spcBef>
              <a:buSzTx/>
              <a:buNone/>
              <a:defRPr sz="5500" b="1">
                <a:latin typeface="+mj-lt"/>
                <a:ea typeface="+mj-ea"/>
                <a:cs typeface="+mj-cs"/>
                <a:sym typeface="Helvetica Neue"/>
              </a:defRPr>
            </a:lvl1pPr>
            <a:lvl2pPr marL="0" indent="457200" defTabSz="825500">
              <a:lnSpc>
                <a:spcPct val="100000"/>
              </a:lnSpc>
              <a:spcBef>
                <a:spcPts val="0"/>
              </a:spcBef>
              <a:buSzTx/>
              <a:buNone/>
              <a:defRPr sz="5500" b="1">
                <a:latin typeface="+mj-lt"/>
                <a:ea typeface="+mj-ea"/>
                <a:cs typeface="+mj-cs"/>
                <a:sym typeface="Helvetica Neue"/>
              </a:defRPr>
            </a:lvl2pPr>
            <a:lvl3pPr marL="0" indent="914400" defTabSz="825500">
              <a:lnSpc>
                <a:spcPct val="100000"/>
              </a:lnSpc>
              <a:spcBef>
                <a:spcPts val="0"/>
              </a:spcBef>
              <a:buSzTx/>
              <a:buNone/>
              <a:defRPr sz="5500" b="1">
                <a:latin typeface="+mj-lt"/>
                <a:ea typeface="+mj-ea"/>
                <a:cs typeface="+mj-cs"/>
                <a:sym typeface="Helvetica Neue"/>
              </a:defRPr>
            </a:lvl3pPr>
            <a:lvl4pPr marL="0" indent="1371600" defTabSz="825500">
              <a:lnSpc>
                <a:spcPct val="100000"/>
              </a:lnSpc>
              <a:spcBef>
                <a:spcPts val="0"/>
              </a:spcBef>
              <a:buSzTx/>
              <a:buNone/>
              <a:defRPr sz="5500" b="1">
                <a:latin typeface="+mj-lt"/>
                <a:ea typeface="+mj-ea"/>
                <a:cs typeface="+mj-cs"/>
                <a:sym typeface="Helvetica Neue"/>
              </a:defRPr>
            </a:lvl4pPr>
            <a:lvl5pPr marL="0" indent="1828800" defTabSz="825500">
              <a:lnSpc>
                <a:spcPct val="100000"/>
              </a:lnSpc>
              <a:spcBef>
                <a:spcPts val="0"/>
              </a:spcBef>
              <a:buSzTx/>
              <a:buNone/>
              <a:defRPr sz="5500" b="1">
                <a:latin typeface="+mj-lt"/>
                <a:ea typeface="+mj-ea"/>
                <a:cs typeface="+mj-cs"/>
                <a:sym typeface="Helvetica Neue"/>
              </a:defRPr>
            </a:lvl5pPr>
          </a:lstStyle>
          <a:p>
            <a:r>
              <a:t>슬라이드 부제</a:t>
            </a:r>
          </a:p>
          <a:p>
            <a:pPr lvl="1"/>
            <a:endParaRPr/>
          </a:p>
          <a:p>
            <a:pPr lvl="2"/>
            <a:endParaRPr/>
          </a:p>
          <a:p>
            <a:pPr lvl="3"/>
            <a:endParaRPr/>
          </a:p>
          <a:p>
            <a:pPr lvl="4"/>
            <a:endParaRPr/>
          </a:p>
        </p:txBody>
      </p:sp>
      <p:sp>
        <p:nvSpPr>
          <p:cNvPr id="39" name="슬라이드 번호"/>
          <p:cNvSpPr txBox="1">
            <a:spLocks noGrp="1"/>
          </p:cNvSpPr>
          <p:nvPr>
            <p:ph type="sldNum" sz="quarter" idx="2"/>
          </p:nvPr>
        </p:nvSpPr>
        <p:spPr>
          <a:xfrm>
            <a:off x="12001499" y="13085233"/>
            <a:ext cx="368505" cy="3746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제목 및 구분점">
    <p:spTree>
      <p:nvGrpSpPr>
        <p:cNvPr id="1" name=""/>
        <p:cNvGrpSpPr/>
        <p:nvPr/>
      </p:nvGrpSpPr>
      <p:grpSpPr>
        <a:xfrm>
          <a:off x="0" y="0"/>
          <a:ext cx="0" cy="0"/>
          <a:chOff x="0" y="0"/>
          <a:chExt cx="0" cy="0"/>
        </a:xfrm>
      </p:grpSpPr>
      <p:sp>
        <p:nvSpPr>
          <p:cNvPr id="46" name="슬라이드 제목"/>
          <p:cNvSpPr txBox="1">
            <a:spLocks noGrp="1"/>
          </p:cNvSpPr>
          <p:nvPr>
            <p:ph type="title" hasCustomPrompt="1"/>
          </p:nvPr>
        </p:nvSpPr>
        <p:spPr>
          <a:prstGeom prst="rect">
            <a:avLst/>
          </a:prstGeom>
        </p:spPr>
        <p:txBody>
          <a:bodyPr/>
          <a:lstStyle>
            <a:lvl1pPr>
              <a:defRPr>
                <a:latin typeface="Times New Roman" panose="02020603050405020304" pitchFamily="18" charset="0"/>
                <a:cs typeface="Times New Roman" panose="02020603050405020304" pitchFamily="18" charset="0"/>
              </a:defRPr>
            </a:lvl1pPr>
          </a:lstStyle>
          <a:p>
            <a:r>
              <a:rPr dirty="0" err="1"/>
              <a:t>슬라이드</a:t>
            </a:r>
            <a:r>
              <a:rPr dirty="0"/>
              <a:t> </a:t>
            </a:r>
            <a:r>
              <a:rPr dirty="0" err="1"/>
              <a:t>제목</a:t>
            </a:r>
            <a:endParaRPr dirty="0"/>
          </a:p>
        </p:txBody>
      </p:sp>
      <p:sp>
        <p:nvSpPr>
          <p:cNvPr id="47" name="슬라이드 부제"/>
          <p:cNvSpPr txBox="1">
            <a:spLocks noGrp="1"/>
          </p:cNvSpPr>
          <p:nvPr>
            <p:ph type="body" sz="quarter" idx="21" hasCustomPrompt="1"/>
          </p:nvPr>
        </p:nvSpPr>
        <p:spPr>
          <a:xfrm>
            <a:off x="1206500" y="2372962"/>
            <a:ext cx="21971000" cy="934780"/>
          </a:xfrm>
          <a:prstGeom prst="rect">
            <a:avLst/>
          </a:prstGeom>
        </p:spPr>
        <p:txBody>
          <a:bodyPr lIns="45719" tIns="45719" rIns="45719" bIns="45719"/>
          <a:lstStyle>
            <a:lvl1pPr marL="0" indent="0" defTabSz="792479">
              <a:lnSpc>
                <a:spcPct val="100000"/>
              </a:lnSpc>
              <a:spcBef>
                <a:spcPts val="0"/>
              </a:spcBef>
              <a:buSzTx/>
              <a:buNone/>
              <a:defRPr sz="5280" b="0" i="0">
                <a:latin typeface="Times New Roman" panose="02020603050405020304" pitchFamily="18" charset="0"/>
                <a:ea typeface="+mj-ea"/>
                <a:cs typeface="Times New Roman" panose="02020603050405020304" pitchFamily="18" charset="0"/>
                <a:sym typeface="Helvetica Neue"/>
              </a:defRPr>
            </a:lvl1pPr>
          </a:lstStyle>
          <a:p>
            <a:r>
              <a:rPr dirty="0" err="1"/>
              <a:t>슬라이드</a:t>
            </a:r>
            <a:r>
              <a:rPr dirty="0"/>
              <a:t> </a:t>
            </a:r>
            <a:r>
              <a:rPr dirty="0" err="1"/>
              <a:t>부제</a:t>
            </a:r>
            <a:endParaRPr dirty="0"/>
          </a:p>
        </p:txBody>
      </p:sp>
      <p:sp>
        <p:nvSpPr>
          <p:cNvPr id="48" name="본문 첫 번째 줄…"/>
          <p:cNvSpPr txBox="1">
            <a:spLocks noGrp="1"/>
          </p:cNvSpPr>
          <p:nvPr>
            <p:ph type="body" idx="1" hasCustomPrompt="1"/>
          </p:nvPr>
        </p:nvSpPr>
        <p:spPr>
          <a:prstGeom prst="rect">
            <a:avLst/>
          </a:prstGeom>
        </p:spPr>
        <p:txBody>
          <a:bodyPr/>
          <a:lstStyle/>
          <a:p>
            <a:r>
              <a:rPr dirty="0" err="1"/>
              <a:t>슬라이드</a:t>
            </a:r>
            <a:r>
              <a:rPr dirty="0"/>
              <a:t> </a:t>
            </a:r>
            <a:r>
              <a:rPr dirty="0" err="1"/>
              <a:t>구분점</a:t>
            </a:r>
            <a:r>
              <a:rPr dirty="0"/>
              <a:t> </a:t>
            </a:r>
            <a:r>
              <a:rPr dirty="0" err="1"/>
              <a:t>텍스트</a:t>
            </a:r>
            <a:endParaRPr dirty="0"/>
          </a:p>
          <a:p>
            <a:pPr lvl="1"/>
            <a:endParaRPr dirty="0"/>
          </a:p>
          <a:p>
            <a:pPr lvl="2"/>
            <a:endParaRPr dirty="0"/>
          </a:p>
          <a:p>
            <a:pPr lvl="3"/>
            <a:endParaRPr dirty="0"/>
          </a:p>
          <a:p>
            <a:pPr lvl="4"/>
            <a:endParaRPr dirty="0"/>
          </a:p>
        </p:txBody>
      </p:sp>
      <p:sp>
        <p:nvSpPr>
          <p:cNvPr id="49" name="슬라이드 번호"/>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구분점">
    <p:spTree>
      <p:nvGrpSpPr>
        <p:cNvPr id="1" name=""/>
        <p:cNvGrpSpPr/>
        <p:nvPr/>
      </p:nvGrpSpPr>
      <p:grpSpPr>
        <a:xfrm>
          <a:off x="0" y="0"/>
          <a:ext cx="0" cy="0"/>
          <a:chOff x="0" y="0"/>
          <a:chExt cx="0" cy="0"/>
        </a:xfrm>
      </p:grpSpPr>
      <p:sp>
        <p:nvSpPr>
          <p:cNvPr id="56" name="본문 첫 번째 줄…"/>
          <p:cNvSpPr txBox="1">
            <a:spLocks noGrp="1"/>
          </p:cNvSpPr>
          <p:nvPr>
            <p:ph type="body" idx="1" hasCustomPrompt="1"/>
          </p:nvPr>
        </p:nvSpPr>
        <p:spPr>
          <a:xfrm>
            <a:off x="1206500" y="4248504"/>
            <a:ext cx="21971000" cy="8256012"/>
          </a:xfrm>
          <a:prstGeom prst="rect">
            <a:avLst/>
          </a:prstGeom>
        </p:spPr>
        <p:txBody>
          <a:bodyPr numCol="2" spcCol="1098550"/>
          <a:lstStyle/>
          <a:p>
            <a:r>
              <a:rPr dirty="0" err="1"/>
              <a:t>슬라이드</a:t>
            </a:r>
            <a:r>
              <a:rPr dirty="0"/>
              <a:t> </a:t>
            </a:r>
            <a:r>
              <a:rPr dirty="0" err="1"/>
              <a:t>구분점</a:t>
            </a:r>
            <a:r>
              <a:rPr dirty="0"/>
              <a:t> </a:t>
            </a:r>
            <a:r>
              <a:rPr dirty="0" err="1"/>
              <a:t>텍스트</a:t>
            </a:r>
            <a:endParaRPr dirty="0"/>
          </a:p>
          <a:p>
            <a:pPr lvl="1"/>
            <a:endParaRPr dirty="0"/>
          </a:p>
          <a:p>
            <a:pPr lvl="2"/>
            <a:endParaRPr dirty="0"/>
          </a:p>
          <a:p>
            <a:pPr lvl="3"/>
            <a:endParaRPr dirty="0"/>
          </a:p>
          <a:p>
            <a:pPr lvl="4"/>
            <a:endParaRPr dirty="0"/>
          </a:p>
        </p:txBody>
      </p:sp>
      <p:sp>
        <p:nvSpPr>
          <p:cNvPr id="57" name="슬라이드 번호"/>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제목, 구분점 및 사진">
    <p:spTree>
      <p:nvGrpSpPr>
        <p:cNvPr id="1" name=""/>
        <p:cNvGrpSpPr/>
        <p:nvPr/>
      </p:nvGrpSpPr>
      <p:grpSpPr>
        <a:xfrm>
          <a:off x="0" y="0"/>
          <a:ext cx="0" cy="0"/>
          <a:chOff x="0" y="0"/>
          <a:chExt cx="0" cy="0"/>
        </a:xfrm>
      </p:grpSpPr>
      <p:sp>
        <p:nvSpPr>
          <p:cNvPr id="64" name="슬라이드 부제"/>
          <p:cNvSpPr txBox="1">
            <a:spLocks noGrp="1"/>
          </p:cNvSpPr>
          <p:nvPr>
            <p:ph type="body" sz="quarter" idx="21" hasCustomPrompt="1"/>
          </p:nvPr>
        </p:nvSpPr>
        <p:spPr>
          <a:xfrm>
            <a:off x="1206500" y="2372962"/>
            <a:ext cx="9779000" cy="934780"/>
          </a:xfrm>
          <a:prstGeom prst="rect">
            <a:avLst/>
          </a:prstGeom>
        </p:spPr>
        <p:txBody>
          <a:bodyPr lIns="45719" tIns="45719" rIns="45719" bIns="45719"/>
          <a:lstStyle>
            <a:lvl1pPr marL="0" indent="0" defTabSz="792479">
              <a:lnSpc>
                <a:spcPct val="100000"/>
              </a:lnSpc>
              <a:spcBef>
                <a:spcPts val="0"/>
              </a:spcBef>
              <a:buSzTx/>
              <a:buNone/>
              <a:defRPr sz="5280" b="1">
                <a:latin typeface="Times New Roman" panose="02020603050405020304" pitchFamily="18" charset="0"/>
                <a:ea typeface="+mj-ea"/>
                <a:cs typeface="Times New Roman" panose="02020603050405020304" pitchFamily="18" charset="0"/>
                <a:sym typeface="Helvetica Neue"/>
              </a:defRPr>
            </a:lvl1pPr>
          </a:lstStyle>
          <a:p>
            <a:r>
              <a:t>슬라이드 부제</a:t>
            </a:r>
          </a:p>
        </p:txBody>
      </p:sp>
      <p:sp>
        <p:nvSpPr>
          <p:cNvPr id="65" name="본문 첫 번째 줄…"/>
          <p:cNvSpPr txBox="1">
            <a:spLocks noGrp="1"/>
          </p:cNvSpPr>
          <p:nvPr>
            <p:ph type="body" sz="half" idx="1" hasCustomPrompt="1"/>
          </p:nvPr>
        </p:nvSpPr>
        <p:spPr>
          <a:xfrm>
            <a:off x="1206500" y="4248504"/>
            <a:ext cx="9779000" cy="8256630"/>
          </a:xfrm>
          <a:prstGeom prst="rect">
            <a:avLst/>
          </a:prstGeom>
        </p:spPr>
        <p:txBody>
          <a:bodyPr/>
          <a:lstStyle>
            <a:lvl1pPr>
              <a:defRPr>
                <a:latin typeface="Times New Roman" panose="02020603050405020304" pitchFamily="18" charset="0"/>
                <a:cs typeface="Times New Roman" panose="02020603050405020304" pitchFamily="18" charset="0"/>
              </a:defRPr>
            </a:lvl1pPr>
            <a:lvl2pPr>
              <a:defRPr>
                <a:latin typeface="Times New Roman" panose="02020603050405020304" pitchFamily="18" charset="0"/>
                <a:cs typeface="Times New Roman" panose="02020603050405020304" pitchFamily="18" charset="0"/>
              </a:defRPr>
            </a:lvl2pPr>
            <a:lvl3pPr>
              <a:defRPr>
                <a:latin typeface="Times New Roman" panose="02020603050405020304" pitchFamily="18" charset="0"/>
                <a:cs typeface="Times New Roman" panose="02020603050405020304" pitchFamily="18" charset="0"/>
              </a:defRPr>
            </a:lvl3pPr>
            <a:lvl4pPr>
              <a:defRPr>
                <a:latin typeface="Times New Roman" panose="02020603050405020304" pitchFamily="18" charset="0"/>
                <a:cs typeface="Times New Roman" panose="02020603050405020304" pitchFamily="18" charset="0"/>
              </a:defRPr>
            </a:lvl4pPr>
            <a:lvl5pPr>
              <a:defRPr>
                <a:latin typeface="Times New Roman" panose="02020603050405020304" pitchFamily="18" charset="0"/>
                <a:cs typeface="Times New Roman" panose="02020603050405020304" pitchFamily="18" charset="0"/>
              </a:defRPr>
            </a:lvl5pPr>
          </a:lstStyle>
          <a:p>
            <a:r>
              <a:t>슬라이드 구분점 텍스트</a:t>
            </a:r>
          </a:p>
          <a:p>
            <a:pPr lvl="1"/>
            <a:endParaRPr/>
          </a:p>
          <a:p>
            <a:pPr lvl="2"/>
            <a:endParaRPr/>
          </a:p>
          <a:p>
            <a:pPr lvl="3"/>
            <a:endParaRPr/>
          </a:p>
          <a:p>
            <a:pPr lvl="4"/>
            <a:endParaRPr/>
          </a:p>
        </p:txBody>
      </p:sp>
      <p:sp>
        <p:nvSpPr>
          <p:cNvPr id="66" name="파슬리 버터, 구운 헤이즐넛, 파르메산 치즈를 올린 파파르델레 파스타 그릇"/>
          <p:cNvSpPr>
            <a:spLocks noGrp="1"/>
          </p:cNvSpPr>
          <p:nvPr>
            <p:ph type="pic" idx="22"/>
          </p:nvPr>
        </p:nvSpPr>
        <p:spPr>
          <a:xfrm>
            <a:off x="12192000" y="-407266"/>
            <a:ext cx="10916874" cy="14555832"/>
          </a:xfrm>
          <a:prstGeom prst="rect">
            <a:avLst/>
          </a:prstGeom>
        </p:spPr>
        <p:txBody>
          <a:bodyPr lIns="91439" tIns="45719" rIns="91439" bIns="45719">
            <a:noAutofit/>
          </a:bodyPr>
          <a:lstStyle>
            <a:lvl1pPr>
              <a:defRPr>
                <a:latin typeface="Times New Roman" panose="02020603050405020304" pitchFamily="18" charset="0"/>
                <a:cs typeface="Times New Roman" panose="02020603050405020304" pitchFamily="18" charset="0"/>
              </a:defRPr>
            </a:lvl1pPr>
          </a:lstStyle>
          <a:p>
            <a:endParaRPr/>
          </a:p>
        </p:txBody>
      </p:sp>
      <p:sp>
        <p:nvSpPr>
          <p:cNvPr id="67" name="슬라이드 제목"/>
          <p:cNvSpPr txBox="1">
            <a:spLocks noGrp="1"/>
          </p:cNvSpPr>
          <p:nvPr>
            <p:ph type="title" hasCustomPrompt="1"/>
          </p:nvPr>
        </p:nvSpPr>
        <p:spPr>
          <a:xfrm>
            <a:off x="1206500" y="1079500"/>
            <a:ext cx="9779000" cy="1435100"/>
          </a:xfrm>
          <a:prstGeom prst="rect">
            <a:avLst/>
          </a:prstGeom>
        </p:spPr>
        <p:txBody>
          <a:bodyPr/>
          <a:lstStyle>
            <a:lvl1pPr>
              <a:defRPr>
                <a:latin typeface="Times New Roman" panose="02020603050405020304" pitchFamily="18" charset="0"/>
                <a:cs typeface="Times New Roman" panose="02020603050405020304" pitchFamily="18" charset="0"/>
              </a:defRPr>
            </a:lvl1pPr>
          </a:lstStyle>
          <a:p>
            <a:r>
              <a:t>슬라이드 제목</a:t>
            </a:r>
          </a:p>
        </p:txBody>
      </p:sp>
      <p:sp>
        <p:nvSpPr>
          <p:cNvPr id="68" name="슬라이드 번호"/>
          <p:cNvSpPr txBox="1">
            <a:spLocks noGrp="1"/>
          </p:cNvSpPr>
          <p:nvPr>
            <p:ph type="sldNum" sz="quarter" idx="2"/>
          </p:nvPr>
        </p:nvSpPr>
        <p:spPr>
          <a:prstGeom prst="rect">
            <a:avLst/>
          </a:prstGeom>
        </p:spPr>
        <p:txBody>
          <a:bodyPr/>
          <a:lstStyle>
            <a:lvl1pPr>
              <a:defRPr>
                <a:latin typeface="Times New Roman" panose="02020603050405020304" pitchFamily="18" charset="0"/>
                <a:cs typeface="Times New Roman" panose="02020603050405020304" pitchFamily="18" charset="0"/>
              </a:defRPr>
            </a:lvl1pPr>
          </a:lstStyle>
          <a:p>
            <a:fld id="{86CB4B4D-7CA3-9044-876B-883B54F8677D}" type="slidenum">
              <a:rPr lang="en-US" altLang="ko-Kore-KR" smtClean="0"/>
              <a:pPr/>
              <a:t>‹#›</a:t>
            </a:fld>
            <a:endParaRPr lang="en-US" altLang="ko-Kore-K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섹션">
    <p:spTree>
      <p:nvGrpSpPr>
        <p:cNvPr id="1" name=""/>
        <p:cNvGrpSpPr/>
        <p:nvPr/>
      </p:nvGrpSpPr>
      <p:grpSpPr>
        <a:xfrm>
          <a:off x="0" y="0"/>
          <a:ext cx="0" cy="0"/>
          <a:chOff x="0" y="0"/>
          <a:chExt cx="0" cy="0"/>
        </a:xfrm>
      </p:grpSpPr>
      <p:sp>
        <p:nvSpPr>
          <p:cNvPr id="75" name="섹션 제목"/>
          <p:cNvSpPr txBox="1">
            <a:spLocks noGrp="1"/>
          </p:cNvSpPr>
          <p:nvPr>
            <p:ph type="title" hasCustomPrompt="1"/>
          </p:nvPr>
        </p:nvSpPr>
        <p:spPr>
          <a:xfrm>
            <a:off x="1206496" y="4533900"/>
            <a:ext cx="21971004" cy="4648200"/>
          </a:xfrm>
          <a:prstGeom prst="rect">
            <a:avLst/>
          </a:prstGeom>
        </p:spPr>
        <p:txBody>
          <a:bodyPr anchor="ctr"/>
          <a:lstStyle>
            <a:lvl1pPr>
              <a:defRPr sz="11600" b="0" spc="-232">
                <a:latin typeface="Helvetica Neue Medium"/>
                <a:ea typeface="Helvetica Neue Medium"/>
                <a:cs typeface="Helvetica Neue Medium"/>
                <a:sym typeface="Helvetica Neue Medium"/>
              </a:defRPr>
            </a:lvl1pPr>
          </a:lstStyle>
          <a:p>
            <a:r>
              <a:t>섹션 제목</a:t>
            </a:r>
          </a:p>
        </p:txBody>
      </p:sp>
      <p:sp>
        <p:nvSpPr>
          <p:cNvPr id="76" name="슬라이드 번호"/>
          <p:cNvSpPr txBox="1">
            <a:spLocks noGrp="1"/>
          </p:cNvSpPr>
          <p:nvPr>
            <p:ph type="sldNum" sz="quarter" idx="2"/>
          </p:nvPr>
        </p:nvSpPr>
        <p:spPr>
          <a:xfrm>
            <a:off x="12001499" y="13085233"/>
            <a:ext cx="368505" cy="3746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제목 전용">
    <p:spTree>
      <p:nvGrpSpPr>
        <p:cNvPr id="1" name=""/>
        <p:cNvGrpSpPr/>
        <p:nvPr/>
      </p:nvGrpSpPr>
      <p:grpSpPr>
        <a:xfrm>
          <a:off x="0" y="0"/>
          <a:ext cx="0" cy="0"/>
          <a:chOff x="0" y="0"/>
          <a:chExt cx="0" cy="0"/>
        </a:xfrm>
      </p:grpSpPr>
      <p:sp>
        <p:nvSpPr>
          <p:cNvPr id="83" name="슬라이드 제목"/>
          <p:cNvSpPr txBox="1">
            <a:spLocks noGrp="1"/>
          </p:cNvSpPr>
          <p:nvPr>
            <p:ph type="title" hasCustomPrompt="1"/>
          </p:nvPr>
        </p:nvSpPr>
        <p:spPr>
          <a:xfrm>
            <a:off x="1206500" y="1079500"/>
            <a:ext cx="21971000" cy="1434949"/>
          </a:xfrm>
          <a:prstGeom prst="rect">
            <a:avLst/>
          </a:prstGeom>
        </p:spPr>
        <p:txBody>
          <a:bodyPr/>
          <a:lstStyle/>
          <a:p>
            <a:r>
              <a:t>슬라이드 제목</a:t>
            </a:r>
          </a:p>
        </p:txBody>
      </p:sp>
      <p:sp>
        <p:nvSpPr>
          <p:cNvPr id="84" name="슬라이드 부제"/>
          <p:cNvSpPr txBox="1">
            <a:spLocks noGrp="1"/>
          </p:cNvSpPr>
          <p:nvPr>
            <p:ph type="body" sz="quarter" idx="21" hasCustomPrompt="1"/>
          </p:nvPr>
        </p:nvSpPr>
        <p:spPr>
          <a:xfrm>
            <a:off x="1206500" y="2372962"/>
            <a:ext cx="21971000" cy="934780"/>
          </a:xfrm>
          <a:prstGeom prst="rect">
            <a:avLst/>
          </a:prstGeom>
        </p:spPr>
        <p:txBody>
          <a:bodyPr lIns="45719" tIns="45719" rIns="45719" bIns="45719"/>
          <a:lstStyle>
            <a:lvl1pPr marL="0" indent="0" defTabSz="792479">
              <a:lnSpc>
                <a:spcPct val="100000"/>
              </a:lnSpc>
              <a:spcBef>
                <a:spcPts val="0"/>
              </a:spcBef>
              <a:buSzTx/>
              <a:buNone/>
              <a:defRPr sz="5280" b="1">
                <a:latin typeface="+mj-lt"/>
                <a:ea typeface="+mj-ea"/>
                <a:cs typeface="+mj-cs"/>
                <a:sym typeface="Helvetica Neue"/>
              </a:defRPr>
            </a:lvl1pPr>
          </a:lstStyle>
          <a:p>
            <a:r>
              <a:t>슬라이드 부제</a:t>
            </a:r>
          </a:p>
        </p:txBody>
      </p:sp>
      <p:sp>
        <p:nvSpPr>
          <p:cNvPr id="85" name="슬라이드 번호"/>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의제">
    <p:spTree>
      <p:nvGrpSpPr>
        <p:cNvPr id="1" name=""/>
        <p:cNvGrpSpPr/>
        <p:nvPr/>
      </p:nvGrpSpPr>
      <p:grpSpPr>
        <a:xfrm>
          <a:off x="0" y="0"/>
          <a:ext cx="0" cy="0"/>
          <a:chOff x="0" y="0"/>
          <a:chExt cx="0" cy="0"/>
        </a:xfrm>
      </p:grpSpPr>
      <p:sp>
        <p:nvSpPr>
          <p:cNvPr id="92" name="의제 제목"/>
          <p:cNvSpPr txBox="1">
            <a:spLocks noGrp="1"/>
          </p:cNvSpPr>
          <p:nvPr>
            <p:ph type="title" hasCustomPrompt="1"/>
          </p:nvPr>
        </p:nvSpPr>
        <p:spPr>
          <a:xfrm>
            <a:off x="1206500" y="1079500"/>
            <a:ext cx="21971000" cy="1435100"/>
          </a:xfrm>
          <a:prstGeom prst="rect">
            <a:avLst/>
          </a:prstGeom>
        </p:spPr>
        <p:txBody>
          <a:bodyPr/>
          <a:lstStyle/>
          <a:p>
            <a:r>
              <a:t>의제 제목</a:t>
            </a:r>
          </a:p>
        </p:txBody>
      </p:sp>
      <p:sp>
        <p:nvSpPr>
          <p:cNvPr id="93" name="의제 부제"/>
          <p:cNvSpPr txBox="1">
            <a:spLocks noGrp="1"/>
          </p:cNvSpPr>
          <p:nvPr>
            <p:ph type="body" sz="quarter" idx="21" hasCustomPrompt="1"/>
          </p:nvPr>
        </p:nvSpPr>
        <p:spPr>
          <a:xfrm>
            <a:off x="1206500" y="2372962"/>
            <a:ext cx="21971000" cy="934780"/>
          </a:xfrm>
          <a:prstGeom prst="rect">
            <a:avLst/>
          </a:prstGeom>
        </p:spPr>
        <p:txBody>
          <a:bodyPr lIns="45719" tIns="45719" rIns="45719" bIns="45719"/>
          <a:lstStyle>
            <a:lvl1pPr marL="0" indent="0" defTabSz="792479">
              <a:lnSpc>
                <a:spcPct val="100000"/>
              </a:lnSpc>
              <a:spcBef>
                <a:spcPts val="0"/>
              </a:spcBef>
              <a:buSzTx/>
              <a:buNone/>
              <a:defRPr sz="5280" b="1">
                <a:latin typeface="+mj-lt"/>
                <a:ea typeface="+mj-ea"/>
                <a:cs typeface="+mj-cs"/>
                <a:sym typeface="Helvetica Neue"/>
              </a:defRPr>
            </a:lvl1pPr>
          </a:lstStyle>
          <a:p>
            <a:r>
              <a:t>의제 부제</a:t>
            </a:r>
          </a:p>
        </p:txBody>
      </p:sp>
      <p:sp>
        <p:nvSpPr>
          <p:cNvPr id="94" name="본문 첫 번째 줄…"/>
          <p:cNvSpPr txBox="1">
            <a:spLocks noGrp="1"/>
          </p:cNvSpPr>
          <p:nvPr>
            <p:ph type="body" idx="1" hasCustomPrompt="1"/>
          </p:nvPr>
        </p:nvSpPr>
        <p:spPr>
          <a:xfrm>
            <a:off x="1206500" y="4248504"/>
            <a:ext cx="21971000" cy="8256012"/>
          </a:xfrm>
          <a:prstGeom prst="rect">
            <a:avLst/>
          </a:prstGeom>
        </p:spPr>
        <p:txBody>
          <a:bodyPr/>
          <a:lstStyle>
            <a:lvl1pPr marL="0" indent="0" defTabSz="825500">
              <a:lnSpc>
                <a:spcPct val="100000"/>
              </a:lnSpc>
              <a:spcBef>
                <a:spcPts val="1800"/>
              </a:spcBef>
              <a:buSzTx/>
              <a:buNone/>
              <a:defRPr sz="5500" spc="-55">
                <a:latin typeface="+mj-lt"/>
                <a:ea typeface="+mj-ea"/>
                <a:cs typeface="+mj-cs"/>
                <a:sym typeface="Helvetica Neue"/>
              </a:defRPr>
            </a:lvl1pPr>
            <a:lvl2pPr marL="0" indent="457200" defTabSz="825500">
              <a:lnSpc>
                <a:spcPct val="100000"/>
              </a:lnSpc>
              <a:spcBef>
                <a:spcPts val="1800"/>
              </a:spcBef>
              <a:buSzTx/>
              <a:buNone/>
              <a:defRPr sz="5500" spc="-55">
                <a:latin typeface="+mj-lt"/>
                <a:ea typeface="+mj-ea"/>
                <a:cs typeface="+mj-cs"/>
                <a:sym typeface="Helvetica Neue"/>
              </a:defRPr>
            </a:lvl2pPr>
            <a:lvl3pPr marL="0" indent="914400" defTabSz="825500">
              <a:lnSpc>
                <a:spcPct val="100000"/>
              </a:lnSpc>
              <a:spcBef>
                <a:spcPts val="1800"/>
              </a:spcBef>
              <a:buSzTx/>
              <a:buNone/>
              <a:defRPr sz="5500" spc="-55">
                <a:latin typeface="+mj-lt"/>
                <a:ea typeface="+mj-ea"/>
                <a:cs typeface="+mj-cs"/>
                <a:sym typeface="Helvetica Neue"/>
              </a:defRPr>
            </a:lvl3pPr>
            <a:lvl4pPr marL="0" indent="1371600" defTabSz="825500">
              <a:lnSpc>
                <a:spcPct val="100000"/>
              </a:lnSpc>
              <a:spcBef>
                <a:spcPts val="1800"/>
              </a:spcBef>
              <a:buSzTx/>
              <a:buNone/>
              <a:defRPr sz="5500" spc="-55">
                <a:latin typeface="+mj-lt"/>
                <a:ea typeface="+mj-ea"/>
                <a:cs typeface="+mj-cs"/>
                <a:sym typeface="Helvetica Neue"/>
              </a:defRPr>
            </a:lvl4pPr>
            <a:lvl5pPr marL="0" indent="1828800" defTabSz="825500">
              <a:lnSpc>
                <a:spcPct val="100000"/>
              </a:lnSpc>
              <a:spcBef>
                <a:spcPts val="1800"/>
              </a:spcBef>
              <a:buSzTx/>
              <a:buNone/>
              <a:defRPr sz="5500" spc="-55">
                <a:latin typeface="+mj-lt"/>
                <a:ea typeface="+mj-ea"/>
                <a:cs typeface="+mj-cs"/>
                <a:sym typeface="Helvetica Neue"/>
              </a:defRPr>
            </a:lvl5pPr>
          </a:lstStyle>
          <a:p>
            <a:r>
              <a:t>의제 주제</a:t>
            </a:r>
          </a:p>
          <a:p>
            <a:pPr lvl="1"/>
            <a:endParaRPr/>
          </a:p>
          <a:p>
            <a:pPr lvl="2"/>
            <a:endParaRPr/>
          </a:p>
          <a:p>
            <a:pPr lvl="3"/>
            <a:endParaRPr/>
          </a:p>
          <a:p>
            <a:pPr lvl="4"/>
            <a:endParaRPr/>
          </a:p>
        </p:txBody>
      </p:sp>
      <p:sp>
        <p:nvSpPr>
          <p:cNvPr id="95" name="슬라이드 번호"/>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tif"/><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슬라이드 제목"/>
          <p:cNvSpPr txBox="1">
            <a:spLocks noGrp="1"/>
          </p:cNvSpPr>
          <p:nvPr>
            <p:ph type="title" hasCustomPrompt="1"/>
          </p:nvPr>
        </p:nvSpPr>
        <p:spPr>
          <a:xfrm>
            <a:off x="1206500" y="1079500"/>
            <a:ext cx="21971000" cy="14331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r>
              <a:rPr dirty="0" err="1"/>
              <a:t>슬라이드</a:t>
            </a:r>
            <a:r>
              <a:rPr dirty="0"/>
              <a:t> </a:t>
            </a:r>
            <a:r>
              <a:rPr dirty="0" err="1"/>
              <a:t>제목</a:t>
            </a:r>
            <a:endParaRPr dirty="0"/>
          </a:p>
        </p:txBody>
      </p:sp>
      <p:sp>
        <p:nvSpPr>
          <p:cNvPr id="3" name="본문 첫 번째 줄…"/>
          <p:cNvSpPr txBox="1">
            <a:spLocks noGrp="1"/>
          </p:cNvSpPr>
          <p:nvPr>
            <p:ph type="body" idx="1" hasCustomPrompt="1"/>
          </p:nvPr>
        </p:nvSpPr>
        <p:spPr>
          <a:xfrm>
            <a:off x="1206500" y="3309651"/>
            <a:ext cx="21971000" cy="82560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r>
              <a:rPr dirty="0" err="1"/>
              <a:t>슬라이드</a:t>
            </a:r>
            <a:r>
              <a:rPr dirty="0"/>
              <a:t> </a:t>
            </a:r>
            <a:r>
              <a:rPr dirty="0" err="1"/>
              <a:t>구분점</a:t>
            </a:r>
            <a:r>
              <a:rPr dirty="0"/>
              <a:t> </a:t>
            </a:r>
            <a:r>
              <a:rPr dirty="0" err="1"/>
              <a:t>텍스트</a:t>
            </a:r>
            <a:endParaRPr dirty="0"/>
          </a:p>
          <a:p>
            <a:pPr lvl="1"/>
            <a:endParaRPr dirty="0"/>
          </a:p>
          <a:p>
            <a:pPr lvl="2"/>
            <a:endParaRPr dirty="0"/>
          </a:p>
          <a:p>
            <a:pPr lvl="3"/>
            <a:endParaRPr dirty="0"/>
          </a:p>
          <a:p>
            <a:pPr lvl="4"/>
            <a:endParaRPr dirty="0"/>
          </a:p>
        </p:txBody>
      </p:sp>
      <p:sp>
        <p:nvSpPr>
          <p:cNvPr id="4" name="Computational Intelligence and Networking Laboratory"/>
          <p:cNvSpPr txBox="1"/>
          <p:nvPr/>
        </p:nvSpPr>
        <p:spPr>
          <a:xfrm>
            <a:off x="17644566" y="13451351"/>
            <a:ext cx="6719857" cy="33342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r>
              <a:rPr>
                <a:latin typeface="Times New Roman" panose="02020603050405020304" pitchFamily="18" charset="0"/>
                <a:cs typeface="Times New Roman" panose="02020603050405020304" pitchFamily="18" charset="0"/>
              </a:rPr>
              <a:t>Computational Intelligence and Networking Laboratory</a:t>
            </a:r>
          </a:p>
        </p:txBody>
      </p:sp>
      <p:sp>
        <p:nvSpPr>
          <p:cNvPr id="5" name="선"/>
          <p:cNvSpPr/>
          <p:nvPr/>
        </p:nvSpPr>
        <p:spPr>
          <a:xfrm>
            <a:off x="18548793" y="13457978"/>
            <a:ext cx="5830460" cy="1"/>
          </a:xfrm>
          <a:prstGeom prst="line">
            <a:avLst/>
          </a:prstGeom>
          <a:ln w="25400">
            <a:solidFill>
              <a:srgbClr val="931B15"/>
            </a:solidFill>
            <a:miter lim="400000"/>
          </a:ln>
        </p:spPr>
        <p:txBody>
          <a:bodyPr lIns="50800" tIns="50800" rIns="50800" bIns="50800" anchor="ctr"/>
          <a:lstStyle/>
          <a:p>
            <a:pPr>
              <a:defRPr sz="3200">
                <a:latin typeface="넥슨 풋볼고딕 L"/>
                <a:ea typeface="넥슨 풋볼고딕 L"/>
                <a:cs typeface="넥슨 풋볼고딕 L"/>
                <a:sym typeface="넥슨 풋볼고딕 L"/>
              </a:defRPr>
            </a:pPr>
            <a:endParaRPr>
              <a:latin typeface="Times New Roman" panose="02020603050405020304" pitchFamily="18" charset="0"/>
              <a:cs typeface="Times New Roman" panose="02020603050405020304" pitchFamily="18" charset="0"/>
            </a:endParaRPr>
          </a:p>
        </p:txBody>
      </p:sp>
      <p:pic>
        <p:nvPicPr>
          <p:cNvPr id="6" name="이미지" descr="이미지"/>
          <p:cNvPicPr>
            <a:picLocks noChangeAspect="1"/>
          </p:cNvPicPr>
          <p:nvPr/>
        </p:nvPicPr>
        <p:blipFill>
          <a:blip r:embed="rId17"/>
          <a:srcRect l="26456" t="19321" r="26456" b="19321"/>
          <a:stretch>
            <a:fillRect/>
          </a:stretch>
        </p:blipFill>
        <p:spPr>
          <a:xfrm>
            <a:off x="0" y="12903200"/>
            <a:ext cx="2540000" cy="772798"/>
          </a:xfrm>
          <a:prstGeom prst="rect">
            <a:avLst/>
          </a:prstGeom>
          <a:ln w="12700">
            <a:miter lim="400000"/>
          </a:ln>
        </p:spPr>
      </p:pic>
      <p:sp>
        <p:nvSpPr>
          <p:cNvPr id="7" name="슬라이드 번호"/>
          <p:cNvSpPr txBox="1">
            <a:spLocks noGrp="1"/>
          </p:cNvSpPr>
          <p:nvPr>
            <p:ph type="sldNum" sz="quarter" idx="2"/>
          </p:nvPr>
        </p:nvSpPr>
        <p:spPr>
          <a:xfrm>
            <a:off x="11999803" y="13076008"/>
            <a:ext cx="371897" cy="379591"/>
          </a:xfrm>
          <a:prstGeom prst="rect">
            <a:avLst/>
          </a:prstGeom>
          <a:ln w="12700">
            <a:miter lim="400000"/>
          </a:ln>
        </p:spPr>
        <p:txBody>
          <a:bodyPr wrap="none" lIns="50800" tIns="50800" rIns="50800" bIns="50800" anchor="b">
            <a:spAutoFit/>
          </a:bodyPr>
          <a:lstStyle>
            <a:lvl1pPr defTabSz="584200">
              <a:defRPr sz="1800">
                <a:solidFill>
                  <a:srgbClr val="000000"/>
                </a:solidFill>
                <a:latin typeface="Times New Roman" panose="02020603050405020304" pitchFamily="18" charset="0"/>
                <a:ea typeface="+mj-ea"/>
                <a:cs typeface="Times New Roman" panose="02020603050405020304" pitchFamily="18" charset="0"/>
                <a:sym typeface="Helvetica Neue"/>
              </a:defRPr>
            </a:lvl1pPr>
          </a:lstStyle>
          <a:p>
            <a:fld id="{86CB4B4D-7CA3-9044-876B-883B54F8677D}" type="slidenum">
              <a:rPr lang="en-US" altLang="ko-Kore-KR" smtClean="0"/>
              <a:pPr/>
              <a:t>‹#›</a:t>
            </a:fld>
            <a:endParaRPr lang="en-US" altLang="ko-Kore-KR"/>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ransition spd="med"/>
  <p:txStyles>
    <p:titleStyle>
      <a:lvl1pPr marL="0" marR="0" indent="0" algn="l" defTabSz="2438338" rtl="0" latinLnBrk="0">
        <a:lnSpc>
          <a:spcPct val="80000"/>
        </a:lnSpc>
        <a:spcBef>
          <a:spcPts val="0"/>
        </a:spcBef>
        <a:spcAft>
          <a:spcPts val="0"/>
        </a:spcAft>
        <a:buClrTx/>
        <a:buSzTx/>
        <a:buFontTx/>
        <a:buNone/>
        <a:tabLst/>
        <a:defRPr sz="8500" b="1" i="0" u="none" strike="noStrike" cap="none" spc="-170" baseline="0">
          <a:solidFill>
            <a:schemeClr val="tx2">
              <a:lumMod val="10000"/>
            </a:schemeClr>
          </a:solidFill>
          <a:uFillTx/>
          <a:latin typeface="Batang" panose="02030600000101010101" pitchFamily="18" charset="-127"/>
          <a:ea typeface="Batang" panose="02030600000101010101" pitchFamily="18" charset="-127"/>
          <a:cs typeface="Times New Roman" panose="02020603050405020304" pitchFamily="18" charset="0"/>
          <a:sym typeface="나눔고딕"/>
        </a:defRPr>
      </a:lvl1pPr>
      <a:lvl2pPr marL="0" marR="0" indent="4572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나눔고딕"/>
        </a:defRPr>
      </a:lvl2pPr>
      <a:lvl3pPr marL="0" marR="0" indent="9144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나눔고딕"/>
        </a:defRPr>
      </a:lvl3pPr>
      <a:lvl4pPr marL="0" marR="0" indent="13716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나눔고딕"/>
        </a:defRPr>
      </a:lvl4pPr>
      <a:lvl5pPr marL="0" marR="0" indent="18288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나눔고딕"/>
        </a:defRPr>
      </a:lvl5pPr>
      <a:lvl6pPr marL="0" marR="0" indent="22860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나눔고딕"/>
        </a:defRPr>
      </a:lvl6pPr>
      <a:lvl7pPr marL="0" marR="0" indent="27432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나눔고딕"/>
        </a:defRPr>
      </a:lvl7pPr>
      <a:lvl8pPr marL="0" marR="0" indent="32004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나눔고딕"/>
        </a:defRPr>
      </a:lvl8pPr>
      <a:lvl9pPr marL="0" marR="0" indent="36576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나눔고딕"/>
        </a:defRPr>
      </a:lvl9pPr>
    </p:titleStyle>
    <p:bodyStyle>
      <a:lvl1pPr marL="571500" marR="0" indent="-571500" algn="l" defTabSz="2438338" rtl="0" latinLnBrk="0">
        <a:lnSpc>
          <a:spcPct val="90000"/>
        </a:lnSpc>
        <a:spcBef>
          <a:spcPts val="4500"/>
        </a:spcBef>
        <a:spcAft>
          <a:spcPts val="0"/>
        </a:spcAft>
        <a:buClrTx/>
        <a:buSzPct val="123000"/>
        <a:buFontTx/>
        <a:buChar char="•"/>
        <a:tabLst/>
        <a:defRPr sz="4500" b="0" i="0" u="none" strike="noStrike" cap="none" spc="0" baseline="0">
          <a:solidFill>
            <a:schemeClr val="tx2">
              <a:lumMod val="10000"/>
            </a:schemeClr>
          </a:solidFill>
          <a:uFillTx/>
          <a:latin typeface="Batang" panose="02030600000101010101" pitchFamily="18" charset="-127"/>
          <a:ea typeface="Batang" panose="02030600000101010101" pitchFamily="18" charset="-127"/>
          <a:cs typeface="Times New Roman" panose="02020603050405020304" pitchFamily="18" charset="0"/>
          <a:sym typeface="나눔고딕"/>
        </a:defRPr>
      </a:lvl1pPr>
      <a:lvl2pPr marL="1181100" marR="0" indent="-571500" algn="l" defTabSz="2438338" rtl="0" latinLnBrk="0">
        <a:lnSpc>
          <a:spcPct val="90000"/>
        </a:lnSpc>
        <a:spcBef>
          <a:spcPts val="4500"/>
        </a:spcBef>
        <a:spcAft>
          <a:spcPts val="0"/>
        </a:spcAft>
        <a:buClrTx/>
        <a:buSzPct val="123000"/>
        <a:buFontTx/>
        <a:buChar char="•"/>
        <a:tabLst/>
        <a:defRPr sz="4500" b="0" i="0" u="none" strike="noStrike" cap="none" spc="0" baseline="0">
          <a:solidFill>
            <a:schemeClr val="tx2">
              <a:lumMod val="10000"/>
            </a:schemeClr>
          </a:solidFill>
          <a:uFillTx/>
          <a:latin typeface="Times New Roman" panose="02020603050405020304" pitchFamily="18" charset="0"/>
          <a:ea typeface="+mn-ea"/>
          <a:cs typeface="Times New Roman" panose="02020603050405020304" pitchFamily="18" charset="0"/>
          <a:sym typeface="나눔고딕"/>
        </a:defRPr>
      </a:lvl2pPr>
      <a:lvl3pPr marL="1790700" marR="0" indent="-571500" algn="l" defTabSz="2438338" rtl="0" latinLnBrk="0">
        <a:lnSpc>
          <a:spcPct val="90000"/>
        </a:lnSpc>
        <a:spcBef>
          <a:spcPts val="4500"/>
        </a:spcBef>
        <a:spcAft>
          <a:spcPts val="0"/>
        </a:spcAft>
        <a:buClrTx/>
        <a:buSzPct val="123000"/>
        <a:buFontTx/>
        <a:buChar char="•"/>
        <a:tabLst/>
        <a:defRPr sz="4500" b="0" i="0" u="none" strike="noStrike" cap="none" spc="0" baseline="0">
          <a:solidFill>
            <a:schemeClr val="tx2">
              <a:lumMod val="10000"/>
            </a:schemeClr>
          </a:solidFill>
          <a:uFillTx/>
          <a:latin typeface="Times New Roman" panose="02020603050405020304" pitchFamily="18" charset="0"/>
          <a:ea typeface="+mn-ea"/>
          <a:cs typeface="Times New Roman" panose="02020603050405020304" pitchFamily="18" charset="0"/>
          <a:sym typeface="나눔고딕"/>
        </a:defRPr>
      </a:lvl3pPr>
      <a:lvl4pPr marL="2400300" marR="0" indent="-571500" algn="l" defTabSz="2438338" rtl="0" latinLnBrk="0">
        <a:lnSpc>
          <a:spcPct val="90000"/>
        </a:lnSpc>
        <a:spcBef>
          <a:spcPts val="4500"/>
        </a:spcBef>
        <a:spcAft>
          <a:spcPts val="0"/>
        </a:spcAft>
        <a:buClrTx/>
        <a:buSzPct val="123000"/>
        <a:buFontTx/>
        <a:buChar char="•"/>
        <a:tabLst/>
        <a:defRPr sz="4500" b="0" i="0" u="none" strike="noStrike" cap="none" spc="0" baseline="0">
          <a:solidFill>
            <a:schemeClr val="tx2">
              <a:lumMod val="10000"/>
            </a:schemeClr>
          </a:solidFill>
          <a:uFillTx/>
          <a:latin typeface="Times New Roman" panose="02020603050405020304" pitchFamily="18" charset="0"/>
          <a:ea typeface="+mn-ea"/>
          <a:cs typeface="Times New Roman" panose="02020603050405020304" pitchFamily="18" charset="0"/>
          <a:sym typeface="나눔고딕"/>
        </a:defRPr>
      </a:lvl4pPr>
      <a:lvl5pPr marL="3009900" marR="0" indent="-571500" algn="l" defTabSz="2438338" rtl="0" latinLnBrk="0">
        <a:lnSpc>
          <a:spcPct val="90000"/>
        </a:lnSpc>
        <a:spcBef>
          <a:spcPts val="4500"/>
        </a:spcBef>
        <a:spcAft>
          <a:spcPts val="0"/>
        </a:spcAft>
        <a:buClrTx/>
        <a:buSzPct val="123000"/>
        <a:buFontTx/>
        <a:buChar char="•"/>
        <a:tabLst/>
        <a:defRPr sz="4500" b="0" i="0" u="none" strike="noStrike" cap="none" spc="0" baseline="0">
          <a:solidFill>
            <a:schemeClr val="tx2">
              <a:lumMod val="10000"/>
            </a:schemeClr>
          </a:solidFill>
          <a:uFillTx/>
          <a:latin typeface="Times New Roman" panose="02020603050405020304" pitchFamily="18" charset="0"/>
          <a:ea typeface="+mn-ea"/>
          <a:cs typeface="Times New Roman" panose="02020603050405020304" pitchFamily="18" charset="0"/>
          <a:sym typeface="나눔고딕"/>
        </a:defRPr>
      </a:lvl5pPr>
      <a:lvl6pPr marL="3619500" marR="0" indent="-571500" algn="l" defTabSz="2438338" rtl="0" latinLnBrk="0">
        <a:lnSpc>
          <a:spcPct val="90000"/>
        </a:lnSpc>
        <a:spcBef>
          <a:spcPts val="4500"/>
        </a:spcBef>
        <a:spcAft>
          <a:spcPts val="0"/>
        </a:spcAft>
        <a:buClrTx/>
        <a:buSzPct val="123000"/>
        <a:buFontTx/>
        <a:buChar char="•"/>
        <a:tabLst/>
        <a:defRPr sz="4500" b="0" i="0" u="none" strike="noStrike" cap="none" spc="0" baseline="0">
          <a:solidFill>
            <a:srgbClr val="000000"/>
          </a:solidFill>
          <a:uFillTx/>
          <a:latin typeface="+mn-lt"/>
          <a:ea typeface="+mn-ea"/>
          <a:cs typeface="+mn-cs"/>
          <a:sym typeface="나눔고딕"/>
        </a:defRPr>
      </a:lvl6pPr>
      <a:lvl7pPr marL="4229100" marR="0" indent="-571500" algn="l" defTabSz="2438338" rtl="0" latinLnBrk="0">
        <a:lnSpc>
          <a:spcPct val="90000"/>
        </a:lnSpc>
        <a:spcBef>
          <a:spcPts val="4500"/>
        </a:spcBef>
        <a:spcAft>
          <a:spcPts val="0"/>
        </a:spcAft>
        <a:buClrTx/>
        <a:buSzPct val="123000"/>
        <a:buFontTx/>
        <a:buChar char="•"/>
        <a:tabLst/>
        <a:defRPr sz="4500" b="0" i="0" u="none" strike="noStrike" cap="none" spc="0" baseline="0">
          <a:solidFill>
            <a:srgbClr val="000000"/>
          </a:solidFill>
          <a:uFillTx/>
          <a:latin typeface="+mn-lt"/>
          <a:ea typeface="+mn-ea"/>
          <a:cs typeface="+mn-cs"/>
          <a:sym typeface="나눔고딕"/>
        </a:defRPr>
      </a:lvl7pPr>
      <a:lvl8pPr marL="4838700" marR="0" indent="-571500" algn="l" defTabSz="2438338" rtl="0" latinLnBrk="0">
        <a:lnSpc>
          <a:spcPct val="90000"/>
        </a:lnSpc>
        <a:spcBef>
          <a:spcPts val="4500"/>
        </a:spcBef>
        <a:spcAft>
          <a:spcPts val="0"/>
        </a:spcAft>
        <a:buClrTx/>
        <a:buSzPct val="123000"/>
        <a:buFontTx/>
        <a:buChar char="•"/>
        <a:tabLst/>
        <a:defRPr sz="4500" b="0" i="0" u="none" strike="noStrike" cap="none" spc="0" baseline="0">
          <a:solidFill>
            <a:srgbClr val="000000"/>
          </a:solidFill>
          <a:uFillTx/>
          <a:latin typeface="+mn-lt"/>
          <a:ea typeface="+mn-ea"/>
          <a:cs typeface="+mn-cs"/>
          <a:sym typeface="나눔고딕"/>
        </a:defRPr>
      </a:lvl8pPr>
      <a:lvl9pPr marL="5448300" marR="0" indent="-571500" algn="l" defTabSz="2438338" rtl="0" latinLnBrk="0">
        <a:lnSpc>
          <a:spcPct val="90000"/>
        </a:lnSpc>
        <a:spcBef>
          <a:spcPts val="4500"/>
        </a:spcBef>
        <a:spcAft>
          <a:spcPts val="0"/>
        </a:spcAft>
        <a:buClrTx/>
        <a:buSzPct val="123000"/>
        <a:buFontTx/>
        <a:buChar char="•"/>
        <a:tabLst/>
        <a:defRPr sz="4500" b="0" i="0" u="none" strike="noStrike" cap="none" spc="0" baseline="0">
          <a:solidFill>
            <a:srgbClr val="000000"/>
          </a:solidFill>
          <a:uFillTx/>
          <a:latin typeface="+mn-lt"/>
          <a:ea typeface="+mn-ea"/>
          <a:cs typeface="+mn-cs"/>
          <a:sym typeface="나눔고딕"/>
        </a:defRPr>
      </a:lvl9pPr>
    </p:bodyStyle>
    <p:otherStyle>
      <a:lvl1pPr marL="0" marR="0" indent="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mailto:gggg8657@gmail.com"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2.tif"/><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png"/><Relationship Id="rId3" Type="http://schemas.openxmlformats.org/officeDocument/2006/relationships/image" Target="../media/image8.png"/><Relationship Id="rId7" Type="http://schemas.openxmlformats.org/officeDocument/2006/relationships/image" Target="../media/image12.png"/><Relationship Id="rId12"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 Id="rId1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4.xml"/><Relationship Id="rId1" Type="http://schemas.openxmlformats.org/officeDocument/2006/relationships/slideLayout" Target="../slideLayouts/slideLayout4.xml"/><Relationship Id="rId5" Type="http://schemas.openxmlformats.org/officeDocument/2006/relationships/image" Target="../media/image40.png"/><Relationship Id="rId4" Type="http://schemas.openxmlformats.org/officeDocument/2006/relationships/image" Target="../media/image39.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5.xml"/><Relationship Id="rId1" Type="http://schemas.openxmlformats.org/officeDocument/2006/relationships/slideLayout" Target="../slideLayouts/slideLayout4.xml"/><Relationship Id="rId4" Type="http://schemas.openxmlformats.org/officeDocument/2006/relationships/image" Target="../media/image42.png"/></Relationships>
</file>

<file path=ppt/slides/_rels/slide4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6.xml"/><Relationship Id="rId1" Type="http://schemas.openxmlformats.org/officeDocument/2006/relationships/slideLayout" Target="../slideLayouts/slideLayout4.xml"/><Relationship Id="rId5" Type="http://schemas.openxmlformats.org/officeDocument/2006/relationships/image" Target="../media/image45.png"/><Relationship Id="rId4" Type="http://schemas.openxmlformats.org/officeDocument/2006/relationships/image" Target="../media/image44.png"/></Relationships>
</file>

<file path=ppt/slides/_rels/slide4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1.xml"/><Relationship Id="rId1" Type="http://schemas.openxmlformats.org/officeDocument/2006/relationships/slideLayout" Target="../slideLayouts/slideLayout4.xml"/><Relationship Id="rId4" Type="http://schemas.openxmlformats.org/officeDocument/2006/relationships/image" Target="../media/image50.png"/></Relationships>
</file>

<file path=ppt/slides/_rels/slide4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2.xml"/><Relationship Id="rId1" Type="http://schemas.openxmlformats.org/officeDocument/2006/relationships/slideLayout" Target="../slideLayouts/slideLayout4.xml"/><Relationship Id="rId5" Type="http://schemas.openxmlformats.org/officeDocument/2006/relationships/image" Target="../media/image53.png"/><Relationship Id="rId4" Type="http://schemas.openxmlformats.org/officeDocument/2006/relationships/image" Target="../media/image52.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0.xml"/><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notesSlide" Target="../notesSlides/notesSlide51.xml"/><Relationship Id="rId1" Type="http://schemas.openxmlformats.org/officeDocument/2006/relationships/slideLayout" Target="../slideLayouts/slideLayout4.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5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52.xml"/><Relationship Id="rId1" Type="http://schemas.openxmlformats.org/officeDocument/2006/relationships/slideLayout" Target="../slideLayouts/slideLayout4.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59.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68.png"/><Relationship Id="rId7" Type="http://schemas.openxmlformats.org/officeDocument/2006/relationships/image" Target="../media/image72.png"/><Relationship Id="rId12" Type="http://schemas.openxmlformats.org/officeDocument/2006/relationships/image" Target="../media/image77.png"/><Relationship Id="rId2" Type="http://schemas.openxmlformats.org/officeDocument/2006/relationships/notesSlide" Target="../notesSlides/notesSlide53.xml"/><Relationship Id="rId1" Type="http://schemas.openxmlformats.org/officeDocument/2006/relationships/slideLayout" Target="../slideLayouts/slideLayout15.xml"/><Relationship Id="rId6" Type="http://schemas.openxmlformats.org/officeDocument/2006/relationships/image" Target="../media/image71.png"/><Relationship Id="rId11" Type="http://schemas.openxmlformats.org/officeDocument/2006/relationships/image" Target="../media/image76.png"/><Relationship Id="rId5" Type="http://schemas.openxmlformats.org/officeDocument/2006/relationships/image" Target="../media/image70.png"/><Relationship Id="rId10" Type="http://schemas.openxmlformats.org/officeDocument/2006/relationships/image" Target="../media/image75.png"/><Relationship Id="rId4" Type="http://schemas.openxmlformats.org/officeDocument/2006/relationships/image" Target="../media/image69.png"/><Relationship Id="rId9" Type="http://schemas.openxmlformats.org/officeDocument/2006/relationships/image" Target="../media/image7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1.xml"/></Relationships>
</file>

<file path=ppt/slides/_rels/slide6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5.xml"/><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56.xml"/><Relationship Id="rId1" Type="http://schemas.openxmlformats.org/officeDocument/2006/relationships/slideLayout" Target="../slideLayouts/slideLayout4.xml"/><Relationship Id="rId5" Type="http://schemas.openxmlformats.org/officeDocument/2006/relationships/image" Target="../media/image81.png"/><Relationship Id="rId4" Type="http://schemas.openxmlformats.org/officeDocument/2006/relationships/image" Target="../media/image80.png"/></Relationships>
</file>

<file path=ppt/slides/_rels/slide6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7.xml"/><Relationship Id="rId1" Type="http://schemas.openxmlformats.org/officeDocument/2006/relationships/slideLayout" Target="../slideLayouts/slideLayout4.xml"/><Relationship Id="rId5" Type="http://schemas.openxmlformats.org/officeDocument/2006/relationships/image" Target="../media/image53.png"/><Relationship Id="rId4" Type="http://schemas.openxmlformats.org/officeDocument/2006/relationships/image" Target="../media/image52.png"/></Relationships>
</file>

<file path=ppt/slides/_rels/slide64.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4.xml"/><Relationship Id="rId5" Type="http://schemas.openxmlformats.org/officeDocument/2006/relationships/image" Target="../media/image85.png"/><Relationship Id="rId4" Type="http://schemas.openxmlformats.org/officeDocument/2006/relationships/image" Target="../media/image84.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 name="Deep Learning for Technical Document Classification"/>
          <p:cNvSpPr txBox="1">
            <a:spLocks noGrp="1"/>
          </p:cNvSpPr>
          <p:nvPr>
            <p:ph type="ctrTitle"/>
          </p:nvPr>
        </p:nvSpPr>
        <p:spPr>
          <a:prstGeom prst="rect">
            <a:avLst/>
          </a:prstGeom>
        </p:spPr>
        <p:txBody>
          <a:bodyPr/>
          <a:lstStyle>
            <a:lvl1pPr>
              <a:defRPr sz="10100" spc="-202"/>
            </a:lvl1pPr>
          </a:lstStyle>
          <a:p>
            <a:r>
              <a:t>Deep Learning for Technical Document Classification</a:t>
            </a:r>
          </a:p>
        </p:txBody>
      </p:sp>
      <p:sp>
        <p:nvSpPr>
          <p:cNvPr id="157" name="JIANG, Shuo, et al. Deep learning for technical document classification. IEEE Transactions on Engineering Management, 2022.…"/>
          <p:cNvSpPr txBox="1">
            <a:spLocks noGrp="1"/>
          </p:cNvSpPr>
          <p:nvPr>
            <p:ph type="subTitle" sz="quarter" idx="1"/>
          </p:nvPr>
        </p:nvSpPr>
        <p:spPr>
          <a:prstGeom prst="rect">
            <a:avLst/>
          </a:prstGeom>
        </p:spPr>
        <p:txBody>
          <a:bodyPr/>
          <a:lstStyle/>
          <a:p>
            <a:pPr>
              <a:defRPr sz="1800"/>
            </a:pPr>
            <a:r>
              <a:t>JIANG, Shuo, et al. Deep learning for technical document classification. </a:t>
            </a:r>
            <a:r>
              <a:rPr i="1"/>
              <a:t>IEEE Transactions on Engineering Management</a:t>
            </a:r>
            <a:r>
              <a:t>, 2022.</a:t>
            </a:r>
          </a:p>
          <a:p>
            <a:pPr>
              <a:defRPr sz="3400"/>
            </a:pPr>
            <a:endParaRPr/>
          </a:p>
          <a:p>
            <a:pPr>
              <a:defRPr sz="3400"/>
            </a:pPr>
            <a:r>
              <a:t>Kim Dongju</a:t>
            </a:r>
          </a:p>
        </p:txBody>
      </p:sp>
      <p:sp>
        <p:nvSpPr>
          <p:cNvPr id="158" name="Name : Kim Dongju…"/>
          <p:cNvSpPr txBox="1"/>
          <p:nvPr/>
        </p:nvSpPr>
        <p:spPr>
          <a:xfrm>
            <a:off x="95343" y="10260575"/>
            <a:ext cx="3534594" cy="300757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defTabSz="457200">
              <a:spcBef>
                <a:spcPts val="1200"/>
              </a:spcBef>
              <a:defRPr sz="1200">
                <a:solidFill>
                  <a:srgbClr val="000000"/>
                </a:solidFill>
                <a:latin typeface="Times Roman"/>
                <a:ea typeface="Times Roman"/>
                <a:cs typeface="Times Roman"/>
                <a:sym typeface="Times Roman"/>
              </a:defRPr>
            </a:pPr>
            <a:r>
              <a:t>Name : Kim Dongju</a:t>
            </a:r>
          </a:p>
          <a:p>
            <a:pPr algn="l" defTabSz="457200">
              <a:spcBef>
                <a:spcPts val="1200"/>
              </a:spcBef>
              <a:defRPr sz="1200">
                <a:solidFill>
                  <a:srgbClr val="000000"/>
                </a:solidFill>
                <a:latin typeface="Times Roman"/>
                <a:ea typeface="Times Roman"/>
                <a:cs typeface="Times Roman"/>
                <a:sym typeface="Times Roman"/>
              </a:defRPr>
            </a:pPr>
            <a:r>
              <a:t>Major : Computer Engineering</a:t>
            </a:r>
          </a:p>
          <a:p>
            <a:pPr algn="l" defTabSz="457200">
              <a:spcBef>
                <a:spcPts val="1200"/>
              </a:spcBef>
              <a:defRPr sz="1200">
                <a:solidFill>
                  <a:srgbClr val="000000"/>
                </a:solidFill>
                <a:latin typeface="Times Roman"/>
                <a:ea typeface="Times Roman"/>
                <a:cs typeface="Times Roman"/>
                <a:sym typeface="Times Roman"/>
              </a:defRPr>
            </a:pPr>
            <a:r>
              <a:t>Graduate Program : Computer Engineering</a:t>
            </a:r>
          </a:p>
          <a:p>
            <a:pPr algn="l" defTabSz="457200">
              <a:spcBef>
                <a:spcPts val="1200"/>
              </a:spcBef>
              <a:defRPr sz="1200">
                <a:solidFill>
                  <a:srgbClr val="000000"/>
                </a:solidFill>
                <a:latin typeface="Times Roman"/>
                <a:ea typeface="Times Roman"/>
                <a:cs typeface="Times Roman"/>
                <a:sym typeface="Times Roman"/>
              </a:defRPr>
            </a:pPr>
            <a:r>
              <a:t>Kwangwoon University</a:t>
            </a:r>
          </a:p>
          <a:p>
            <a:pPr algn="l" defTabSz="457200">
              <a:spcBef>
                <a:spcPts val="1200"/>
              </a:spcBef>
              <a:defRPr sz="1200">
                <a:solidFill>
                  <a:srgbClr val="000000"/>
                </a:solidFill>
                <a:latin typeface="Times Roman"/>
                <a:ea typeface="Times Roman"/>
                <a:cs typeface="Times Roman"/>
                <a:sym typeface="Times Roman"/>
              </a:defRPr>
            </a:pPr>
            <a:r>
              <a:t>Department of Computer Engineering</a:t>
            </a:r>
          </a:p>
          <a:p>
            <a:pPr algn="l" defTabSz="457200">
              <a:spcBef>
                <a:spcPts val="1200"/>
              </a:spcBef>
              <a:defRPr sz="1200" i="1">
                <a:solidFill>
                  <a:srgbClr val="000000"/>
                </a:solidFill>
                <a:latin typeface="Times Roman"/>
                <a:ea typeface="Times Roman"/>
                <a:cs typeface="Times Roman"/>
                <a:sym typeface="Times Roman"/>
              </a:defRPr>
            </a:pPr>
            <a:r>
              <a:t>Computational Intelligence and Networking Laboratory</a:t>
            </a:r>
            <a:endParaRPr i="0"/>
          </a:p>
          <a:p>
            <a:pPr algn="l" defTabSz="457200">
              <a:spcBef>
                <a:spcPts val="1200"/>
              </a:spcBef>
              <a:defRPr sz="1200" u="sng">
                <a:solidFill>
                  <a:srgbClr val="0000EE"/>
                </a:solidFill>
                <a:latin typeface="Times Roman"/>
                <a:ea typeface="Times Roman"/>
                <a:cs typeface="Times Roman"/>
                <a:sym typeface="Times Roman"/>
              </a:defRPr>
            </a:pPr>
            <a:r>
              <a:rPr u="none">
                <a:solidFill>
                  <a:srgbClr val="000000"/>
                </a:solidFill>
              </a:rPr>
              <a:t>📧 : </a:t>
            </a:r>
            <a:r>
              <a:rPr>
                <a:hlinkClick r:id="rId2"/>
              </a:rPr>
              <a:t>gggg8657@gmail.com</a:t>
            </a:r>
            <a:endParaRPr u="none">
              <a:solidFill>
                <a:srgbClr val="000000"/>
              </a:solidFill>
            </a:endParaRPr>
          </a:p>
          <a:p>
            <a:pPr algn="l" defTabSz="457200">
              <a:spcBef>
                <a:spcPts val="1200"/>
              </a:spcBef>
              <a:defRPr sz="1200">
                <a:solidFill>
                  <a:srgbClr val="000000"/>
                </a:solidFill>
                <a:latin typeface="Times Roman"/>
                <a:ea typeface="Times Roman"/>
                <a:cs typeface="Times Roman"/>
                <a:sym typeface="Times Roman"/>
              </a:defRPr>
            </a:pPr>
            <a:r>
              <a:t>☎︎ : +82 10-2757-8506</a:t>
            </a:r>
          </a:p>
        </p:txBody>
      </p:sp>
      <p:sp>
        <p:nvSpPr>
          <p:cNvPr id="159" name="선"/>
          <p:cNvSpPr/>
          <p:nvPr/>
        </p:nvSpPr>
        <p:spPr>
          <a:xfrm>
            <a:off x="1254564" y="7730066"/>
            <a:ext cx="16701800" cy="1"/>
          </a:xfrm>
          <a:prstGeom prst="line">
            <a:avLst/>
          </a:prstGeom>
          <a:ln w="25400">
            <a:solidFill>
              <a:srgbClr val="000000"/>
            </a:solidFill>
            <a:miter lim="400000"/>
          </a:ln>
        </p:spPr>
        <p:txBody>
          <a:bodyPr lIns="50800" tIns="50800" rIns="50800" bIns="50800" anchor="ctr"/>
          <a:lstStyle/>
          <a:p>
            <a:endParaRP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4">
            <a:extLst>
              <a:ext uri="{FF2B5EF4-FFF2-40B4-BE49-F238E27FC236}">
                <a16:creationId xmlns:a16="http://schemas.microsoft.com/office/drawing/2014/main" id="{7E2CF5CF-CCB7-32D5-F762-5159B21FEAD4}"/>
              </a:ext>
            </a:extLst>
          </p:cNvPr>
          <p:cNvSpPr>
            <a:spLocks noGrp="1"/>
          </p:cNvSpPr>
          <p:nvPr>
            <p:ph type="title"/>
          </p:nvPr>
        </p:nvSpPr>
        <p:spPr/>
        <p:txBody>
          <a:bodyPr/>
          <a:lstStyle/>
          <a:p>
            <a:r>
              <a:rPr lang="en-US" altLang="ko-Kore-KR" dirty="0"/>
              <a:t>Method</a:t>
            </a:r>
            <a:endParaRPr lang="ko-Kore-KR" altLang="en-US" dirty="0"/>
          </a:p>
        </p:txBody>
      </p:sp>
    </p:spTree>
    <p:extLst>
      <p:ext uri="{BB962C8B-B14F-4D97-AF65-F5344CB8AC3E}">
        <p14:creationId xmlns:p14="http://schemas.microsoft.com/office/powerpoint/2010/main" val="3147664025"/>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9D175B2-6D1C-412E-AA9A-B08C849A5FD5}"/>
              </a:ext>
            </a:extLst>
          </p:cNvPr>
          <p:cNvSpPr>
            <a:spLocks noGrp="1"/>
          </p:cNvSpPr>
          <p:nvPr>
            <p:ph type="title"/>
          </p:nvPr>
        </p:nvSpPr>
        <p:spPr/>
        <p:txBody>
          <a:bodyPr/>
          <a:lstStyle/>
          <a:p>
            <a:r>
              <a:rPr kumimoji="1" lang="en-US" altLang="ko-Kore-KR" dirty="0"/>
              <a:t>Method</a:t>
            </a:r>
            <a:endParaRPr kumimoji="1" lang="ko-Kore-KR" altLang="en-US" dirty="0"/>
          </a:p>
        </p:txBody>
      </p:sp>
      <p:sp>
        <p:nvSpPr>
          <p:cNvPr id="3" name="텍스트 개체 틀 2">
            <a:extLst>
              <a:ext uri="{FF2B5EF4-FFF2-40B4-BE49-F238E27FC236}">
                <a16:creationId xmlns:a16="http://schemas.microsoft.com/office/drawing/2014/main" id="{358E5846-71DB-1C08-0B23-4A2D1DB35D8E}"/>
              </a:ext>
            </a:extLst>
          </p:cNvPr>
          <p:cNvSpPr>
            <a:spLocks noGrp="1"/>
          </p:cNvSpPr>
          <p:nvPr>
            <p:ph type="body" sz="quarter" idx="21"/>
          </p:nvPr>
        </p:nvSpPr>
        <p:spPr/>
        <p:txBody>
          <a:bodyPr/>
          <a:lstStyle/>
          <a:p>
            <a:r>
              <a:rPr kumimoji="1" lang="en-US" altLang="ko-KR" dirty="0"/>
              <a:t>Overall</a:t>
            </a:r>
            <a:r>
              <a:rPr kumimoji="1" lang="ko-KR" altLang="en-US" dirty="0"/>
              <a:t> </a:t>
            </a:r>
            <a:r>
              <a:rPr kumimoji="1" lang="en-US" altLang="ko-KR" dirty="0"/>
              <a:t>Method for text and image</a:t>
            </a:r>
            <a:endParaRPr kumimoji="1" lang="ko-Kore-KR" altLang="en-US" dirty="0"/>
          </a:p>
        </p:txBody>
      </p:sp>
      <p:sp>
        <p:nvSpPr>
          <p:cNvPr id="4" name="텍스트 개체 틀 3">
            <a:extLst>
              <a:ext uri="{FF2B5EF4-FFF2-40B4-BE49-F238E27FC236}">
                <a16:creationId xmlns:a16="http://schemas.microsoft.com/office/drawing/2014/main" id="{DC6A8F05-B5AF-85D4-1A69-06A4B0627721}"/>
              </a:ext>
            </a:extLst>
          </p:cNvPr>
          <p:cNvSpPr>
            <a:spLocks noGrp="1"/>
          </p:cNvSpPr>
          <p:nvPr>
            <p:ph type="body" idx="1"/>
          </p:nvPr>
        </p:nvSpPr>
        <p:spPr/>
        <p:txBody>
          <a:bodyPr>
            <a:normAutofit fontScale="62500" lnSpcReduction="20000"/>
          </a:bodyPr>
          <a:lstStyle/>
          <a:p>
            <a:r>
              <a:rPr kumimoji="1" lang="en-US" altLang="ko-Kore-KR" dirty="0"/>
              <a:t>Text</a:t>
            </a:r>
          </a:p>
          <a:p>
            <a:pPr lvl="1"/>
            <a:r>
              <a:rPr kumimoji="1" lang="en-US" altLang="ko-Kore-KR" dirty="0"/>
              <a:t>Preprocessing – NLTK</a:t>
            </a:r>
            <a:r>
              <a:rPr kumimoji="1" lang="ko-KR" altLang="en-US" dirty="0"/>
              <a:t> </a:t>
            </a:r>
            <a:endParaRPr kumimoji="1" lang="en-US" altLang="ko-Kore-KR" dirty="0"/>
          </a:p>
          <a:p>
            <a:pPr lvl="1"/>
            <a:r>
              <a:rPr kumimoji="1" lang="en-US" altLang="ko-Kore-KR" dirty="0"/>
              <a:t>Encoding – TechNet</a:t>
            </a:r>
            <a:r>
              <a:rPr kumimoji="1" lang="ko-KR" altLang="en-US" dirty="0"/>
              <a:t> </a:t>
            </a:r>
            <a:r>
              <a:rPr kumimoji="1" lang="en-US" altLang="ko-KR" dirty="0"/>
              <a:t>pre-trained word embedding vectors to represent every single token.</a:t>
            </a:r>
            <a:endParaRPr kumimoji="1" lang="en-US" altLang="ko-Kore-KR" dirty="0"/>
          </a:p>
          <a:p>
            <a:pPr lvl="1"/>
            <a:r>
              <a:rPr kumimoji="1" lang="en-US" altLang="ko-Kore-KR" dirty="0"/>
              <a:t>Sentence Encoder – Embedding layer + BGRU + Attention Layer</a:t>
            </a:r>
          </a:p>
          <a:p>
            <a:pPr lvl="1"/>
            <a:endParaRPr kumimoji="1" lang="en-US" altLang="ko-Kore-KR" dirty="0"/>
          </a:p>
          <a:p>
            <a:r>
              <a:rPr kumimoji="1" lang="en-US" altLang="ko-Kore-KR" dirty="0"/>
              <a:t>Image</a:t>
            </a:r>
          </a:p>
          <a:p>
            <a:pPr lvl="1"/>
            <a:r>
              <a:rPr kumimoji="1" lang="en-US" altLang="ko-Kore-KR" dirty="0"/>
              <a:t>Preprocessing – compound image and separation (Yolo v3 CNN)</a:t>
            </a:r>
          </a:p>
          <a:p>
            <a:pPr lvl="1"/>
            <a:r>
              <a:rPr kumimoji="1" lang="en-US" altLang="ko-Kore-KR" dirty="0"/>
              <a:t>Image encoder </a:t>
            </a:r>
          </a:p>
          <a:p>
            <a:pPr lvl="2"/>
            <a:r>
              <a:rPr kumimoji="1" lang="en-US" altLang="ko-Kore-KR" dirty="0"/>
              <a:t>fine tuned “VGG 19 pretrained on image net”</a:t>
            </a:r>
          </a:p>
          <a:p>
            <a:pPr lvl="2"/>
            <a:r>
              <a:rPr kumimoji="1" lang="en-US" altLang="ko-Kore-KR" dirty="0"/>
              <a:t>Using CAM technique to highlight the importance of the region</a:t>
            </a:r>
          </a:p>
          <a:p>
            <a:pPr lvl="2"/>
            <a:endParaRPr kumimoji="1" lang="en-US" altLang="ko-Kore-KR" dirty="0"/>
          </a:p>
          <a:p>
            <a:pPr lvl="1"/>
            <a:endParaRPr kumimoji="1" lang="en-US" altLang="ko-Kore-KR" dirty="0"/>
          </a:p>
          <a:p>
            <a:pPr lvl="1"/>
            <a:endParaRPr kumimoji="1" lang="en-US" altLang="ko-Kore-KR" dirty="0"/>
          </a:p>
          <a:p>
            <a:pPr lvl="1"/>
            <a:endParaRPr kumimoji="1" lang="ko-Kore-KR" altLang="en-US" dirty="0"/>
          </a:p>
        </p:txBody>
      </p:sp>
    </p:spTree>
    <p:extLst>
      <p:ext uri="{BB962C8B-B14F-4D97-AF65-F5344CB8AC3E}">
        <p14:creationId xmlns:p14="http://schemas.microsoft.com/office/powerpoint/2010/main" val="560161551"/>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Method"/>
          <p:cNvSpPr txBox="1">
            <a:spLocks noGrp="1"/>
          </p:cNvSpPr>
          <p:nvPr>
            <p:ph type="title"/>
          </p:nvPr>
        </p:nvSpPr>
        <p:spPr>
          <a:prstGeom prst="rect">
            <a:avLst/>
          </a:prstGeom>
        </p:spPr>
        <p:txBody>
          <a:bodyPr/>
          <a:lstStyle/>
          <a:p>
            <a:r>
              <a:t>Method</a:t>
            </a:r>
          </a:p>
        </p:txBody>
      </p:sp>
      <p:sp>
        <p:nvSpPr>
          <p:cNvPr id="187" name="Overall method"/>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defTabSz="825500">
              <a:defRPr sz="5500"/>
            </a:lvl1pPr>
          </a:lstStyle>
          <a:p>
            <a:r>
              <a:rPr dirty="0"/>
              <a:t>Overall </a:t>
            </a:r>
            <a:r>
              <a:rPr lang="en-US" altLang="ko-KR" dirty="0"/>
              <a:t>M</a:t>
            </a:r>
            <a:r>
              <a:rPr dirty="0"/>
              <a:t>ethod</a:t>
            </a:r>
          </a:p>
        </p:txBody>
      </p:sp>
      <p:sp>
        <p:nvSpPr>
          <p:cNvPr id="188" name="Text feature learning with RNN…"/>
          <p:cNvSpPr txBox="1">
            <a:spLocks noGrp="1"/>
          </p:cNvSpPr>
          <p:nvPr>
            <p:ph type="body" sz="half" idx="1"/>
          </p:nvPr>
        </p:nvSpPr>
        <p:spPr>
          <a:xfrm>
            <a:off x="-5042" y="3309651"/>
            <a:ext cx="10019381" cy="8256012"/>
          </a:xfrm>
          <a:prstGeom prst="rect">
            <a:avLst/>
          </a:prstGeom>
        </p:spPr>
        <p:txBody>
          <a:bodyPr/>
          <a:lstStyle/>
          <a:p>
            <a:pPr marL="571499" indent="-571499">
              <a:defRPr sz="4100"/>
            </a:pPr>
            <a:r>
              <a:rPr dirty="0">
                <a:latin typeface="+mn-lt"/>
              </a:rPr>
              <a:t>Text feature learning with RNN</a:t>
            </a:r>
          </a:p>
          <a:p>
            <a:pPr marL="571499" indent="-571499">
              <a:defRPr sz="4100"/>
            </a:pPr>
            <a:r>
              <a:rPr dirty="0">
                <a:latin typeface="+mn-lt"/>
              </a:rPr>
              <a:t>Image feature learning with CNN</a:t>
            </a:r>
          </a:p>
          <a:p>
            <a:pPr marL="571499" indent="-571499">
              <a:defRPr sz="4100"/>
            </a:pPr>
            <a:r>
              <a:rPr dirty="0">
                <a:latin typeface="+mn-lt"/>
              </a:rPr>
              <a:t>Network feature learning with GNN</a:t>
            </a:r>
          </a:p>
          <a:p>
            <a:pPr marL="571499" indent="-571499">
              <a:defRPr sz="4100"/>
            </a:pPr>
            <a:r>
              <a:rPr dirty="0">
                <a:latin typeface="+mn-lt"/>
              </a:rPr>
              <a:t>Image and text feature learning modules are fused first to represent the intrinsic features for individual documents</a:t>
            </a:r>
          </a:p>
          <a:p>
            <a:pPr lvl="1">
              <a:defRPr sz="4100"/>
            </a:pPr>
            <a:r>
              <a:rPr dirty="0">
                <a:latin typeface="+mn-lt"/>
              </a:rPr>
              <a:t>Then, fused with the network learning module for document classification.</a:t>
            </a:r>
          </a:p>
        </p:txBody>
      </p:sp>
      <p:pic>
        <p:nvPicPr>
          <p:cNvPr id="189" name="이미지" descr="이미지"/>
          <p:cNvPicPr>
            <a:picLocks noChangeAspect="1"/>
          </p:cNvPicPr>
          <p:nvPr/>
        </p:nvPicPr>
        <p:blipFill>
          <a:blip r:embed="rId3"/>
          <a:stretch>
            <a:fillRect/>
          </a:stretch>
        </p:blipFill>
        <p:spPr>
          <a:xfrm>
            <a:off x="10047336" y="4053808"/>
            <a:ext cx="14371483" cy="5608384"/>
          </a:xfrm>
          <a:prstGeom prst="rect">
            <a:avLst/>
          </a:prstGeom>
          <a:ln w="12700">
            <a:miter lim="400000"/>
          </a:ln>
        </p:spPr>
      </p:pic>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 name="Method"/>
          <p:cNvSpPr txBox="1">
            <a:spLocks noGrp="1"/>
          </p:cNvSpPr>
          <p:nvPr>
            <p:ph type="title"/>
          </p:nvPr>
        </p:nvSpPr>
        <p:spPr>
          <a:prstGeom prst="rect">
            <a:avLst/>
          </a:prstGeom>
        </p:spPr>
        <p:txBody>
          <a:bodyPr/>
          <a:lstStyle/>
          <a:p>
            <a:r>
              <a:t>Method</a:t>
            </a:r>
          </a:p>
        </p:txBody>
      </p:sp>
      <p:sp>
        <p:nvSpPr>
          <p:cNvPr id="194" name="Image Learning"/>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defTabSz="825500">
              <a:defRPr sz="5500"/>
            </a:lvl1pPr>
          </a:lstStyle>
          <a:p>
            <a:r>
              <a:t>Image Learning</a:t>
            </a:r>
          </a:p>
        </p:txBody>
      </p:sp>
      <p:pic>
        <p:nvPicPr>
          <p:cNvPr id="195" name="이미지" descr="이미지"/>
          <p:cNvPicPr>
            <a:picLocks noChangeAspect="1"/>
          </p:cNvPicPr>
          <p:nvPr/>
        </p:nvPicPr>
        <p:blipFill>
          <a:blip r:embed="rId3"/>
          <a:stretch>
            <a:fillRect/>
          </a:stretch>
        </p:blipFill>
        <p:spPr>
          <a:xfrm>
            <a:off x="16757398" y="285059"/>
            <a:ext cx="6715833" cy="5110586"/>
          </a:xfrm>
          <a:prstGeom prst="rect">
            <a:avLst/>
          </a:prstGeom>
          <a:ln w="12700">
            <a:miter lim="400000"/>
          </a:ln>
        </p:spPr>
      </p:pic>
      <p:sp>
        <p:nvSpPr>
          <p:cNvPr id="196" name="Image Preprocessing…"/>
          <p:cNvSpPr txBox="1"/>
          <p:nvPr/>
        </p:nvSpPr>
        <p:spPr>
          <a:xfrm>
            <a:off x="1167660" y="3244959"/>
            <a:ext cx="21917860" cy="72260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defTabSz="825500">
              <a:defRPr sz="5500" b="1">
                <a:solidFill>
                  <a:srgbClr val="000000"/>
                </a:solidFill>
                <a:latin typeface="+mj-lt"/>
                <a:ea typeface="+mj-ea"/>
                <a:cs typeface="+mj-cs"/>
                <a:sym typeface="Helvetica Neue"/>
              </a:defRPr>
            </a:pPr>
            <a:r>
              <a:rPr dirty="0"/>
              <a:t>Image Preprocessing</a:t>
            </a:r>
          </a:p>
          <a:p>
            <a:pPr algn="l"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816">
                <a:solidFill>
                  <a:srgbClr val="000000"/>
                </a:solidFill>
                <a:latin typeface="Apple SD 산돌고딕 Neo 일반체"/>
                <a:ea typeface="Apple SD 산돌고딕 Neo 일반체"/>
                <a:cs typeface="Apple SD 산돌고딕 Neo 일반체"/>
                <a:sym typeface="Apple SD 산돌고딕 Neo 일반체"/>
              </a:defRPr>
            </a:pPr>
            <a:endParaRPr dirty="0"/>
          </a:p>
          <a:p>
            <a:pPr algn="l"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916">
                <a:solidFill>
                  <a:srgbClr val="000000"/>
                </a:solidFill>
                <a:latin typeface="Apple SD 산돌고딕 Neo 일반체"/>
                <a:ea typeface="Apple SD 산돌고딕 Neo 일반체"/>
                <a:cs typeface="Apple SD 산돌고딕 Neo 일반체"/>
                <a:sym typeface="Apple SD 산돌고딕 Neo 일반체"/>
              </a:defRPr>
            </a:pPr>
            <a:r>
              <a:rPr dirty="0"/>
              <a:t>To</a:t>
            </a:r>
            <a:r>
              <a:rPr lang="en-US" dirty="0"/>
              <a:t> separate</a:t>
            </a:r>
            <a:r>
              <a:rPr dirty="0"/>
              <a:t> compound image. </a:t>
            </a:r>
          </a:p>
          <a:p>
            <a:pPr algn="l"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616">
                <a:solidFill>
                  <a:srgbClr val="000000"/>
                </a:solidFill>
                <a:latin typeface="Apple SD 산돌고딕 Neo 일반체"/>
                <a:ea typeface="Apple SD 산돌고딕 Neo 일반체"/>
                <a:cs typeface="Apple SD 산돌고딕 Neo 일반체"/>
                <a:sym typeface="Apple SD 산돌고딕 Neo 일반체"/>
              </a:defRPr>
            </a:pPr>
            <a:r>
              <a:rPr lang="en-US" dirty="0"/>
              <a:t>Leveraged</a:t>
            </a:r>
            <a:r>
              <a:rPr lang="ko-KR" altLang="en-US" dirty="0"/>
              <a:t> </a:t>
            </a:r>
            <a:r>
              <a:rPr lang="en-US" altLang="ko-KR" dirty="0"/>
              <a:t>pre-trained</a:t>
            </a:r>
            <a:r>
              <a:rPr dirty="0"/>
              <a:t> </a:t>
            </a:r>
            <a:r>
              <a:rPr lang="en-US" dirty="0"/>
              <a:t>YOLO-v</a:t>
            </a:r>
            <a:r>
              <a:rPr dirty="0"/>
              <a:t>3 CNN </a:t>
            </a:r>
            <a:r>
              <a:rPr lang="en-US" dirty="0"/>
              <a:t>to build </a:t>
            </a:r>
            <a:r>
              <a:rPr dirty="0"/>
              <a:t>image separator</a:t>
            </a:r>
          </a:p>
          <a:p>
            <a:pPr algn="l"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616">
                <a:solidFill>
                  <a:srgbClr val="000000"/>
                </a:solidFill>
                <a:latin typeface="Apple SD 산돌고딕 Neo 일반체"/>
                <a:ea typeface="Apple SD 산돌고딕 Neo 일반체"/>
                <a:cs typeface="Apple SD 산돌고딕 Neo 일반체"/>
                <a:sym typeface="Apple SD 산돌고딕 Neo 일반체"/>
              </a:defRPr>
            </a:pPr>
            <a:r>
              <a:rPr dirty="0"/>
              <a:t>Followed most of the implementation settings and fine-tuned the network on a manually labeled dataset, which includes 3,600 labeled compound images.</a:t>
            </a:r>
          </a:p>
          <a:p>
            <a:pPr algn="l"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816">
                <a:solidFill>
                  <a:srgbClr val="000000"/>
                </a:solidFill>
                <a:latin typeface="Apple SD 산돌고딕 Neo 일반체"/>
                <a:ea typeface="Apple SD 산돌고딕 Neo 일반체"/>
                <a:cs typeface="Apple SD 산돌고딕 Neo 일반체"/>
                <a:sym typeface="Apple SD 산돌고딕 Neo 일반체"/>
              </a:defRPr>
            </a:pPr>
            <a:endParaRPr dirty="0"/>
          </a:p>
          <a:p>
            <a:pPr algn="l" defTabSz="825500">
              <a:defRPr sz="5500" b="1">
                <a:solidFill>
                  <a:srgbClr val="000000"/>
                </a:solidFill>
                <a:latin typeface="+mj-lt"/>
                <a:ea typeface="+mj-ea"/>
                <a:cs typeface="+mj-cs"/>
                <a:sym typeface="Helvetica Neue"/>
              </a:defRPr>
            </a:pPr>
            <a:r>
              <a:rPr dirty="0"/>
              <a:t>Image learning Module</a:t>
            </a:r>
          </a:p>
          <a:p>
            <a:pPr algn="l"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616">
                <a:solidFill>
                  <a:srgbClr val="000000"/>
                </a:solidFill>
                <a:latin typeface="Apple SD 산돌고딕 Neo 일반체"/>
                <a:ea typeface="Apple SD 산돌고딕 Neo 일반체"/>
                <a:cs typeface="Apple SD 산돌고딕 Neo 일반체"/>
                <a:sym typeface="Apple SD 산돌고딕 Neo 일반체"/>
              </a:defRPr>
            </a:pPr>
            <a:r>
              <a:rPr dirty="0"/>
              <a:t>Use </a:t>
            </a:r>
            <a:r>
              <a:rPr dirty="0">
                <a:solidFill>
                  <a:srgbClr val="DC6E92"/>
                </a:solidFill>
              </a:rPr>
              <a:t>VGG-19 model pre-trained on ImageNet</a:t>
            </a:r>
            <a:r>
              <a:rPr dirty="0"/>
              <a:t>, then, </a:t>
            </a:r>
            <a:r>
              <a:rPr dirty="0">
                <a:solidFill>
                  <a:srgbClr val="DC6E92"/>
                </a:solidFill>
              </a:rPr>
              <a:t>transfer learning techniques</a:t>
            </a:r>
            <a:r>
              <a:rPr dirty="0"/>
              <a:t> are used to </a:t>
            </a:r>
            <a:r>
              <a:rPr dirty="0">
                <a:solidFill>
                  <a:srgbClr val="DC6E92"/>
                </a:solidFill>
              </a:rPr>
              <a:t>fine-tune the image encoder.</a:t>
            </a:r>
          </a:p>
          <a:p>
            <a:pPr algn="l"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616">
                <a:solidFill>
                  <a:srgbClr val="000000"/>
                </a:solidFill>
                <a:latin typeface="Apple SD 산돌고딕 Neo 일반체"/>
                <a:ea typeface="Apple SD 산돌고딕 Neo 일반체"/>
                <a:cs typeface="Apple SD 산돌고딕 Neo 일반체"/>
                <a:sym typeface="Apple SD 산돌고딕 Neo 일반체"/>
              </a:defRPr>
            </a:pPr>
            <a:r>
              <a:rPr dirty="0"/>
              <a:t>	The final</a:t>
            </a:r>
            <a:r>
              <a:rPr dirty="0">
                <a:solidFill>
                  <a:srgbClr val="DC6E92"/>
                </a:solidFill>
              </a:rPr>
              <a:t> prediction layer of the model is removed </a:t>
            </a:r>
            <a:r>
              <a:rPr dirty="0"/>
              <a:t>and </a:t>
            </a:r>
            <a:r>
              <a:rPr dirty="0">
                <a:solidFill>
                  <a:srgbClr val="DC6E92"/>
                </a:solidFill>
              </a:rPr>
              <a:t>replaced by a new fully connected layer, a dense layer, and output layer </a:t>
            </a:r>
            <a:r>
              <a:rPr dirty="0"/>
              <a:t>on the top.</a:t>
            </a:r>
          </a:p>
          <a:p>
            <a:pPr algn="l"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616">
                <a:solidFill>
                  <a:srgbClr val="000000"/>
                </a:solidFill>
                <a:latin typeface="Apple SD 산돌고딕 Neo 일반체"/>
                <a:ea typeface="Apple SD 산돌고딕 Neo 일반체"/>
                <a:cs typeface="Apple SD 산돌고딕 Neo 일반체"/>
                <a:sym typeface="Apple SD 산돌고딕 Neo 일반체"/>
              </a:defRPr>
            </a:pPr>
            <a:r>
              <a:rPr dirty="0"/>
              <a:t>Modified model’s goal : classifying each image into pre-defined categories to learn corresponding knowledge</a:t>
            </a:r>
          </a:p>
          <a:p>
            <a:pPr algn="l"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616">
                <a:solidFill>
                  <a:srgbClr val="000000"/>
                </a:solidFill>
                <a:latin typeface="Apple SD 산돌고딕 Neo 일반체"/>
                <a:ea typeface="Apple SD 산돌고딕 Neo 일반체"/>
                <a:cs typeface="Apple SD 산돌고딕 Neo 일반체"/>
                <a:sym typeface="Apple SD 산돌고딕 Neo 일반체"/>
              </a:defRPr>
            </a:pPr>
            <a:r>
              <a:rPr lang="en-US" altLang="ko-KR" dirty="0"/>
              <a:t>Through t</a:t>
            </a:r>
            <a:r>
              <a:rPr dirty="0"/>
              <a:t>raining process, </a:t>
            </a:r>
            <a:r>
              <a:rPr dirty="0">
                <a:solidFill>
                  <a:srgbClr val="DC6E92"/>
                </a:solidFill>
              </a:rPr>
              <a:t>the second - to -last fully connected layer of the model is used to extract high-dimensional vectors as image features (</a:t>
            </a:r>
            <a:r>
              <a:rPr dirty="0" err="1">
                <a:solidFill>
                  <a:srgbClr val="DC6E92"/>
                </a:solidFill>
              </a:rPr>
              <a:t>v_img</a:t>
            </a:r>
            <a:r>
              <a:rPr dirty="0">
                <a:solidFill>
                  <a:srgbClr val="DC6E92"/>
                </a:solidFill>
              </a:rPr>
              <a:t>).</a:t>
            </a:r>
          </a:p>
          <a:p>
            <a:pPr algn="l"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316">
                <a:solidFill>
                  <a:srgbClr val="000000"/>
                </a:solidFill>
                <a:latin typeface="Apple SD 산돌고딕 Neo 일반체"/>
                <a:ea typeface="Apple SD 산돌고딕 Neo 일반체"/>
                <a:cs typeface="Apple SD 산돌고딕 Neo 일반체"/>
                <a:sym typeface="Apple SD 산돌고딕 Neo 일반체"/>
              </a:defRPr>
            </a:pPr>
            <a:endParaRPr dirty="0"/>
          </a:p>
          <a:p>
            <a:pPr algn="l" defTabSz="825500">
              <a:defRPr sz="5500" b="1">
                <a:solidFill>
                  <a:srgbClr val="000000"/>
                </a:solidFill>
                <a:latin typeface="+mj-lt"/>
                <a:ea typeface="+mj-ea"/>
                <a:cs typeface="+mj-cs"/>
                <a:sym typeface="Helvetica Neue"/>
              </a:defRPr>
            </a:pPr>
            <a:r>
              <a:rPr dirty="0"/>
              <a:t>Image Feature Extraction</a:t>
            </a:r>
          </a:p>
          <a:p>
            <a:pPr algn="l"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616">
                <a:solidFill>
                  <a:srgbClr val="000000"/>
                </a:solidFill>
                <a:latin typeface="Apple SD 산돌고딕 Neo 일반체"/>
                <a:ea typeface="Apple SD 산돌고딕 Neo 일반체"/>
                <a:cs typeface="Apple SD 산돌고딕 Neo 일반체"/>
                <a:sym typeface="Apple SD 산돌고딕 Neo 일반체"/>
              </a:defRPr>
            </a:pPr>
            <a:r>
              <a:rPr lang="en" altLang="ko-Kore-KR" dirty="0"/>
              <a:t>VGG19 network as the image encoder. Each individual technical image is represented as a 1,024-dimension vector.</a:t>
            </a:r>
            <a:endParaRPr lang="en-US" dirty="0"/>
          </a:p>
          <a:p>
            <a:pPr algn="l"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616">
                <a:solidFill>
                  <a:srgbClr val="000000"/>
                </a:solidFill>
                <a:latin typeface="Apple SD 산돌고딕 Neo 일반체"/>
                <a:ea typeface="Apple SD 산돌고딕 Neo 일반체"/>
                <a:cs typeface="Apple SD 산돌고딕 Neo 일반체"/>
                <a:sym typeface="Apple SD 산돌고딕 Neo 일반체"/>
              </a:defRPr>
            </a:pPr>
            <a:r>
              <a:rPr dirty="0"/>
              <a:t>Utilize class Activation mapping technique to highlight the importance of the image region for the neural network.</a:t>
            </a:r>
          </a:p>
        </p:txBody>
      </p:sp>
      <p:pic>
        <p:nvPicPr>
          <p:cNvPr id="197" name="이미지" descr="이미지"/>
          <p:cNvPicPr>
            <a:picLocks noChangeAspect="1"/>
          </p:cNvPicPr>
          <p:nvPr/>
        </p:nvPicPr>
        <p:blipFill>
          <a:blip r:embed="rId4"/>
          <a:stretch>
            <a:fillRect/>
          </a:stretch>
        </p:blipFill>
        <p:spPr>
          <a:xfrm>
            <a:off x="9064358" y="10366548"/>
            <a:ext cx="7835901" cy="3340101"/>
          </a:xfrm>
          <a:prstGeom prst="rect">
            <a:avLst/>
          </a:prstGeom>
          <a:ln w="12700">
            <a:miter lim="400000"/>
          </a:ln>
        </p:spPr>
      </p:pic>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 name="Method"/>
          <p:cNvSpPr txBox="1">
            <a:spLocks noGrp="1"/>
          </p:cNvSpPr>
          <p:nvPr>
            <p:ph type="title"/>
          </p:nvPr>
        </p:nvSpPr>
        <p:spPr>
          <a:prstGeom prst="rect">
            <a:avLst/>
          </a:prstGeom>
        </p:spPr>
        <p:txBody>
          <a:bodyPr/>
          <a:lstStyle/>
          <a:p>
            <a:r>
              <a:t>Method</a:t>
            </a:r>
          </a:p>
        </p:txBody>
      </p:sp>
      <p:sp>
        <p:nvSpPr>
          <p:cNvPr id="202" name="Text Preprocessing"/>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defTabSz="825500">
              <a:defRPr sz="5500"/>
            </a:lvl1pPr>
          </a:lstStyle>
          <a:p>
            <a:r>
              <a:t>Text Preprocessing</a:t>
            </a:r>
          </a:p>
        </p:txBody>
      </p:sp>
      <p:sp>
        <p:nvSpPr>
          <p:cNvPr id="203" name="Text preprocessing includes tokenization, denoising, stop-word removal, lemmatization.…"/>
          <p:cNvSpPr txBox="1">
            <a:spLocks noGrp="1"/>
          </p:cNvSpPr>
          <p:nvPr>
            <p:ph type="body" idx="1"/>
          </p:nvPr>
        </p:nvSpPr>
        <p:spPr>
          <a:prstGeom prst="rect">
            <a:avLst/>
          </a:prstGeom>
        </p:spPr>
        <p:txBody>
          <a:bodyPr/>
          <a:lstStyle/>
          <a:p>
            <a:pPr marL="302894" indent="-302894" defTabSz="1292319">
              <a:spcBef>
                <a:spcPts val="2300"/>
              </a:spcBef>
              <a:defRPr sz="2384"/>
            </a:pPr>
            <a:r>
              <a:rPr dirty="0"/>
              <a:t>Text preprocessing includes tokenization, denoising, stop-word removal, lemmatization.</a:t>
            </a:r>
          </a:p>
          <a:p>
            <a:pPr marL="302894" indent="-302894" defTabSz="1292319">
              <a:spcBef>
                <a:spcPts val="2300"/>
              </a:spcBef>
              <a:defRPr sz="2384"/>
            </a:pPr>
            <a:r>
              <a:rPr dirty="0"/>
              <a:t>All text preprocessing steps were applied using the NLTK, which is a suite of text processing libraries.</a:t>
            </a:r>
          </a:p>
          <a:p>
            <a:pPr marL="625982" lvl="1" indent="-302894" defTabSz="1292319">
              <a:spcBef>
                <a:spcPts val="2300"/>
              </a:spcBef>
              <a:defRPr sz="2384" b="1"/>
            </a:pPr>
            <a:r>
              <a:rPr dirty="0"/>
              <a:t>Tokenization</a:t>
            </a:r>
          </a:p>
          <a:p>
            <a:pPr marL="949070" lvl="2" indent="-302894" defTabSz="1292319">
              <a:spcBef>
                <a:spcPts val="2300"/>
              </a:spcBef>
              <a:defRPr sz="2384"/>
            </a:pPr>
            <a:r>
              <a:rPr dirty="0"/>
              <a:t>Separating a stream of text into words, symbols, or other elements called tokens, and aims to explore the words in a sentence</a:t>
            </a:r>
          </a:p>
          <a:p>
            <a:pPr marL="625982" lvl="1" indent="-302894" defTabSz="1292319">
              <a:spcBef>
                <a:spcPts val="2300"/>
              </a:spcBef>
              <a:defRPr sz="2384" b="1"/>
            </a:pPr>
            <a:r>
              <a:rPr dirty="0"/>
              <a:t>Denoising</a:t>
            </a:r>
          </a:p>
          <a:p>
            <a:pPr marL="949070" lvl="2" indent="-302894" defTabSz="1292319">
              <a:spcBef>
                <a:spcPts val="2300"/>
              </a:spcBef>
              <a:defRPr sz="2384"/>
            </a:pPr>
            <a:r>
              <a:rPr dirty="0"/>
              <a:t>Tokens are standardized and cleaned by this step, which includes converting every term into a lower case and removing numbers, punctuation, and other special characters</a:t>
            </a:r>
          </a:p>
          <a:p>
            <a:pPr marL="625982" lvl="1" indent="-302894" defTabSz="1292319">
              <a:spcBef>
                <a:spcPts val="2300"/>
              </a:spcBef>
              <a:defRPr sz="2384" b="1"/>
            </a:pPr>
            <a:r>
              <a:rPr dirty="0"/>
              <a:t>Stop-word removal</a:t>
            </a:r>
          </a:p>
          <a:p>
            <a:pPr marL="949070" lvl="2" indent="-302894" defTabSz="1292319">
              <a:spcBef>
                <a:spcPts val="2300"/>
              </a:spcBef>
              <a:defRPr sz="2384"/>
            </a:pPr>
            <a:r>
              <a:rPr dirty="0"/>
              <a:t>Aims to drop frequently used stop-words and filler words(“um”, “ah”, “like”, “you know” ,.</a:t>
            </a:r>
            <a:r>
              <a:rPr dirty="0" err="1"/>
              <a:t>etc</a:t>
            </a:r>
            <a:r>
              <a:rPr dirty="0"/>
              <a:t>) that add no value to further analysis</a:t>
            </a:r>
          </a:p>
          <a:p>
            <a:pPr marL="949070" lvl="2" indent="-302894" defTabSz="1292319">
              <a:spcBef>
                <a:spcPts val="2300"/>
              </a:spcBef>
              <a:defRPr sz="2384"/>
            </a:pPr>
            <a:r>
              <a:rPr dirty="0"/>
              <a:t>Used USPTO patent stop-word list to identify and remove stop words from the obtained tokens.</a:t>
            </a:r>
          </a:p>
          <a:p>
            <a:pPr marL="625982" lvl="1" indent="-302894" defTabSz="1292319">
              <a:spcBef>
                <a:spcPts val="2300"/>
              </a:spcBef>
              <a:defRPr sz="2384" b="1"/>
            </a:pPr>
            <a:r>
              <a:rPr dirty="0"/>
              <a:t>lemmatization</a:t>
            </a:r>
          </a:p>
          <a:p>
            <a:pPr marL="949070" lvl="2" indent="-302894" defTabSz="1292319">
              <a:spcBef>
                <a:spcPts val="2300"/>
              </a:spcBef>
              <a:defRPr sz="2384"/>
            </a:pPr>
            <a:r>
              <a:rPr dirty="0"/>
              <a:t>All tokens are converted into their regularized forms to avoid multiple forms of the same word and thus reduce the index size</a:t>
            </a:r>
          </a:p>
          <a:p>
            <a:pPr marL="949070" lvl="2" indent="-302894" defTabSz="1292319">
              <a:spcBef>
                <a:spcPts val="2300"/>
              </a:spcBef>
              <a:defRPr sz="2384"/>
            </a:pPr>
            <a:r>
              <a:rPr dirty="0"/>
              <a:t>The operation is achieved by first utilizing a POS tagger to identify the types of tokens in a sentence and accordingly lemmatize them.</a:t>
            </a:r>
          </a:p>
          <a:p>
            <a:pPr marL="949070" lvl="2" indent="-302894" defTabSz="1292319">
              <a:spcBef>
                <a:spcPts val="2300"/>
              </a:spcBef>
              <a:defRPr sz="2384"/>
            </a:pPr>
            <a:r>
              <a:rPr dirty="0"/>
              <a:t>Ex) studying -&gt; study, (exception . When studying tagged as NOUN, remain studying)</a:t>
            </a:r>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6ACC521-8581-5DA3-9BDB-C536EC3CBDAF}"/>
              </a:ext>
            </a:extLst>
          </p:cNvPr>
          <p:cNvSpPr>
            <a:spLocks noGrp="1"/>
          </p:cNvSpPr>
          <p:nvPr>
            <p:ph type="title"/>
          </p:nvPr>
        </p:nvSpPr>
        <p:spPr/>
        <p:txBody>
          <a:bodyPr/>
          <a:lstStyle/>
          <a:p>
            <a:r>
              <a:rPr kumimoji="1" lang="en-US" altLang="ko-Kore-KR" dirty="0"/>
              <a:t>Method</a:t>
            </a:r>
            <a:endParaRPr kumimoji="1" lang="ko-Kore-KR" altLang="en-US" dirty="0"/>
          </a:p>
        </p:txBody>
      </p:sp>
      <p:sp>
        <p:nvSpPr>
          <p:cNvPr id="3" name="텍스트 개체 틀 2">
            <a:extLst>
              <a:ext uri="{FF2B5EF4-FFF2-40B4-BE49-F238E27FC236}">
                <a16:creationId xmlns:a16="http://schemas.microsoft.com/office/drawing/2014/main" id="{0FD9B59F-876E-7F55-EBF8-909B3879D270}"/>
              </a:ext>
            </a:extLst>
          </p:cNvPr>
          <p:cNvSpPr>
            <a:spLocks noGrp="1"/>
          </p:cNvSpPr>
          <p:nvPr>
            <p:ph type="body" sz="quarter" idx="21"/>
          </p:nvPr>
        </p:nvSpPr>
        <p:spPr/>
        <p:txBody>
          <a:bodyPr/>
          <a:lstStyle/>
          <a:p>
            <a:r>
              <a:rPr kumimoji="1" lang="en-US" altLang="ko-Kore-KR" dirty="0"/>
              <a:t>Text Feature Extraction</a:t>
            </a:r>
            <a:endParaRPr kumimoji="1" lang="ko-Kore-KR" altLang="en-US" dirty="0"/>
          </a:p>
        </p:txBody>
      </p:sp>
      <p:sp>
        <p:nvSpPr>
          <p:cNvPr id="4" name="텍스트 개체 틀 3">
            <a:extLst>
              <a:ext uri="{FF2B5EF4-FFF2-40B4-BE49-F238E27FC236}">
                <a16:creationId xmlns:a16="http://schemas.microsoft.com/office/drawing/2014/main" id="{2CE7DEDE-BE1D-D212-4F97-5511AB593985}"/>
              </a:ext>
            </a:extLst>
          </p:cNvPr>
          <p:cNvSpPr>
            <a:spLocks noGrp="1"/>
          </p:cNvSpPr>
          <p:nvPr>
            <p:ph type="body" idx="1"/>
          </p:nvPr>
        </p:nvSpPr>
        <p:spPr/>
        <p:txBody>
          <a:bodyPr/>
          <a:lstStyle/>
          <a:p>
            <a:r>
              <a:rPr kumimoji="1" lang="en-US" altLang="ko-Kore-KR" dirty="0"/>
              <a:t>To encode the textural information</a:t>
            </a:r>
          </a:p>
          <a:p>
            <a:pPr lvl="1"/>
            <a:r>
              <a:rPr kumimoji="1" lang="en-US" altLang="ko-Kore-KR" dirty="0"/>
              <a:t>TechNet pre-trained word embedding vectors to represent every single token.</a:t>
            </a:r>
          </a:p>
          <a:p>
            <a:pPr lvl="2"/>
            <a:r>
              <a:rPr kumimoji="1" lang="en-US" altLang="ko-Kore-KR" dirty="0"/>
              <a:t>TechNet is a semantic network consisting of words and phrases contained in patent titles and abstracts from the USPTO patent database</a:t>
            </a:r>
          </a:p>
          <a:p>
            <a:pPr lvl="2"/>
            <a:r>
              <a:rPr kumimoji="1" lang="en-US" altLang="ko-Kore-KR" dirty="0"/>
              <a:t>Also provides embedding vectors for technical terms.</a:t>
            </a:r>
          </a:p>
          <a:p>
            <a:pPr lvl="1"/>
            <a:r>
              <a:rPr kumimoji="1" lang="en-US" altLang="ko-Kore-KR" dirty="0"/>
              <a:t>Using TechNet, each word is converted into a 150-dimension vector as the input of the multimodal deep learning model</a:t>
            </a:r>
            <a:endParaRPr kumimoji="1" lang="ko-Kore-KR" altLang="en-US" dirty="0"/>
          </a:p>
        </p:txBody>
      </p:sp>
    </p:spTree>
    <p:extLst>
      <p:ext uri="{BB962C8B-B14F-4D97-AF65-F5344CB8AC3E}">
        <p14:creationId xmlns:p14="http://schemas.microsoft.com/office/powerpoint/2010/main" val="2116690668"/>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 name="Method"/>
          <p:cNvSpPr txBox="1">
            <a:spLocks noGrp="1"/>
          </p:cNvSpPr>
          <p:nvPr>
            <p:ph type="title"/>
          </p:nvPr>
        </p:nvSpPr>
        <p:spPr>
          <a:xfrm>
            <a:off x="466897" y="974978"/>
            <a:ext cx="21971001" cy="1433164"/>
          </a:xfrm>
          <a:prstGeom prst="rect">
            <a:avLst/>
          </a:prstGeom>
        </p:spPr>
        <p:txBody>
          <a:bodyPr/>
          <a:lstStyle/>
          <a:p>
            <a:r>
              <a:t>Method</a:t>
            </a:r>
          </a:p>
        </p:txBody>
      </p:sp>
      <p:sp>
        <p:nvSpPr>
          <p:cNvPr id="208" name="Text learning module"/>
          <p:cNvSpPr txBox="1">
            <a:spLocks noGrp="1"/>
          </p:cNvSpPr>
          <p:nvPr>
            <p:ph type="body" idx="21"/>
          </p:nvPr>
        </p:nvSpPr>
        <p:spPr>
          <a:xfrm>
            <a:off x="466897" y="2268441"/>
            <a:ext cx="21971001" cy="93478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defTabSz="825500">
              <a:defRPr sz="5500"/>
            </a:lvl1pPr>
          </a:lstStyle>
          <a:p>
            <a:r>
              <a:t>Text learning module </a:t>
            </a:r>
          </a:p>
        </p:txBody>
      </p:sp>
      <p:pic>
        <p:nvPicPr>
          <p:cNvPr id="209" name="이미지" descr="이미지"/>
          <p:cNvPicPr>
            <a:picLocks noChangeAspect="1"/>
          </p:cNvPicPr>
          <p:nvPr/>
        </p:nvPicPr>
        <p:blipFill>
          <a:blip r:embed="rId3"/>
          <a:srcRect l="3811"/>
          <a:stretch>
            <a:fillRect/>
          </a:stretch>
        </p:blipFill>
        <p:spPr>
          <a:xfrm>
            <a:off x="13389949" y="2200493"/>
            <a:ext cx="9105579" cy="3868191"/>
          </a:xfrm>
          <a:prstGeom prst="rect">
            <a:avLst/>
          </a:prstGeom>
          <a:ln w="12700">
            <a:miter lim="400000"/>
          </a:ln>
        </p:spPr>
      </p:pic>
      <p:pic>
        <p:nvPicPr>
          <p:cNvPr id="210" name="이미지" descr="이미지"/>
          <p:cNvPicPr>
            <a:picLocks noChangeAspect="1"/>
          </p:cNvPicPr>
          <p:nvPr/>
        </p:nvPicPr>
        <p:blipFill>
          <a:blip r:embed="rId4"/>
          <a:stretch>
            <a:fillRect/>
          </a:stretch>
        </p:blipFill>
        <p:spPr>
          <a:xfrm>
            <a:off x="10440007" y="2562927"/>
            <a:ext cx="3009901" cy="2628901"/>
          </a:xfrm>
          <a:prstGeom prst="rect">
            <a:avLst/>
          </a:prstGeom>
          <a:ln w="12700">
            <a:miter lim="400000"/>
          </a:ln>
        </p:spPr>
      </p:pic>
      <p:sp>
        <p:nvSpPr>
          <p:cNvPr id="211" name="Text Learning Notes…"/>
          <p:cNvSpPr txBox="1">
            <a:spLocks noGrp="1"/>
          </p:cNvSpPr>
          <p:nvPr>
            <p:ph type="body" sz="half" idx="1"/>
          </p:nvPr>
        </p:nvSpPr>
        <p:spPr>
          <a:xfrm>
            <a:off x="541013" y="3839834"/>
            <a:ext cx="10085521" cy="9186862"/>
          </a:xfrm>
          <a:prstGeom prst="rect">
            <a:avLst/>
          </a:prstGeom>
        </p:spPr>
        <p:txBody>
          <a:bodyPr/>
          <a:lstStyle/>
          <a:p>
            <a:pPr marL="0" indent="0" defTabSz="12700">
              <a:lnSpc>
                <a:spcPct val="100000"/>
              </a:lnSpc>
              <a:spcBef>
                <a:spcPts val="0"/>
              </a:spcBef>
              <a:buSz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316">
                <a:latin typeface="나눔스퀘어OTF ExtraBold"/>
                <a:ea typeface="나눔스퀘어OTF ExtraBold"/>
                <a:cs typeface="나눔스퀘어OTF ExtraBold"/>
                <a:sym typeface="나눔스퀘어OTF ExtraBold"/>
              </a:defRPr>
            </a:pPr>
            <a:r>
              <a:rPr b="1" dirty="0"/>
              <a:t>Text Learning Notes</a:t>
            </a:r>
          </a:p>
          <a:p>
            <a:pPr marL="0" indent="0" defTabSz="12700">
              <a:lnSpc>
                <a:spcPct val="100000"/>
              </a:lnSpc>
              <a:spcBef>
                <a:spcPts val="0"/>
              </a:spcBef>
              <a:buSz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316">
                <a:latin typeface="나눔스퀘어OTF ExtraBold"/>
                <a:ea typeface="나눔스퀘어OTF ExtraBold"/>
                <a:cs typeface="나눔스퀘어OTF ExtraBold"/>
                <a:sym typeface="나눔스퀘어OTF ExtraBold"/>
              </a:defRPr>
            </a:pPr>
            <a:endParaRPr b="1" dirty="0"/>
          </a:p>
          <a:p>
            <a:pPr marL="0" indent="0" defTabSz="12700">
              <a:lnSpc>
                <a:spcPct val="100000"/>
              </a:lnSpc>
              <a:spcBef>
                <a:spcPts val="0"/>
              </a:spcBef>
              <a:buSz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316">
                <a:latin typeface="나눔스퀘어OTF ExtraBold"/>
                <a:ea typeface="나눔스퀘어OTF ExtraBold"/>
                <a:cs typeface="나눔스퀘어OTF ExtraBold"/>
                <a:sym typeface="나눔스퀘어OTF ExtraBold"/>
              </a:defRPr>
            </a:pPr>
            <a:r>
              <a:rPr b="1" dirty="0"/>
              <a:t>Maximum number of sentences : 25</a:t>
            </a:r>
          </a:p>
          <a:p>
            <a:pPr marL="0" indent="0" defTabSz="12700">
              <a:lnSpc>
                <a:spcPct val="100000"/>
              </a:lnSpc>
              <a:spcBef>
                <a:spcPts val="0"/>
              </a:spcBef>
              <a:buSz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316">
                <a:latin typeface="나눔스퀘어OTF ExtraBold"/>
                <a:ea typeface="나눔스퀘어OTF ExtraBold"/>
                <a:cs typeface="나눔스퀘어OTF ExtraBold"/>
                <a:sym typeface="나눔스퀘어OTF ExtraBold"/>
              </a:defRPr>
            </a:pPr>
            <a:r>
              <a:rPr b="1" dirty="0"/>
              <a:t>maximum number of words in a sentence : 10</a:t>
            </a:r>
          </a:p>
          <a:p>
            <a:pPr marL="0" lvl="1" indent="457200" defTabSz="12700">
              <a:lnSpc>
                <a:spcPct val="100000"/>
              </a:lnSpc>
              <a:spcBef>
                <a:spcPts val="0"/>
              </a:spcBef>
              <a:buSz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316">
                <a:latin typeface="나눔스퀘어OTF ExtraBold"/>
                <a:ea typeface="나눔스퀘어OTF ExtraBold"/>
                <a:cs typeface="나눔스퀘어OTF ExtraBold"/>
                <a:sym typeface="나눔스퀘어OTF ExtraBold"/>
              </a:defRPr>
            </a:pPr>
            <a:r>
              <a:rPr dirty="0" err="1"/>
              <a:t>w_it</a:t>
            </a:r>
            <a:r>
              <a:rPr dirty="0"/>
              <a:t> with t∈ [1,T] represent the words in sentence </a:t>
            </a:r>
            <a:r>
              <a:rPr dirty="0" err="1"/>
              <a:t>i</a:t>
            </a:r>
            <a:endParaRPr dirty="0"/>
          </a:p>
          <a:p>
            <a:pPr marL="0" indent="0" defTabSz="12700">
              <a:lnSpc>
                <a:spcPct val="100000"/>
              </a:lnSpc>
              <a:spcBef>
                <a:spcPts val="0"/>
              </a:spcBef>
              <a:buSz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316">
                <a:latin typeface="나눔스퀘어OTF ExtraBold"/>
                <a:ea typeface="나눔스퀘어OTF ExtraBold"/>
                <a:cs typeface="나눔스퀘어OTF ExtraBold"/>
                <a:sym typeface="나눔스퀘어OTF ExtraBold"/>
              </a:defRPr>
            </a:pPr>
            <a:r>
              <a:rPr b="1" dirty="0"/>
              <a:t>Encode textual information using </a:t>
            </a:r>
            <a:r>
              <a:rPr b="1" dirty="0" err="1"/>
              <a:t>techNet</a:t>
            </a:r>
            <a:r>
              <a:rPr b="1" dirty="0"/>
              <a:t> :</a:t>
            </a:r>
          </a:p>
          <a:p>
            <a:pPr marL="342900" lvl="1" indent="-342900" defTabSz="12700">
              <a:lnSpc>
                <a:spcPct val="100000"/>
              </a:lnSpc>
              <a:spcBef>
                <a:spcPts val="0"/>
              </a:spcBef>
              <a:buSzTx/>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316">
                <a:latin typeface="나눔스퀘어OTF ExtraBold"/>
                <a:ea typeface="나눔스퀘어OTF ExtraBold"/>
                <a:cs typeface="나눔스퀘어OTF ExtraBold"/>
                <a:sym typeface="나눔스퀘어OTF ExtraBold"/>
              </a:defRPr>
            </a:pPr>
            <a:r>
              <a:rPr dirty="0"/>
              <a:t>TechNet pre-trained word embedding vectors to represent every single token.</a:t>
            </a:r>
          </a:p>
          <a:p>
            <a:pPr marL="342900" lvl="1" indent="-342900" defTabSz="12700">
              <a:lnSpc>
                <a:spcPct val="100000"/>
              </a:lnSpc>
              <a:spcBef>
                <a:spcPts val="0"/>
              </a:spcBef>
              <a:buSzTx/>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316">
                <a:latin typeface="나눔스퀘어OTF ExtraBold"/>
                <a:ea typeface="나눔스퀘어OTF ExtraBold"/>
                <a:cs typeface="나눔스퀘어OTF ExtraBold"/>
                <a:sym typeface="나눔스퀘어OTF ExtraBold"/>
              </a:defRPr>
            </a:pPr>
            <a:r>
              <a:rPr dirty="0"/>
              <a:t>Using </a:t>
            </a:r>
            <a:r>
              <a:rPr dirty="0" err="1"/>
              <a:t>techNet</a:t>
            </a:r>
            <a:r>
              <a:rPr dirty="0"/>
              <a:t> layer, each word converted into 150 dimension vector </a:t>
            </a:r>
          </a:p>
          <a:p>
            <a:pPr marL="0" lvl="1" indent="457200" defTabSz="12700">
              <a:lnSpc>
                <a:spcPct val="100000"/>
              </a:lnSpc>
              <a:spcBef>
                <a:spcPts val="0"/>
              </a:spcBef>
              <a:buSz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316">
                <a:latin typeface="나눔스퀘어OTF ExtraBold"/>
                <a:ea typeface="나눔스퀘어OTF ExtraBold"/>
                <a:cs typeface="나눔스퀘어OTF ExtraBold"/>
                <a:sym typeface="나눔스퀘어OTF ExtraBold"/>
              </a:defRPr>
            </a:pPr>
            <a:r>
              <a:rPr dirty="0"/>
              <a:t>as the input of the multimodal deep learning model.</a:t>
            </a:r>
          </a:p>
          <a:p>
            <a:pPr marL="0" indent="0" defTabSz="12700">
              <a:lnSpc>
                <a:spcPct val="100000"/>
              </a:lnSpc>
              <a:spcBef>
                <a:spcPts val="0"/>
              </a:spcBef>
              <a:buSz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316">
                <a:latin typeface="나눔스퀘어OTF ExtraBold"/>
                <a:ea typeface="나눔스퀘어OTF ExtraBold"/>
                <a:cs typeface="나눔스퀘어OTF ExtraBold"/>
                <a:sym typeface="나눔스퀘어OTF ExtraBold"/>
              </a:defRPr>
            </a:pPr>
            <a:r>
              <a:rPr b="1" dirty="0"/>
              <a:t>Dimension of GRU : 128</a:t>
            </a:r>
          </a:p>
          <a:p>
            <a:pPr marL="0" lvl="1" indent="457200" defTabSz="12700">
              <a:lnSpc>
                <a:spcPct val="100000"/>
              </a:lnSpc>
              <a:spcBef>
                <a:spcPts val="0"/>
              </a:spcBef>
              <a:buSz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316">
                <a:latin typeface="나눔스퀘어OTF ExtraBold"/>
                <a:ea typeface="나눔스퀘어OTF ExtraBold"/>
                <a:cs typeface="나눔스퀘어OTF ExtraBold"/>
                <a:sym typeface="나눔스퀘어OTF ExtraBold"/>
              </a:defRPr>
            </a:pPr>
            <a:r>
              <a:rPr dirty="0"/>
              <a:t>In this case, as a combination of forward and backward GRUs, </a:t>
            </a:r>
          </a:p>
          <a:p>
            <a:pPr marL="0" lvl="1" indent="457200" defTabSz="12700">
              <a:lnSpc>
                <a:spcPct val="100000"/>
              </a:lnSpc>
              <a:spcBef>
                <a:spcPts val="0"/>
              </a:spcBef>
              <a:buSz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316">
                <a:latin typeface="나눔스퀘어OTF ExtraBold"/>
                <a:ea typeface="나눔스퀘어OTF ExtraBold"/>
                <a:cs typeface="나눔스퀘어OTF ExtraBold"/>
                <a:sym typeface="나눔스퀘어OTF ExtraBold"/>
              </a:defRPr>
            </a:pPr>
            <a:r>
              <a:rPr dirty="0"/>
              <a:t>Dimensions of both word and sentence feature vectors are 256.</a:t>
            </a:r>
          </a:p>
          <a:p>
            <a:pPr marL="0" lvl="1" indent="457200" defTabSz="12700">
              <a:lnSpc>
                <a:spcPct val="100000"/>
              </a:lnSpc>
              <a:spcBef>
                <a:spcPts val="0"/>
              </a:spcBef>
              <a:buSz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316">
                <a:latin typeface="나눔스퀘어OTF ExtraBold"/>
                <a:ea typeface="나눔스퀘어OTF ExtraBold"/>
                <a:cs typeface="나눔스퀘어OTF ExtraBold"/>
                <a:sym typeface="나눔스퀘어OTF ExtraBold"/>
              </a:defRPr>
            </a:pPr>
            <a:endParaRPr dirty="0"/>
          </a:p>
          <a:p>
            <a:pPr marL="0" indent="0" defTabSz="12700">
              <a:lnSpc>
                <a:spcPct val="100000"/>
              </a:lnSpc>
              <a:spcBef>
                <a:spcPts val="0"/>
              </a:spcBef>
              <a:buSz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316">
                <a:latin typeface="나눔스퀘어OTF ExtraBold"/>
                <a:ea typeface="나눔스퀘어OTF ExtraBold"/>
                <a:cs typeface="나눔스퀘어OTF ExtraBold"/>
                <a:sym typeface="나눔스퀘어OTF ExtraBold"/>
              </a:defRPr>
            </a:pPr>
            <a:endParaRPr dirty="0"/>
          </a:p>
          <a:p>
            <a:pPr marL="0" indent="0" defTabSz="12700">
              <a:lnSpc>
                <a:spcPct val="100000"/>
              </a:lnSpc>
              <a:spcBef>
                <a:spcPts val="0"/>
              </a:spcBef>
              <a:buSz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316">
                <a:latin typeface="나눔스퀘어OTF ExtraBold"/>
                <a:ea typeface="나눔스퀘어OTF ExtraBold"/>
                <a:cs typeface="나눔스퀘어OTF ExtraBold"/>
                <a:sym typeface="나눔스퀘어OTF ExtraBold"/>
              </a:defRPr>
            </a:pPr>
            <a:endParaRPr dirty="0"/>
          </a:p>
          <a:p>
            <a:pPr marL="0" indent="0" defTabSz="12700">
              <a:lnSpc>
                <a:spcPct val="100000"/>
              </a:lnSpc>
              <a:spcBef>
                <a:spcPts val="0"/>
              </a:spcBef>
              <a:buSz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316">
                <a:latin typeface="나눔스퀘어OTF ExtraBold"/>
                <a:ea typeface="나눔스퀘어OTF ExtraBold"/>
                <a:cs typeface="나눔스퀘어OTF ExtraBold"/>
                <a:sym typeface="나눔스퀘어OTF ExtraBold"/>
              </a:defRPr>
            </a:pPr>
            <a:endParaRPr dirty="0"/>
          </a:p>
          <a:p>
            <a:pPr marL="0" indent="0" defTabSz="12700">
              <a:lnSpc>
                <a:spcPct val="100000"/>
              </a:lnSpc>
              <a:spcBef>
                <a:spcPts val="0"/>
              </a:spcBef>
              <a:buSz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316">
                <a:latin typeface="나눔스퀘어OTF ExtraBold"/>
                <a:ea typeface="나눔스퀘어OTF ExtraBold"/>
                <a:cs typeface="나눔스퀘어OTF ExtraBold"/>
                <a:sym typeface="나눔스퀘어OTF ExtraBold"/>
              </a:defRPr>
            </a:pPr>
            <a:endParaRPr dirty="0"/>
          </a:p>
          <a:p>
            <a:pPr marL="0" indent="0" defTabSz="12700">
              <a:lnSpc>
                <a:spcPct val="100000"/>
              </a:lnSpc>
              <a:spcBef>
                <a:spcPts val="0"/>
              </a:spcBef>
              <a:buSz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316">
                <a:latin typeface="나눔스퀘어OTF ExtraBold"/>
                <a:ea typeface="나눔스퀘어OTF ExtraBold"/>
                <a:cs typeface="나눔스퀘어OTF ExtraBold"/>
                <a:sym typeface="나눔스퀘어OTF ExtraBold"/>
              </a:defRPr>
            </a:pPr>
            <a:endParaRPr dirty="0"/>
          </a:p>
          <a:p>
            <a:pPr marL="0" indent="0" defTabSz="12700">
              <a:lnSpc>
                <a:spcPct val="100000"/>
              </a:lnSpc>
              <a:spcBef>
                <a:spcPts val="0"/>
              </a:spcBef>
              <a:buSz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316">
                <a:latin typeface="나눔스퀘어OTF ExtraBold"/>
                <a:ea typeface="나눔스퀘어OTF ExtraBold"/>
                <a:cs typeface="나눔스퀘어OTF ExtraBold"/>
                <a:sym typeface="나눔스퀘어OTF ExtraBold"/>
              </a:defRPr>
            </a:pPr>
            <a:endParaRPr dirty="0"/>
          </a:p>
          <a:p>
            <a:pPr marL="0" indent="0" defTabSz="12700">
              <a:lnSpc>
                <a:spcPct val="100000"/>
              </a:lnSpc>
              <a:spcBef>
                <a:spcPts val="0"/>
              </a:spcBef>
              <a:buSz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316">
                <a:latin typeface="나눔스퀘어OTF ExtraBold"/>
                <a:ea typeface="나눔스퀘어OTF ExtraBold"/>
                <a:cs typeface="나눔스퀘어OTF ExtraBold"/>
                <a:sym typeface="나눔스퀘어OTF ExtraBold"/>
              </a:defRPr>
            </a:pPr>
            <a:r>
              <a:rPr dirty="0"/>
              <a:t>Through the training process, the derived document vector v contains hierarchical semantic information from both word-level and sentence-level structures in a technical document. Thus, we call it </a:t>
            </a:r>
            <a:r>
              <a:rPr dirty="0" err="1"/>
              <a:t>v_txt</a:t>
            </a:r>
            <a:r>
              <a:rPr dirty="0"/>
              <a:t> in the following section.</a:t>
            </a:r>
          </a:p>
        </p:txBody>
      </p:sp>
      <p:grpSp>
        <p:nvGrpSpPr>
          <p:cNvPr id="216" name="그룹화"/>
          <p:cNvGrpSpPr/>
          <p:nvPr/>
        </p:nvGrpSpPr>
        <p:grpSpPr>
          <a:xfrm>
            <a:off x="9792679" y="8814808"/>
            <a:ext cx="3319438" cy="2043457"/>
            <a:chOff x="221250" y="0"/>
            <a:chExt cx="3319436" cy="2043455"/>
          </a:xfrm>
        </p:grpSpPr>
        <p:pic>
          <p:nvPicPr>
            <p:cNvPr id="212" name="이미지" descr="이미지"/>
            <p:cNvPicPr>
              <a:picLocks noChangeAspect="1"/>
            </p:cNvPicPr>
            <p:nvPr/>
          </p:nvPicPr>
          <p:blipFill>
            <a:blip r:embed="rId5"/>
            <a:srcRect/>
            <a:stretch>
              <a:fillRect/>
            </a:stretch>
          </p:blipFill>
          <p:spPr>
            <a:xfrm>
              <a:off x="221250" y="0"/>
              <a:ext cx="3319438" cy="818696"/>
            </a:xfrm>
            <a:prstGeom prst="rect">
              <a:avLst/>
            </a:prstGeom>
            <a:ln w="12700" cap="flat">
              <a:noFill/>
              <a:miter lim="400000"/>
            </a:ln>
            <a:effectLst/>
          </p:spPr>
        </p:pic>
        <p:grpSp>
          <p:nvGrpSpPr>
            <p:cNvPr id="215" name="그룹화"/>
            <p:cNvGrpSpPr/>
            <p:nvPr/>
          </p:nvGrpSpPr>
          <p:grpSpPr>
            <a:xfrm>
              <a:off x="248652" y="844835"/>
              <a:ext cx="3049451" cy="1198621"/>
              <a:chOff x="0" y="0"/>
              <a:chExt cx="3049450" cy="1198619"/>
            </a:xfrm>
          </p:grpSpPr>
          <p:pic>
            <p:nvPicPr>
              <p:cNvPr id="213" name="이미지" descr="이미지"/>
              <p:cNvPicPr>
                <a:picLocks noChangeAspect="1"/>
              </p:cNvPicPr>
              <p:nvPr/>
            </p:nvPicPr>
            <p:blipFill>
              <a:blip r:embed="rId6"/>
              <a:stretch>
                <a:fillRect/>
              </a:stretch>
            </p:blipFill>
            <p:spPr>
              <a:xfrm>
                <a:off x="0" y="0"/>
                <a:ext cx="2804286" cy="416120"/>
              </a:xfrm>
              <a:prstGeom prst="rect">
                <a:avLst/>
              </a:prstGeom>
              <a:ln w="12700" cap="flat">
                <a:noFill/>
                <a:miter lim="400000"/>
              </a:ln>
              <a:effectLst/>
            </p:spPr>
          </p:pic>
          <p:pic>
            <p:nvPicPr>
              <p:cNvPr id="214" name="이미지" descr="이미지"/>
              <p:cNvPicPr>
                <a:picLocks noChangeAspect="1"/>
              </p:cNvPicPr>
              <p:nvPr/>
            </p:nvPicPr>
            <p:blipFill>
              <a:blip r:embed="rId7"/>
              <a:srcRect/>
              <a:stretch>
                <a:fillRect/>
              </a:stretch>
            </p:blipFill>
            <p:spPr>
              <a:xfrm>
                <a:off x="2093" y="361225"/>
                <a:ext cx="3047358" cy="837395"/>
              </a:xfrm>
              <a:prstGeom prst="rect">
                <a:avLst/>
              </a:prstGeom>
              <a:ln w="12700" cap="flat">
                <a:noFill/>
                <a:miter lim="400000"/>
              </a:ln>
              <a:effectLst/>
            </p:spPr>
          </p:pic>
        </p:grpSp>
      </p:grpSp>
      <p:pic>
        <p:nvPicPr>
          <p:cNvPr id="217" name="이미지" descr="이미지"/>
          <p:cNvPicPr>
            <a:picLocks noChangeAspect="1"/>
          </p:cNvPicPr>
          <p:nvPr/>
        </p:nvPicPr>
        <p:blipFill>
          <a:blip r:embed="rId8"/>
          <a:srcRect t="4499" b="4499"/>
          <a:stretch>
            <a:fillRect/>
          </a:stretch>
        </p:blipFill>
        <p:spPr>
          <a:xfrm>
            <a:off x="17202939" y="12146832"/>
            <a:ext cx="2514630" cy="1433164"/>
          </a:xfrm>
          <a:prstGeom prst="rect">
            <a:avLst/>
          </a:prstGeom>
          <a:ln w="25400">
            <a:solidFill>
              <a:srgbClr val="DCE0E7"/>
            </a:solidFill>
            <a:miter lim="400000"/>
          </a:ln>
        </p:spPr>
      </p:pic>
      <p:sp>
        <p:nvSpPr>
          <p:cNvPr id="218" name="Embedding layer + BGRU…"/>
          <p:cNvSpPr txBox="1"/>
          <p:nvPr/>
        </p:nvSpPr>
        <p:spPr>
          <a:xfrm>
            <a:off x="12704647" y="8632282"/>
            <a:ext cx="11539452" cy="435959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lvl="1" algn="l"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416">
                <a:solidFill>
                  <a:srgbClr val="000000"/>
                </a:solidFill>
                <a:latin typeface="나눔스퀘어OTF ExtraBold"/>
                <a:ea typeface="나눔스퀘어OTF ExtraBold"/>
                <a:cs typeface="나눔스퀘어OTF ExtraBold"/>
                <a:sym typeface="나눔스퀘어OTF ExtraBold"/>
              </a:defRPr>
            </a:pPr>
            <a:r>
              <a:rPr dirty="0"/>
              <a:t>Embedding layer + BGRU  </a:t>
            </a:r>
          </a:p>
          <a:p>
            <a:pPr marL="840231" lvl="1" indent="-230631" algn="l" defTabSz="12700">
              <a:buSzPct val="123000"/>
              <a:buChar cha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416">
                <a:solidFill>
                  <a:srgbClr val="000000"/>
                </a:solidFill>
                <a:latin typeface="나눔스퀘어OTF ExtraBold"/>
                <a:ea typeface="나눔스퀘어OTF ExtraBold"/>
                <a:cs typeface="나눔스퀘어OTF ExtraBold"/>
                <a:sym typeface="나눔스퀘어OTF ExtraBold"/>
              </a:defRPr>
            </a:pPr>
            <a:r>
              <a:rPr dirty="0"/>
              <a:t>Input    : text with M sentences, and each sentences contain </a:t>
            </a:r>
            <a:r>
              <a:rPr dirty="0" err="1"/>
              <a:t>T_i</a:t>
            </a:r>
            <a:r>
              <a:rPr dirty="0"/>
              <a:t> words.</a:t>
            </a:r>
          </a:p>
          <a:p>
            <a:pPr marL="840231" lvl="1" indent="-230631" algn="l" defTabSz="12700">
              <a:buSzPct val="123000"/>
              <a:buChar cha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416">
                <a:solidFill>
                  <a:srgbClr val="000000"/>
                </a:solidFill>
                <a:latin typeface="나눔스퀘어OTF ExtraBold"/>
                <a:ea typeface="나눔스퀘어OTF ExtraBold"/>
                <a:cs typeface="나눔스퀘어OTF ExtraBold"/>
                <a:sym typeface="나눔스퀘어OTF ExtraBold"/>
              </a:defRPr>
            </a:pPr>
            <a:r>
              <a:rPr dirty="0"/>
              <a:t>Output : </a:t>
            </a:r>
            <a:r>
              <a:rPr dirty="0" err="1"/>
              <a:t>h_it</a:t>
            </a:r>
            <a:r>
              <a:rPr sz="1500" dirty="0"/>
              <a:t> (hidden state)</a:t>
            </a:r>
          </a:p>
          <a:p>
            <a:pPr lvl="1" algn="l"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416">
                <a:solidFill>
                  <a:srgbClr val="000000"/>
                </a:solidFill>
                <a:latin typeface="나눔스퀘어OTF ExtraBold"/>
                <a:ea typeface="나눔스퀘어OTF ExtraBold"/>
                <a:cs typeface="나눔스퀘어OTF ExtraBold"/>
                <a:sym typeface="나눔스퀘어OTF ExtraBold"/>
              </a:defRPr>
            </a:pPr>
            <a:r>
              <a:rPr dirty="0"/>
              <a:t>Attention Layer </a:t>
            </a:r>
          </a:p>
          <a:p>
            <a:pPr marL="840231" lvl="1" indent="-230631" algn="l" defTabSz="12700">
              <a:buSzPct val="123000"/>
              <a:buChar cha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416">
                <a:solidFill>
                  <a:srgbClr val="000000"/>
                </a:solidFill>
                <a:latin typeface="나눔스퀘어OTF ExtraBold"/>
                <a:ea typeface="나눔스퀘어OTF ExtraBold"/>
                <a:cs typeface="나눔스퀘어OTF ExtraBold"/>
                <a:sym typeface="나눔스퀘어OTF ExtraBold"/>
              </a:defRPr>
            </a:pPr>
            <a:r>
              <a:rPr dirty="0"/>
              <a:t>Input : </a:t>
            </a:r>
            <a:r>
              <a:rPr dirty="0" err="1"/>
              <a:t>h_it</a:t>
            </a:r>
            <a:endParaRPr dirty="0"/>
          </a:p>
          <a:p>
            <a:pPr marL="840231" lvl="1" indent="-230631" algn="l" defTabSz="12700">
              <a:buSzPct val="123000"/>
              <a:buChar cha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416">
                <a:solidFill>
                  <a:srgbClr val="000000"/>
                </a:solidFill>
                <a:latin typeface="나눔스퀘어OTF ExtraBold"/>
                <a:ea typeface="나눔스퀘어OTF ExtraBold"/>
                <a:cs typeface="나눔스퀘어OTF ExtraBold"/>
                <a:sym typeface="나눔스퀘어OTF ExtraBold"/>
              </a:defRPr>
            </a:pPr>
            <a:r>
              <a:rPr dirty="0"/>
              <a:t>Output : </a:t>
            </a:r>
            <a:r>
              <a:rPr dirty="0" err="1"/>
              <a:t>s_i</a:t>
            </a:r>
            <a:r>
              <a:rPr dirty="0"/>
              <a:t> </a:t>
            </a:r>
            <a:r>
              <a:rPr sz="1500" dirty="0"/>
              <a:t>(sentence vector)</a:t>
            </a:r>
          </a:p>
          <a:p>
            <a:pPr lvl="1" algn="l"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416">
                <a:solidFill>
                  <a:srgbClr val="000000"/>
                </a:solidFill>
                <a:latin typeface="나눔스퀘어OTF ExtraBold"/>
                <a:ea typeface="나눔스퀘어OTF ExtraBold"/>
                <a:cs typeface="나눔스퀘어OTF ExtraBold"/>
                <a:sym typeface="나눔스퀘어OTF ExtraBold"/>
              </a:defRPr>
            </a:pPr>
            <a:r>
              <a:rPr dirty="0"/>
              <a:t>Another BGRU</a:t>
            </a:r>
          </a:p>
          <a:p>
            <a:pPr marL="840231" lvl="1" indent="-230631" algn="l" defTabSz="12700">
              <a:buSzPct val="123000"/>
              <a:buChar cha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416">
                <a:solidFill>
                  <a:srgbClr val="000000"/>
                </a:solidFill>
                <a:latin typeface="나눔스퀘어OTF ExtraBold"/>
                <a:ea typeface="나눔스퀘어OTF ExtraBold"/>
                <a:cs typeface="나눔스퀘어OTF ExtraBold"/>
                <a:sym typeface="나눔스퀘어OTF ExtraBold"/>
              </a:defRPr>
            </a:pPr>
            <a:r>
              <a:rPr dirty="0"/>
              <a:t>Input : </a:t>
            </a:r>
            <a:r>
              <a:rPr dirty="0" err="1"/>
              <a:t>s_i</a:t>
            </a:r>
            <a:r>
              <a:rPr dirty="0"/>
              <a:t> </a:t>
            </a:r>
            <a:r>
              <a:rPr sz="1500" dirty="0"/>
              <a:t>(sentence vectors)</a:t>
            </a:r>
          </a:p>
          <a:p>
            <a:pPr marL="840231" lvl="1" indent="-230631" algn="l" defTabSz="12700">
              <a:buSzPct val="123000"/>
              <a:buChar cha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416">
                <a:solidFill>
                  <a:srgbClr val="000000"/>
                </a:solidFill>
                <a:latin typeface="나눔스퀘어OTF ExtraBold"/>
                <a:ea typeface="나눔스퀘어OTF ExtraBold"/>
                <a:cs typeface="나눔스퀘어OTF ExtraBold"/>
                <a:sym typeface="나눔스퀘어OTF ExtraBold"/>
              </a:defRPr>
            </a:pPr>
            <a:r>
              <a:rPr dirty="0"/>
              <a:t>Output :</a:t>
            </a:r>
            <a:r>
              <a:rPr dirty="0" err="1"/>
              <a:t>h_i</a:t>
            </a:r>
            <a:r>
              <a:rPr dirty="0"/>
              <a:t> </a:t>
            </a:r>
            <a:r>
              <a:rPr sz="1500" dirty="0"/>
              <a:t>(hidden state)</a:t>
            </a:r>
          </a:p>
          <a:p>
            <a:pPr lvl="1" algn="l"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416">
                <a:solidFill>
                  <a:srgbClr val="000000"/>
                </a:solidFill>
                <a:latin typeface="나눔스퀘어OTF ExtraBold"/>
                <a:ea typeface="나눔스퀘어OTF ExtraBold"/>
                <a:cs typeface="나눔스퀘어OTF ExtraBold"/>
                <a:sym typeface="나눔스퀘어OTF ExtraBold"/>
              </a:defRPr>
            </a:pPr>
            <a:r>
              <a:rPr dirty="0"/>
              <a:t>Attention layer</a:t>
            </a:r>
          </a:p>
          <a:p>
            <a:pPr marL="840231" lvl="1" indent="-230631" algn="l" defTabSz="12700">
              <a:buSzPct val="123000"/>
              <a:buChar cha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416">
                <a:solidFill>
                  <a:srgbClr val="000000"/>
                </a:solidFill>
                <a:latin typeface="나눔스퀘어OTF ExtraBold"/>
                <a:ea typeface="나눔스퀘어OTF ExtraBold"/>
                <a:cs typeface="나눔스퀘어OTF ExtraBold"/>
                <a:sym typeface="나눔스퀘어OTF ExtraBold"/>
              </a:defRPr>
            </a:pPr>
            <a:r>
              <a:rPr dirty="0"/>
              <a:t>Input : </a:t>
            </a:r>
            <a:r>
              <a:rPr dirty="0" err="1"/>
              <a:t>h_i</a:t>
            </a:r>
            <a:r>
              <a:rPr dirty="0"/>
              <a:t> </a:t>
            </a:r>
            <a:r>
              <a:rPr sz="1500" dirty="0"/>
              <a:t>(hidden state)</a:t>
            </a:r>
          </a:p>
          <a:p>
            <a:pPr marL="840231" lvl="1" indent="-230631" algn="l" defTabSz="12700">
              <a:buSzPct val="123000"/>
              <a:buChar cha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416">
                <a:solidFill>
                  <a:srgbClr val="000000"/>
                </a:solidFill>
                <a:latin typeface="나눔스퀘어OTF ExtraBold"/>
                <a:ea typeface="나눔스퀘어OTF ExtraBold"/>
                <a:cs typeface="나눔스퀘어OTF ExtraBold"/>
                <a:sym typeface="나눔스퀘어OTF ExtraBold"/>
              </a:defRPr>
            </a:pPr>
            <a:r>
              <a:rPr dirty="0"/>
              <a:t>Output : v </a:t>
            </a:r>
            <a:r>
              <a:rPr sz="1500" dirty="0"/>
              <a:t>(document vector)</a:t>
            </a:r>
          </a:p>
        </p:txBody>
      </p:sp>
      <p:sp>
        <p:nvSpPr>
          <p:cNvPr id="219" name="직사각형"/>
          <p:cNvSpPr/>
          <p:nvPr/>
        </p:nvSpPr>
        <p:spPr>
          <a:xfrm>
            <a:off x="13159387" y="8683426"/>
            <a:ext cx="11229566" cy="2147197"/>
          </a:xfrm>
          <a:prstGeom prst="rect">
            <a:avLst/>
          </a:prstGeom>
          <a:ln w="25400">
            <a:solidFill>
              <a:srgbClr val="3CB9A5"/>
            </a:solidFill>
            <a:miter lim="400000"/>
          </a:ln>
        </p:spPr>
        <p:txBody>
          <a:bodyPr lIns="50800" tIns="50800" rIns="50800" bIns="50800" anchor="ctr"/>
          <a:lstStyle/>
          <a:p>
            <a:pPr defTabSz="825500">
              <a:defRPr sz="2300">
                <a:solidFill>
                  <a:srgbClr val="FFFFFF"/>
                </a:solidFill>
              </a:defRPr>
            </a:pPr>
            <a:endParaRPr/>
          </a:p>
        </p:txBody>
      </p:sp>
      <p:sp>
        <p:nvSpPr>
          <p:cNvPr id="220" name="25 sentence…"/>
          <p:cNvSpPr txBox="1"/>
          <p:nvPr/>
        </p:nvSpPr>
        <p:spPr>
          <a:xfrm>
            <a:off x="10104038" y="7263390"/>
            <a:ext cx="3405404" cy="53462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p>
            <a:pPr>
              <a:defRPr sz="1100">
                <a:solidFill>
                  <a:srgbClr val="DC6E92"/>
                </a:solidFill>
              </a:defRPr>
            </a:pPr>
            <a:r>
              <a:t>25 sentence</a:t>
            </a:r>
          </a:p>
          <a:p>
            <a:pPr>
              <a:defRPr sz="1100">
                <a:solidFill>
                  <a:srgbClr val="DC6E92"/>
                </a:solidFill>
              </a:defRPr>
            </a:pPr>
            <a:r>
              <a:t>With 10 words in each sentences</a:t>
            </a:r>
          </a:p>
        </p:txBody>
      </p:sp>
      <p:sp>
        <p:nvSpPr>
          <p:cNvPr id="221" name="Embedding layer"/>
          <p:cNvSpPr txBox="1"/>
          <p:nvPr/>
        </p:nvSpPr>
        <p:spPr>
          <a:xfrm>
            <a:off x="12950360" y="6447345"/>
            <a:ext cx="2407428" cy="66041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defRPr>
                <a:solidFill>
                  <a:srgbClr val="2E2E57"/>
                </a:solidFill>
              </a:defRPr>
            </a:lvl1pPr>
          </a:lstStyle>
          <a:p>
            <a:r>
              <a:t>Embedding layer</a:t>
            </a:r>
          </a:p>
        </p:txBody>
      </p:sp>
      <p:sp>
        <p:nvSpPr>
          <p:cNvPr id="222" name="BGRU"/>
          <p:cNvSpPr txBox="1"/>
          <p:nvPr/>
        </p:nvSpPr>
        <p:spPr>
          <a:xfrm>
            <a:off x="15860127" y="6581000"/>
            <a:ext cx="967591" cy="39310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defRPr>
                <a:solidFill>
                  <a:srgbClr val="2E2E57"/>
                </a:solidFill>
              </a:defRPr>
            </a:lvl1pPr>
          </a:lstStyle>
          <a:p>
            <a:r>
              <a:t>BGRU</a:t>
            </a:r>
          </a:p>
        </p:txBody>
      </p:sp>
      <p:sp>
        <p:nvSpPr>
          <p:cNvPr id="223" name="Attention"/>
          <p:cNvSpPr txBox="1"/>
          <p:nvPr/>
        </p:nvSpPr>
        <p:spPr>
          <a:xfrm>
            <a:off x="18133413" y="6515794"/>
            <a:ext cx="1449365" cy="39310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defRPr>
                <a:solidFill>
                  <a:srgbClr val="2E2E57"/>
                </a:solidFill>
              </a:defRPr>
            </a:lvl1pPr>
          </a:lstStyle>
          <a:p>
            <a:r>
              <a:t>Attention</a:t>
            </a:r>
          </a:p>
        </p:txBody>
      </p:sp>
      <p:sp>
        <p:nvSpPr>
          <p:cNvPr id="224" name="BGRU"/>
          <p:cNvSpPr txBox="1"/>
          <p:nvPr/>
        </p:nvSpPr>
        <p:spPr>
          <a:xfrm>
            <a:off x="19994541" y="6515794"/>
            <a:ext cx="967590" cy="39310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defRPr>
                <a:solidFill>
                  <a:srgbClr val="2E2E57"/>
                </a:solidFill>
              </a:defRPr>
            </a:lvl1pPr>
          </a:lstStyle>
          <a:p>
            <a:r>
              <a:t>BGRU</a:t>
            </a:r>
          </a:p>
        </p:txBody>
      </p:sp>
      <p:grpSp>
        <p:nvGrpSpPr>
          <p:cNvPr id="230" name="그룹화"/>
          <p:cNvGrpSpPr/>
          <p:nvPr/>
        </p:nvGrpSpPr>
        <p:grpSpPr>
          <a:xfrm>
            <a:off x="14048943" y="7091864"/>
            <a:ext cx="7935266" cy="934780"/>
            <a:chOff x="0" y="0"/>
            <a:chExt cx="7935264" cy="934778"/>
          </a:xfrm>
        </p:grpSpPr>
        <p:sp>
          <p:nvSpPr>
            <p:cNvPr id="225" name="직사각형"/>
            <p:cNvSpPr/>
            <p:nvPr/>
          </p:nvSpPr>
          <p:spPr>
            <a:xfrm>
              <a:off x="0" y="0"/>
              <a:ext cx="210264" cy="934779"/>
            </a:xfrm>
            <a:prstGeom prst="rect">
              <a:avLst/>
            </a:prstGeom>
            <a:solidFill>
              <a:srgbClr val="EEB394"/>
            </a:solidFill>
            <a:ln w="12700" cap="flat">
              <a:noFill/>
              <a:miter lim="400000"/>
            </a:ln>
            <a:effectLst/>
          </p:spPr>
          <p:txBody>
            <a:bodyPr wrap="square" lIns="50800" tIns="50800" rIns="50800" bIns="50800" numCol="1" anchor="ctr">
              <a:noAutofit/>
            </a:bodyPr>
            <a:lstStyle/>
            <a:p>
              <a:pPr defTabSz="825500">
                <a:defRPr sz="2300">
                  <a:solidFill>
                    <a:srgbClr val="FFFFFF"/>
                  </a:solidFill>
                </a:defRPr>
              </a:pPr>
              <a:endParaRPr/>
            </a:p>
          </p:txBody>
        </p:sp>
        <p:sp>
          <p:nvSpPr>
            <p:cNvPr id="226" name="직사각형"/>
            <p:cNvSpPr/>
            <p:nvPr/>
          </p:nvSpPr>
          <p:spPr>
            <a:xfrm>
              <a:off x="2189846" y="0"/>
              <a:ext cx="210264" cy="934779"/>
            </a:xfrm>
            <a:prstGeom prst="rect">
              <a:avLst/>
            </a:prstGeom>
            <a:solidFill>
              <a:srgbClr val="3466A7"/>
            </a:solidFill>
            <a:ln w="12700" cap="flat">
              <a:noFill/>
              <a:miter lim="400000"/>
            </a:ln>
            <a:effectLst/>
          </p:spPr>
          <p:txBody>
            <a:bodyPr wrap="square" lIns="50800" tIns="50800" rIns="50800" bIns="50800" numCol="1" anchor="ctr">
              <a:noAutofit/>
            </a:bodyPr>
            <a:lstStyle/>
            <a:p>
              <a:pPr defTabSz="825500">
                <a:defRPr sz="2300">
                  <a:solidFill>
                    <a:srgbClr val="FFFFFF"/>
                  </a:solidFill>
                </a:defRPr>
              </a:pPr>
              <a:endParaRPr/>
            </a:p>
          </p:txBody>
        </p:sp>
        <p:sp>
          <p:nvSpPr>
            <p:cNvPr id="227" name="직사각형"/>
            <p:cNvSpPr/>
            <p:nvPr/>
          </p:nvSpPr>
          <p:spPr>
            <a:xfrm>
              <a:off x="4704019" y="0"/>
              <a:ext cx="210265" cy="934779"/>
            </a:xfrm>
            <a:prstGeom prst="rect">
              <a:avLst/>
            </a:prstGeom>
            <a:solidFill>
              <a:srgbClr val="70B2DA"/>
            </a:solidFill>
            <a:ln w="12700" cap="flat">
              <a:noFill/>
              <a:miter lim="400000"/>
            </a:ln>
            <a:effectLst/>
          </p:spPr>
          <p:txBody>
            <a:bodyPr wrap="square" lIns="50800" tIns="50800" rIns="50800" bIns="50800" numCol="1" anchor="ctr">
              <a:noAutofit/>
            </a:bodyPr>
            <a:lstStyle/>
            <a:p>
              <a:pPr defTabSz="825500">
                <a:defRPr sz="2300">
                  <a:solidFill>
                    <a:srgbClr val="FFFFFF"/>
                  </a:solidFill>
                </a:defRPr>
              </a:pPr>
              <a:endParaRPr/>
            </a:p>
          </p:txBody>
        </p:sp>
        <p:sp>
          <p:nvSpPr>
            <p:cNvPr id="228" name="직사각형"/>
            <p:cNvSpPr/>
            <p:nvPr/>
          </p:nvSpPr>
          <p:spPr>
            <a:xfrm>
              <a:off x="6324258" y="0"/>
              <a:ext cx="210265" cy="934779"/>
            </a:xfrm>
            <a:prstGeom prst="rect">
              <a:avLst/>
            </a:prstGeom>
            <a:solidFill>
              <a:srgbClr val="3466A7"/>
            </a:solidFill>
            <a:ln w="12700" cap="flat">
              <a:noFill/>
              <a:miter lim="400000"/>
            </a:ln>
            <a:effectLst/>
          </p:spPr>
          <p:txBody>
            <a:bodyPr wrap="square" lIns="50800" tIns="50800" rIns="50800" bIns="50800" numCol="1" anchor="ctr">
              <a:noAutofit/>
            </a:bodyPr>
            <a:lstStyle/>
            <a:p>
              <a:pPr defTabSz="825500">
                <a:defRPr sz="2300">
                  <a:solidFill>
                    <a:srgbClr val="FFFFFF"/>
                  </a:solidFill>
                </a:defRPr>
              </a:pPr>
              <a:endParaRPr/>
            </a:p>
          </p:txBody>
        </p:sp>
        <p:sp>
          <p:nvSpPr>
            <p:cNvPr id="229" name="직사각형"/>
            <p:cNvSpPr/>
            <p:nvPr/>
          </p:nvSpPr>
          <p:spPr>
            <a:xfrm>
              <a:off x="7725001" y="0"/>
              <a:ext cx="210264" cy="934779"/>
            </a:xfrm>
            <a:prstGeom prst="rect">
              <a:avLst/>
            </a:prstGeom>
            <a:solidFill>
              <a:srgbClr val="70B2DA"/>
            </a:solidFill>
            <a:ln w="12700" cap="flat">
              <a:noFill/>
              <a:miter lim="400000"/>
            </a:ln>
            <a:effectLst/>
          </p:spPr>
          <p:txBody>
            <a:bodyPr wrap="square" lIns="50800" tIns="50800" rIns="50800" bIns="50800" numCol="1" anchor="ctr">
              <a:noAutofit/>
            </a:bodyPr>
            <a:lstStyle/>
            <a:p>
              <a:pPr defTabSz="825500">
                <a:defRPr sz="2300">
                  <a:solidFill>
                    <a:srgbClr val="FFFFFF"/>
                  </a:solidFill>
                </a:defRPr>
              </a:pPr>
              <a:endParaRPr/>
            </a:p>
          </p:txBody>
        </p:sp>
      </p:grpSp>
      <p:sp>
        <p:nvSpPr>
          <p:cNvPr id="231" name="Attention"/>
          <p:cNvSpPr txBox="1"/>
          <p:nvPr/>
        </p:nvSpPr>
        <p:spPr>
          <a:xfrm>
            <a:off x="21154394" y="6515794"/>
            <a:ext cx="1449365" cy="39310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defRPr>
                <a:solidFill>
                  <a:srgbClr val="2E2E57"/>
                </a:solidFill>
              </a:defRPr>
            </a:lvl1pPr>
          </a:lstStyle>
          <a:p>
            <a:r>
              <a:t>Attention</a:t>
            </a:r>
          </a:p>
        </p:txBody>
      </p:sp>
      <p:sp>
        <p:nvSpPr>
          <p:cNvPr id="232" name="직사각형"/>
          <p:cNvSpPr/>
          <p:nvPr/>
        </p:nvSpPr>
        <p:spPr>
          <a:xfrm>
            <a:off x="13872883" y="7016105"/>
            <a:ext cx="5189693" cy="1086299"/>
          </a:xfrm>
          <a:prstGeom prst="rect">
            <a:avLst/>
          </a:prstGeom>
          <a:ln w="25400">
            <a:solidFill>
              <a:srgbClr val="3CB9A5"/>
            </a:solidFill>
            <a:miter lim="400000"/>
          </a:ln>
        </p:spPr>
        <p:txBody>
          <a:bodyPr lIns="50800" tIns="50800" rIns="50800" bIns="50800" anchor="ctr"/>
          <a:lstStyle/>
          <a:p>
            <a:pPr defTabSz="825500">
              <a:defRPr sz="2300">
                <a:solidFill>
                  <a:srgbClr val="FFFFFF"/>
                </a:solidFill>
              </a:defRPr>
            </a:pPr>
            <a:endParaRPr/>
          </a:p>
        </p:txBody>
      </p:sp>
      <p:sp>
        <p:nvSpPr>
          <p:cNvPr id="233" name="Sentence Encoder"/>
          <p:cNvSpPr txBox="1"/>
          <p:nvPr/>
        </p:nvSpPr>
        <p:spPr>
          <a:xfrm>
            <a:off x="13980365" y="8302998"/>
            <a:ext cx="2570522" cy="39310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defRPr>
                <a:solidFill>
                  <a:srgbClr val="3CB9A5"/>
                </a:solidFill>
              </a:defRPr>
            </a:lvl1pPr>
          </a:lstStyle>
          <a:p>
            <a:r>
              <a:t>Sentence Encoder</a:t>
            </a:r>
          </a:p>
        </p:txBody>
      </p:sp>
      <p:sp>
        <p:nvSpPr>
          <p:cNvPr id="234" name="Hidden state h_it"/>
          <p:cNvSpPr txBox="1"/>
          <p:nvPr/>
        </p:nvSpPr>
        <p:spPr>
          <a:xfrm>
            <a:off x="16148014" y="6487526"/>
            <a:ext cx="2561633" cy="20863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defRPr sz="1100"/>
            </a:lvl1pPr>
          </a:lstStyle>
          <a:p>
            <a:r>
              <a:t>Hidden state h_it</a:t>
            </a:r>
          </a:p>
        </p:txBody>
      </p:sp>
      <p:sp>
        <p:nvSpPr>
          <p:cNvPr id="235" name="Sentence vector…"/>
          <p:cNvSpPr txBox="1"/>
          <p:nvPr/>
        </p:nvSpPr>
        <p:spPr>
          <a:xfrm>
            <a:off x="18373418" y="6835251"/>
            <a:ext cx="2561633" cy="13909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p>
            <a:pPr>
              <a:defRPr sz="1100"/>
            </a:pPr>
            <a:r>
              <a:t>Sentence vector</a:t>
            </a:r>
          </a:p>
          <a:p>
            <a:pPr>
              <a:defRPr sz="1100"/>
            </a:pPr>
            <a:r>
              <a:t>S_i</a:t>
            </a:r>
          </a:p>
        </p:txBody>
      </p:sp>
      <p:sp>
        <p:nvSpPr>
          <p:cNvPr id="236" name="Hidden state…"/>
          <p:cNvSpPr txBox="1"/>
          <p:nvPr/>
        </p:nvSpPr>
        <p:spPr>
          <a:xfrm>
            <a:off x="19853795" y="6835251"/>
            <a:ext cx="2561633" cy="13909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p>
            <a:pPr>
              <a:defRPr sz="1100"/>
            </a:pPr>
            <a:r>
              <a:t>Hidden state</a:t>
            </a:r>
          </a:p>
          <a:p>
            <a:pPr>
              <a:defRPr sz="1100"/>
            </a:pPr>
            <a:r>
              <a:t>H_i</a:t>
            </a:r>
          </a:p>
        </p:txBody>
      </p:sp>
      <p:sp>
        <p:nvSpPr>
          <p:cNvPr id="237" name="Document vector…"/>
          <p:cNvSpPr txBox="1"/>
          <p:nvPr/>
        </p:nvSpPr>
        <p:spPr>
          <a:xfrm>
            <a:off x="21348218" y="6835251"/>
            <a:ext cx="2561633" cy="13909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p>
            <a:pPr>
              <a:defRPr sz="1100"/>
            </a:pPr>
            <a:r>
              <a:t>Document vector</a:t>
            </a:r>
          </a:p>
          <a:p>
            <a:pPr>
              <a:defRPr sz="1100"/>
            </a:pPr>
            <a:r>
              <a:t>v_txt</a:t>
            </a:r>
          </a:p>
        </p:txBody>
      </p:sp>
      <p:pic>
        <p:nvPicPr>
          <p:cNvPr id="238" name="선 선" descr="선 선"/>
          <p:cNvPicPr>
            <a:picLocks/>
          </p:cNvPicPr>
          <p:nvPr/>
        </p:nvPicPr>
        <p:blipFill>
          <a:blip r:embed="rId9"/>
          <a:stretch>
            <a:fillRect/>
          </a:stretch>
        </p:blipFill>
        <p:spPr>
          <a:xfrm>
            <a:off x="14008310" y="7457332"/>
            <a:ext cx="2203136" cy="146739"/>
          </a:xfrm>
          <a:prstGeom prst="rect">
            <a:avLst/>
          </a:prstGeom>
        </p:spPr>
      </p:pic>
      <p:pic>
        <p:nvPicPr>
          <p:cNvPr id="240" name="선 선" descr="선 선"/>
          <p:cNvPicPr>
            <a:picLocks/>
          </p:cNvPicPr>
          <p:nvPr/>
        </p:nvPicPr>
        <p:blipFill>
          <a:blip r:embed="rId10"/>
          <a:stretch>
            <a:fillRect/>
          </a:stretch>
        </p:blipFill>
        <p:spPr>
          <a:xfrm>
            <a:off x="16163641" y="7457332"/>
            <a:ext cx="426946" cy="146739"/>
          </a:xfrm>
          <a:prstGeom prst="rect">
            <a:avLst/>
          </a:prstGeom>
        </p:spPr>
      </p:pic>
      <p:pic>
        <p:nvPicPr>
          <p:cNvPr id="242" name="선 선" descr="선 선"/>
          <p:cNvPicPr>
            <a:picLocks/>
          </p:cNvPicPr>
          <p:nvPr/>
        </p:nvPicPr>
        <p:blipFill>
          <a:blip r:embed="rId11"/>
          <a:stretch>
            <a:fillRect/>
          </a:stretch>
        </p:blipFill>
        <p:spPr>
          <a:xfrm>
            <a:off x="18256541" y="7457332"/>
            <a:ext cx="893501" cy="146739"/>
          </a:xfrm>
          <a:prstGeom prst="rect">
            <a:avLst/>
          </a:prstGeom>
        </p:spPr>
      </p:pic>
      <p:pic>
        <p:nvPicPr>
          <p:cNvPr id="244" name="선 선" descr="선 선"/>
          <p:cNvPicPr>
            <a:picLocks/>
          </p:cNvPicPr>
          <p:nvPr/>
        </p:nvPicPr>
        <p:blipFill>
          <a:blip r:embed="rId10"/>
          <a:stretch>
            <a:fillRect/>
          </a:stretch>
        </p:blipFill>
        <p:spPr>
          <a:xfrm>
            <a:off x="20320349" y="7457332"/>
            <a:ext cx="426946" cy="146739"/>
          </a:xfrm>
          <a:prstGeom prst="rect">
            <a:avLst/>
          </a:prstGeom>
        </p:spPr>
      </p:pic>
      <p:pic>
        <p:nvPicPr>
          <p:cNvPr id="246" name="선 선" descr="선 선"/>
          <p:cNvPicPr>
            <a:picLocks/>
          </p:cNvPicPr>
          <p:nvPr/>
        </p:nvPicPr>
        <p:blipFill>
          <a:blip r:embed="rId10"/>
          <a:stretch>
            <a:fillRect/>
          </a:stretch>
        </p:blipFill>
        <p:spPr>
          <a:xfrm>
            <a:off x="21667432" y="7457332"/>
            <a:ext cx="426945" cy="146739"/>
          </a:xfrm>
          <a:prstGeom prst="rect">
            <a:avLst/>
          </a:prstGeom>
        </p:spPr>
      </p:pic>
      <p:pic>
        <p:nvPicPr>
          <p:cNvPr id="248" name="이미지" descr="이미지"/>
          <p:cNvPicPr>
            <a:picLocks noChangeAspect="1"/>
          </p:cNvPicPr>
          <p:nvPr/>
        </p:nvPicPr>
        <p:blipFill>
          <a:blip r:embed="rId12"/>
          <a:srcRect t="490" b="490"/>
          <a:stretch>
            <a:fillRect/>
          </a:stretch>
        </p:blipFill>
        <p:spPr>
          <a:xfrm>
            <a:off x="17857900" y="9573537"/>
            <a:ext cx="2540001" cy="1459771"/>
          </a:xfrm>
          <a:prstGeom prst="rect">
            <a:avLst/>
          </a:prstGeom>
          <a:ln w="25400">
            <a:solidFill>
              <a:srgbClr val="DCE0E7"/>
            </a:solidFill>
            <a:miter lim="400000"/>
          </a:ln>
        </p:spPr>
      </p:pic>
      <p:pic>
        <p:nvPicPr>
          <p:cNvPr id="249" name="이미지" descr="이미지"/>
          <p:cNvPicPr>
            <a:picLocks noChangeAspect="1"/>
          </p:cNvPicPr>
          <p:nvPr/>
        </p:nvPicPr>
        <p:blipFill>
          <a:blip r:embed="rId13"/>
          <a:srcRect t="3268" b="3268"/>
          <a:stretch>
            <a:fillRect/>
          </a:stretch>
        </p:blipFill>
        <p:spPr>
          <a:xfrm>
            <a:off x="17290494" y="11087991"/>
            <a:ext cx="2367579" cy="1003921"/>
          </a:xfrm>
          <a:prstGeom prst="rect">
            <a:avLst/>
          </a:prstGeom>
          <a:ln w="25400">
            <a:solidFill>
              <a:srgbClr val="DCE0E7"/>
            </a:solidFill>
            <a:miter lim="400000"/>
          </a:ln>
        </p:spPr>
      </p:pic>
      <p:sp>
        <p:nvSpPr>
          <p:cNvPr id="250" name="“TechNet” encoding"/>
          <p:cNvSpPr txBox="1"/>
          <p:nvPr/>
        </p:nvSpPr>
        <p:spPr>
          <a:xfrm>
            <a:off x="12197718" y="7062416"/>
            <a:ext cx="1830134" cy="3175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a:solidFill>
                  <a:srgbClr val="2E2E57"/>
                </a:solidFill>
              </a:defRPr>
            </a:lvl1pPr>
          </a:lstStyle>
          <a:p>
            <a:r>
              <a:t>“TechNet” encoding</a:t>
            </a:r>
          </a:p>
        </p:txBody>
      </p:sp>
      <p:pic>
        <p:nvPicPr>
          <p:cNvPr id="251" name="선 선" descr="선 선"/>
          <p:cNvPicPr>
            <a:picLocks/>
          </p:cNvPicPr>
          <p:nvPr/>
        </p:nvPicPr>
        <p:blipFill>
          <a:blip r:embed="rId14"/>
          <a:stretch>
            <a:fillRect/>
          </a:stretch>
        </p:blipFill>
        <p:spPr>
          <a:xfrm>
            <a:off x="12777383" y="7457332"/>
            <a:ext cx="1253749" cy="146739"/>
          </a:xfrm>
          <a:prstGeom prst="rect">
            <a:avLst/>
          </a:prstGeom>
        </p:spPr>
      </p:pic>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 name="Method"/>
          <p:cNvSpPr txBox="1">
            <a:spLocks noGrp="1"/>
          </p:cNvSpPr>
          <p:nvPr>
            <p:ph type="title"/>
          </p:nvPr>
        </p:nvSpPr>
        <p:spPr>
          <a:prstGeom prst="rect">
            <a:avLst/>
          </a:prstGeom>
        </p:spPr>
        <p:txBody>
          <a:bodyPr/>
          <a:lstStyle/>
          <a:p>
            <a:r>
              <a:t>Method</a:t>
            </a:r>
          </a:p>
        </p:txBody>
      </p:sp>
      <p:sp>
        <p:nvSpPr>
          <p:cNvPr id="257" name="Image and text fusion learning"/>
          <p:cNvSpPr txBox="1">
            <a:spLocks noGrp="1"/>
          </p:cNvSpPr>
          <p:nvPr>
            <p:ph type="body" idx="21"/>
          </p:nvPr>
        </p:nvSpPr>
        <p:spPr>
          <a:xfrm>
            <a:off x="1206500" y="2355185"/>
            <a:ext cx="21971000" cy="93478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defTabSz="825500">
              <a:defRPr sz="5500"/>
            </a:lvl1pPr>
          </a:lstStyle>
          <a:p>
            <a:r>
              <a:t>Image and text fusion learning</a:t>
            </a:r>
          </a:p>
        </p:txBody>
      </p:sp>
      <p:sp>
        <p:nvSpPr>
          <p:cNvPr id="258" name="Text feature v_txt and image feature v_img are fused and jointly trained via several fully connected layers and stepwise concatenation operations.…"/>
          <p:cNvSpPr txBox="1">
            <a:spLocks noGrp="1"/>
          </p:cNvSpPr>
          <p:nvPr>
            <p:ph type="body" sz="half" idx="1"/>
          </p:nvPr>
        </p:nvSpPr>
        <p:spPr>
          <a:xfrm>
            <a:off x="1206500" y="3309651"/>
            <a:ext cx="13615652" cy="8256012"/>
          </a:xfrm>
          <a:prstGeom prst="rect">
            <a:avLst/>
          </a:prstGeom>
        </p:spPr>
        <p:txBody>
          <a:bodyPr/>
          <a:lstStyle/>
          <a:p>
            <a:pPr marL="365759" indent="-365759" defTabSz="1560536">
              <a:spcBef>
                <a:spcPts val="2800"/>
              </a:spcBef>
              <a:defRPr sz="2880"/>
            </a:pPr>
            <a:r>
              <a:t>Text feature v_txt and image feature v_img are fused and jointly trained via several fully connected layers and stepwise concatenation operations.</a:t>
            </a:r>
          </a:p>
          <a:p>
            <a:pPr marL="365759" indent="-365759" defTabSz="1560536">
              <a:spcBef>
                <a:spcPts val="2800"/>
              </a:spcBef>
              <a:defRPr sz="2880"/>
            </a:pPr>
            <a:r>
              <a:t>The fully connected and concatenated layers at the end of the model are designed to form a hierarchical learning structure to enable hierarchical classification</a:t>
            </a:r>
          </a:p>
          <a:p>
            <a:pPr marL="365759" indent="-365759" defTabSz="1560536">
              <a:spcBef>
                <a:spcPts val="2800"/>
              </a:spcBef>
              <a:defRPr sz="2880"/>
            </a:pPr>
            <a:endParaRPr/>
          </a:p>
          <a:p>
            <a:pPr marL="365759" indent="-365759" defTabSz="1560536">
              <a:spcBef>
                <a:spcPts val="2800"/>
              </a:spcBef>
              <a:defRPr sz="2880"/>
            </a:pPr>
            <a:endParaRPr/>
          </a:p>
          <a:p>
            <a:pPr marL="365759" indent="-365759" defTabSz="1560536">
              <a:spcBef>
                <a:spcPts val="2800"/>
              </a:spcBef>
              <a:defRPr sz="2880"/>
            </a:pPr>
            <a:r>
              <a:t>Softmax is softmax activation function, and p_l1 is predicted probability vector for the first-level category.</a:t>
            </a:r>
          </a:p>
          <a:p>
            <a:pPr marL="365759" indent="-365759" defTabSz="1560536">
              <a:spcBef>
                <a:spcPts val="2800"/>
              </a:spcBef>
              <a:defRPr sz="2880"/>
            </a:pPr>
            <a:r>
              <a:t>Similarly, the second-level and third-level classification are similar to the above eq.</a:t>
            </a:r>
          </a:p>
          <a:p>
            <a:pPr marL="365759" indent="-365759" defTabSz="1560536">
              <a:spcBef>
                <a:spcPts val="2800"/>
              </a:spcBef>
              <a:defRPr sz="2880"/>
            </a:pPr>
            <a:r>
              <a:t>Categorical cross-entropy is used as the training loss : L = </a:t>
            </a:r>
          </a:p>
          <a:p>
            <a:pPr marL="365759" indent="-365759" defTabSz="1560536">
              <a:spcBef>
                <a:spcPts val="2800"/>
              </a:spcBef>
              <a:defRPr sz="2880"/>
            </a:pPr>
            <a:r>
              <a:t>Each of the three tasks has an independent loss, the overall loss for TechDoc is</a:t>
            </a:r>
          </a:p>
        </p:txBody>
      </p:sp>
      <p:pic>
        <p:nvPicPr>
          <p:cNvPr id="260" name="이미지" descr="이미지"/>
          <p:cNvPicPr>
            <a:picLocks noChangeAspect="1"/>
          </p:cNvPicPr>
          <p:nvPr/>
        </p:nvPicPr>
        <p:blipFill>
          <a:blip r:embed="rId3"/>
          <a:stretch>
            <a:fillRect/>
          </a:stretch>
        </p:blipFill>
        <p:spPr>
          <a:xfrm>
            <a:off x="6817645" y="5260210"/>
            <a:ext cx="4800601" cy="2108201"/>
          </a:xfrm>
          <a:prstGeom prst="rect">
            <a:avLst/>
          </a:prstGeom>
          <a:ln w="12700">
            <a:miter lim="400000"/>
          </a:ln>
        </p:spPr>
      </p:pic>
      <p:pic>
        <p:nvPicPr>
          <p:cNvPr id="261" name="이미지" descr="이미지"/>
          <p:cNvPicPr>
            <a:picLocks noChangeAspect="1"/>
          </p:cNvPicPr>
          <p:nvPr/>
        </p:nvPicPr>
        <p:blipFill>
          <a:blip r:embed="rId4"/>
          <a:stretch>
            <a:fillRect/>
          </a:stretch>
        </p:blipFill>
        <p:spPr>
          <a:xfrm>
            <a:off x="10433049" y="11046883"/>
            <a:ext cx="4381501" cy="850901"/>
          </a:xfrm>
          <a:prstGeom prst="rect">
            <a:avLst/>
          </a:prstGeom>
          <a:ln w="12700">
            <a:miter lim="400000"/>
          </a:ln>
        </p:spPr>
      </p:pic>
      <p:pic>
        <p:nvPicPr>
          <p:cNvPr id="262" name="이미지" descr="이미지"/>
          <p:cNvPicPr>
            <a:picLocks noChangeAspect="1"/>
          </p:cNvPicPr>
          <p:nvPr/>
        </p:nvPicPr>
        <p:blipFill>
          <a:blip r:embed="rId5"/>
          <a:stretch>
            <a:fillRect/>
          </a:stretch>
        </p:blipFill>
        <p:spPr>
          <a:xfrm>
            <a:off x="8413749" y="11963399"/>
            <a:ext cx="8420101" cy="1320801"/>
          </a:xfrm>
          <a:prstGeom prst="rect">
            <a:avLst/>
          </a:prstGeom>
          <a:ln w="12700">
            <a:miter lim="400000"/>
          </a:ln>
        </p:spPr>
      </p:pic>
      <p:sp>
        <p:nvSpPr>
          <p:cNvPr id="263" name="Fusion training Notes…"/>
          <p:cNvSpPr txBox="1"/>
          <p:nvPr/>
        </p:nvSpPr>
        <p:spPr>
          <a:xfrm>
            <a:off x="15369314" y="1195896"/>
            <a:ext cx="8128516" cy="2235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316">
                <a:solidFill>
                  <a:srgbClr val="000000"/>
                </a:solidFill>
                <a:latin typeface="Apple SD 산돌고딕 Neo 일반체"/>
                <a:ea typeface="Apple SD 산돌고딕 Neo 일반체"/>
                <a:cs typeface="Apple SD 산돌고딕 Neo 일반체"/>
                <a:sym typeface="Apple SD 산돌고딕 Neo 일반체"/>
              </a:defRPr>
            </a:pPr>
            <a:r>
              <a:t>Fusion training Notes</a:t>
            </a:r>
          </a:p>
          <a:p>
            <a:pPr algn="l"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316">
                <a:solidFill>
                  <a:srgbClr val="000000"/>
                </a:solidFill>
                <a:latin typeface="Apple SD 산돌고딕 Neo 일반체"/>
                <a:ea typeface="Apple SD 산돌고딕 Neo 일반체"/>
                <a:cs typeface="Apple SD 산돌고딕 Neo 일반체"/>
                <a:sym typeface="Apple SD 산돌고딕 Neo 일반체"/>
              </a:defRPr>
            </a:pPr>
            <a:r>
              <a:t>The system contains 8 sections, 122 classes, and 622  subclasses.</a:t>
            </a:r>
          </a:p>
          <a:p>
            <a:pPr algn="l"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316">
                <a:solidFill>
                  <a:srgbClr val="000000"/>
                </a:solidFill>
                <a:latin typeface="Apple SD 산돌고딕 Neo 일반체"/>
                <a:ea typeface="Apple SD 산돌고딕 Neo 일반체"/>
                <a:cs typeface="Apple SD 산돌고딕 Neo 일반체"/>
                <a:sym typeface="Apple SD 산돌고딕 Neo 일반체"/>
              </a:defRPr>
            </a:pPr>
            <a:r>
              <a:t>sections : level 1</a:t>
            </a:r>
          </a:p>
          <a:p>
            <a:pPr algn="l"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316">
                <a:solidFill>
                  <a:srgbClr val="000000"/>
                </a:solidFill>
                <a:latin typeface="Apple SD 산돌고딕 Neo 일반체"/>
                <a:ea typeface="Apple SD 산돌고딕 Neo 일반체"/>
                <a:cs typeface="Apple SD 산돌고딕 Neo 일반체"/>
                <a:sym typeface="Apple SD 산돌고딕 Neo 일반체"/>
              </a:defRPr>
            </a:pPr>
            <a:r>
              <a:t>classes : level 2</a:t>
            </a:r>
          </a:p>
          <a:p>
            <a:pPr algn="l"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316">
                <a:solidFill>
                  <a:srgbClr val="000000"/>
                </a:solidFill>
                <a:latin typeface="Apple SD 산돌고딕 Neo 일반체"/>
                <a:ea typeface="Apple SD 산돌고딕 Neo 일반체"/>
                <a:cs typeface="Apple SD 산돌고딕 Neo 일반체"/>
                <a:sym typeface="Apple SD 산돌고딕 Neo 일반체"/>
              </a:defRPr>
            </a:pPr>
            <a:r>
              <a:t>subclasses : level 3</a:t>
            </a:r>
          </a:p>
        </p:txBody>
      </p:sp>
      <p:pic>
        <p:nvPicPr>
          <p:cNvPr id="264" name="이미지" descr="이미지"/>
          <p:cNvPicPr>
            <a:picLocks noChangeAspect="1"/>
          </p:cNvPicPr>
          <p:nvPr/>
        </p:nvPicPr>
        <p:blipFill>
          <a:blip r:embed="rId6"/>
          <a:stretch>
            <a:fillRect/>
          </a:stretch>
        </p:blipFill>
        <p:spPr>
          <a:xfrm>
            <a:off x="15436570" y="3305770"/>
            <a:ext cx="8420101" cy="7104460"/>
          </a:xfrm>
          <a:prstGeom prst="rect">
            <a:avLst/>
          </a:prstGeom>
          <a:ln w="12700">
            <a:miter lim="400000"/>
          </a:ln>
        </p:spPr>
      </p:pic>
      <p:pic>
        <p:nvPicPr>
          <p:cNvPr id="2" name="그림 1">
            <a:extLst>
              <a:ext uri="{FF2B5EF4-FFF2-40B4-BE49-F238E27FC236}">
                <a16:creationId xmlns:a16="http://schemas.microsoft.com/office/drawing/2014/main" id="{A46D5CE8-7E13-202C-5F15-1E4B33C2FFA7}"/>
              </a:ext>
            </a:extLst>
          </p:cNvPr>
          <p:cNvPicPr>
            <a:picLocks noChangeAspect="1"/>
          </p:cNvPicPr>
          <p:nvPr/>
        </p:nvPicPr>
        <p:blipFill>
          <a:blip r:embed="rId7"/>
          <a:stretch>
            <a:fillRect/>
          </a:stretch>
        </p:blipFill>
        <p:spPr>
          <a:xfrm>
            <a:off x="11512550" y="9787699"/>
            <a:ext cx="1358900" cy="482600"/>
          </a:xfrm>
          <a:prstGeom prst="rect">
            <a:avLst/>
          </a:prstGeom>
        </p:spPr>
      </p:pic>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 name="Method"/>
          <p:cNvSpPr txBox="1">
            <a:spLocks noGrp="1"/>
          </p:cNvSpPr>
          <p:nvPr>
            <p:ph type="title"/>
          </p:nvPr>
        </p:nvSpPr>
        <p:spPr>
          <a:xfrm>
            <a:off x="22843" y="152400"/>
            <a:ext cx="21971001" cy="1433164"/>
          </a:xfrm>
          <a:prstGeom prst="rect">
            <a:avLst/>
          </a:prstGeom>
        </p:spPr>
        <p:txBody>
          <a:bodyPr/>
          <a:lstStyle/>
          <a:p>
            <a:r>
              <a:t>Method</a:t>
            </a:r>
          </a:p>
        </p:txBody>
      </p:sp>
      <p:sp>
        <p:nvSpPr>
          <p:cNvPr id="269" name="Image, text and network fusion learning"/>
          <p:cNvSpPr txBox="1">
            <a:spLocks noGrp="1"/>
          </p:cNvSpPr>
          <p:nvPr>
            <p:ph type="body" idx="21"/>
          </p:nvPr>
        </p:nvSpPr>
        <p:spPr>
          <a:xfrm>
            <a:off x="22843" y="1308105"/>
            <a:ext cx="21971001" cy="934779"/>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defTabSz="825500">
              <a:defRPr sz="5500"/>
            </a:lvl1pPr>
          </a:lstStyle>
          <a:p>
            <a:r>
              <a:t>Image, text and network fusion learning</a:t>
            </a:r>
          </a:p>
        </p:txBody>
      </p:sp>
      <p:sp>
        <p:nvSpPr>
          <p:cNvPr id="270" name="Training to the step in the previous steps has derived fused feature (containing both image and text information) vectors for individual technical documents.…"/>
          <p:cNvSpPr txBox="1">
            <a:spLocks noGrp="1"/>
          </p:cNvSpPr>
          <p:nvPr>
            <p:ph type="body" idx="1"/>
          </p:nvPr>
        </p:nvSpPr>
        <p:spPr>
          <a:xfrm>
            <a:off x="22843" y="2262571"/>
            <a:ext cx="21971001" cy="8256012"/>
          </a:xfrm>
          <a:prstGeom prst="rect">
            <a:avLst/>
          </a:prstGeom>
        </p:spPr>
        <p:txBody>
          <a:bodyPr>
            <a:noAutofit/>
          </a:bodyPr>
          <a:lstStyle/>
          <a:p>
            <a:pPr marL="411479" indent="-411479" defTabSz="1755604">
              <a:lnSpc>
                <a:spcPct val="100000"/>
              </a:lnSpc>
              <a:spcBef>
                <a:spcPts val="2500"/>
              </a:spcBef>
              <a:defRPr sz="2520"/>
            </a:pPr>
            <a:r>
              <a:rPr sz="2400" dirty="0">
                <a:latin typeface="+mn-ea"/>
              </a:rPr>
              <a:t>Training to the step in the previous steps has derived fused feature (containing both image and text information) vectors for individual technical documents.</a:t>
            </a:r>
          </a:p>
          <a:p>
            <a:pPr marL="850391" lvl="1" indent="-411480" defTabSz="1755604">
              <a:lnSpc>
                <a:spcPct val="100000"/>
              </a:lnSpc>
              <a:spcBef>
                <a:spcPts val="2500"/>
              </a:spcBef>
              <a:defRPr sz="2520"/>
            </a:pPr>
            <a:r>
              <a:rPr sz="2400" dirty="0">
                <a:latin typeface="+mn-ea"/>
              </a:rPr>
              <a:t>These</a:t>
            </a:r>
            <a:r>
              <a:rPr sz="2400" dirty="0">
                <a:solidFill>
                  <a:srgbClr val="DC6E92"/>
                </a:solidFill>
                <a:latin typeface="+mn-ea"/>
              </a:rPr>
              <a:t> vectors are then used as node features, </a:t>
            </a:r>
            <a:r>
              <a:rPr sz="2400" dirty="0">
                <a:latin typeface="+mn-ea"/>
              </a:rPr>
              <a:t>together with the network structure of the relations among documents, for the network fusion learning via GNN training.</a:t>
            </a:r>
          </a:p>
          <a:p>
            <a:pPr marL="411479" indent="-411479" defTabSz="1755604">
              <a:lnSpc>
                <a:spcPct val="100000"/>
              </a:lnSpc>
              <a:spcBef>
                <a:spcPts val="2500"/>
              </a:spcBef>
              <a:defRPr sz="2520"/>
            </a:pPr>
            <a:r>
              <a:rPr sz="2400" dirty="0" err="1">
                <a:latin typeface="+mn-ea"/>
              </a:rPr>
              <a:t>GraphSAGE</a:t>
            </a:r>
            <a:r>
              <a:rPr sz="2400" dirty="0">
                <a:latin typeface="+mn-ea"/>
              </a:rPr>
              <a:t> model</a:t>
            </a:r>
          </a:p>
          <a:p>
            <a:pPr marL="850391" lvl="1" indent="-411480" defTabSz="1755604">
              <a:lnSpc>
                <a:spcPct val="100000"/>
              </a:lnSpc>
              <a:spcBef>
                <a:spcPts val="2500"/>
              </a:spcBef>
              <a:defRPr sz="2520"/>
            </a:pPr>
            <a:r>
              <a:rPr sz="2400" dirty="0">
                <a:latin typeface="+mn-ea"/>
              </a:rPr>
              <a:t>An inductive technique that </a:t>
            </a:r>
            <a:r>
              <a:rPr sz="2400" dirty="0">
                <a:solidFill>
                  <a:srgbClr val="DC6E92"/>
                </a:solidFill>
                <a:latin typeface="+mn-ea"/>
              </a:rPr>
              <a:t>allows us to make predictions for unseen nodes</a:t>
            </a:r>
            <a:r>
              <a:rPr sz="2400" dirty="0">
                <a:latin typeface="+mn-ea"/>
              </a:rPr>
              <a:t>, without the need to re-train the embedding model.</a:t>
            </a:r>
          </a:p>
          <a:p>
            <a:pPr marL="850391" lvl="1" indent="-411480" defTabSz="1755604">
              <a:lnSpc>
                <a:spcPct val="100000"/>
              </a:lnSpc>
              <a:spcBef>
                <a:spcPts val="2500"/>
              </a:spcBef>
              <a:defRPr sz="2520"/>
            </a:pPr>
            <a:r>
              <a:rPr sz="2400" dirty="0">
                <a:latin typeface="+mn-ea"/>
              </a:rPr>
              <a:t>The network learning module learns</a:t>
            </a:r>
            <a:r>
              <a:rPr sz="2400" dirty="0">
                <a:solidFill>
                  <a:srgbClr val="DC6E92"/>
                </a:solidFill>
                <a:latin typeface="+mn-ea"/>
              </a:rPr>
              <a:t> both inter-document relational information and intrinsic document features through aggregating neighboring node attributes</a:t>
            </a:r>
            <a:r>
              <a:rPr sz="2400" dirty="0">
                <a:latin typeface="+mn-ea"/>
              </a:rPr>
              <a:t>.</a:t>
            </a:r>
          </a:p>
          <a:p>
            <a:pPr marL="850391" lvl="1" indent="-411480" defTabSz="1755604">
              <a:lnSpc>
                <a:spcPct val="100000"/>
              </a:lnSpc>
              <a:spcBef>
                <a:spcPts val="2500"/>
              </a:spcBef>
              <a:defRPr sz="2520"/>
            </a:pPr>
            <a:r>
              <a:rPr sz="2400" dirty="0">
                <a:latin typeface="+mn-ea"/>
              </a:rPr>
              <a:t>The </a:t>
            </a:r>
            <a:r>
              <a:rPr sz="2400" dirty="0">
                <a:solidFill>
                  <a:srgbClr val="DC6E92"/>
                </a:solidFill>
                <a:latin typeface="+mn-ea"/>
              </a:rPr>
              <a:t>aggregation parameters are learned by encouraging document pairs co-</a:t>
            </a:r>
            <a:r>
              <a:rPr sz="2400" dirty="0" err="1">
                <a:solidFill>
                  <a:srgbClr val="DC6E92"/>
                </a:solidFill>
                <a:latin typeface="+mn-ea"/>
              </a:rPr>
              <a:t>occuring</a:t>
            </a:r>
            <a:r>
              <a:rPr sz="2400" dirty="0">
                <a:solidFill>
                  <a:srgbClr val="DC6E92"/>
                </a:solidFill>
                <a:latin typeface="+mn-ea"/>
              </a:rPr>
              <a:t> in short random walks to have similar representations.</a:t>
            </a:r>
          </a:p>
          <a:p>
            <a:pPr marL="850391" lvl="1" indent="-411480" defTabSz="1755604">
              <a:lnSpc>
                <a:spcPct val="100000"/>
              </a:lnSpc>
              <a:spcBef>
                <a:spcPts val="2500"/>
              </a:spcBef>
              <a:defRPr sz="2520"/>
            </a:pPr>
            <a:r>
              <a:rPr sz="2400" dirty="0">
                <a:latin typeface="+mn-ea"/>
              </a:rPr>
              <a:t>Then for each document, the network learning module can encode nodes into new vectors considering all three types of information</a:t>
            </a:r>
          </a:p>
          <a:p>
            <a:pPr marL="850391" lvl="1" indent="-411480" defTabSz="1755604">
              <a:lnSpc>
                <a:spcPct val="100000"/>
              </a:lnSpc>
              <a:spcBef>
                <a:spcPts val="2500"/>
              </a:spcBef>
              <a:defRPr sz="2520"/>
            </a:pPr>
            <a:r>
              <a:rPr sz="2400" dirty="0">
                <a:latin typeface="+mn-ea"/>
              </a:rPr>
              <a:t>Finally, a fully connected layer is used to make final label predictions, followed by the </a:t>
            </a:r>
            <a:r>
              <a:rPr sz="2400" dirty="0" err="1">
                <a:latin typeface="+mn-ea"/>
              </a:rPr>
              <a:t>GraphSAGE</a:t>
            </a:r>
            <a:r>
              <a:rPr sz="2400" dirty="0">
                <a:latin typeface="+mn-ea"/>
              </a:rPr>
              <a:t> layers.</a:t>
            </a:r>
          </a:p>
          <a:p>
            <a:pPr marL="850391" lvl="1" indent="-411480" defTabSz="1755604">
              <a:lnSpc>
                <a:spcPct val="100000"/>
              </a:lnSpc>
              <a:spcBef>
                <a:spcPts val="2500"/>
              </a:spcBef>
              <a:defRPr sz="2520"/>
            </a:pPr>
            <a:r>
              <a:rPr sz="2400" dirty="0">
                <a:latin typeface="+mn-ea"/>
              </a:rPr>
              <a:t>Categorical cross-entropy is used as the training loss.</a:t>
            </a:r>
          </a:p>
          <a:p>
            <a:pPr marL="1289304" lvl="2" indent="-411480" defTabSz="1755604">
              <a:lnSpc>
                <a:spcPct val="100000"/>
              </a:lnSpc>
              <a:spcBef>
                <a:spcPts val="2500"/>
              </a:spcBef>
              <a:defRPr sz="2520"/>
            </a:pPr>
            <a:r>
              <a:rPr sz="2400" dirty="0">
                <a:latin typeface="+mn-ea"/>
              </a:rPr>
              <a:t>So can use the derived node features at three different levels to construct separate GNN models to perform classification tasks at different levels.</a:t>
            </a:r>
          </a:p>
        </p:txBody>
      </p:sp>
      <p:pic>
        <p:nvPicPr>
          <p:cNvPr id="271" name="이미지" descr="이미지"/>
          <p:cNvPicPr>
            <a:picLocks noChangeAspect="1"/>
          </p:cNvPicPr>
          <p:nvPr/>
        </p:nvPicPr>
        <p:blipFill>
          <a:blip r:embed="rId3"/>
          <a:stretch>
            <a:fillRect/>
          </a:stretch>
        </p:blipFill>
        <p:spPr>
          <a:xfrm>
            <a:off x="6901467" y="10015022"/>
            <a:ext cx="10581066" cy="3680711"/>
          </a:xfrm>
          <a:prstGeom prst="rect">
            <a:avLst/>
          </a:prstGeom>
          <a:ln w="12700">
            <a:miter lim="400000"/>
          </a:ln>
        </p:spPr>
      </p:pic>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3B6D98D-C8D2-E6AF-9A57-3D64C8E7DFED}"/>
              </a:ext>
            </a:extLst>
          </p:cNvPr>
          <p:cNvSpPr>
            <a:spLocks noGrp="1"/>
          </p:cNvSpPr>
          <p:nvPr>
            <p:ph type="title"/>
          </p:nvPr>
        </p:nvSpPr>
        <p:spPr/>
        <p:txBody>
          <a:bodyPr/>
          <a:lstStyle/>
          <a:p>
            <a:r>
              <a:rPr kumimoji="1" lang="en-US" altLang="ko-Kore-KR" dirty="0" err="1"/>
              <a:t>GraphSAGE</a:t>
            </a:r>
            <a:endParaRPr kumimoji="1" lang="ko-Kore-KR" altLang="en-US" dirty="0"/>
          </a:p>
        </p:txBody>
      </p:sp>
      <p:sp>
        <p:nvSpPr>
          <p:cNvPr id="4" name="텍스트 개체 틀 3">
            <a:extLst>
              <a:ext uri="{FF2B5EF4-FFF2-40B4-BE49-F238E27FC236}">
                <a16:creationId xmlns:a16="http://schemas.microsoft.com/office/drawing/2014/main" id="{C446A85D-E527-E8EB-53E6-778AF6E7D1C3}"/>
              </a:ext>
            </a:extLst>
          </p:cNvPr>
          <p:cNvSpPr>
            <a:spLocks noGrp="1"/>
          </p:cNvSpPr>
          <p:nvPr>
            <p:ph type="body" idx="1"/>
          </p:nvPr>
        </p:nvSpPr>
        <p:spPr/>
        <p:txBody>
          <a:bodyPr>
            <a:normAutofit fontScale="62500" lnSpcReduction="20000"/>
          </a:bodyPr>
          <a:lstStyle/>
          <a:p>
            <a:r>
              <a:rPr lang="en" altLang="ko-Kore-KR" b="0" i="0" dirty="0">
                <a:effectLst/>
                <a:latin typeface="Söhne"/>
              </a:rPr>
              <a:t>Different from most other GNN methods that are </a:t>
            </a:r>
            <a:r>
              <a:rPr lang="en" altLang="ko-Kore-KR" b="0" i="0" dirty="0" err="1">
                <a:effectLst/>
                <a:latin typeface="Söhne"/>
              </a:rPr>
              <a:t>transductive</a:t>
            </a:r>
            <a:r>
              <a:rPr lang="en" altLang="ko-Kore-KR" b="0" i="0" dirty="0">
                <a:effectLst/>
                <a:latin typeface="Söhne"/>
              </a:rPr>
              <a:t> and make predictions on a single fixed graph, </a:t>
            </a:r>
          </a:p>
          <a:p>
            <a:r>
              <a:rPr lang="en" altLang="ko-Kore-KR" b="0" i="0" dirty="0" err="1">
                <a:effectLst/>
                <a:latin typeface="Söhne"/>
              </a:rPr>
              <a:t>GraphSAGE</a:t>
            </a:r>
            <a:r>
              <a:rPr lang="en" altLang="ko-Kore-KR" b="0" i="0" dirty="0">
                <a:effectLst/>
                <a:latin typeface="Söhne"/>
              </a:rPr>
              <a:t> is an inductive technique that allows us to make predictions for unseen nodes, without the need to re-train the embedding model. </a:t>
            </a:r>
          </a:p>
          <a:p>
            <a:r>
              <a:rPr lang="en" altLang="ko-Kore-KR" b="0" i="0" dirty="0">
                <a:effectLst/>
                <a:latin typeface="Söhne"/>
              </a:rPr>
              <a:t>As illustrated in Fig, </a:t>
            </a:r>
          </a:p>
          <a:p>
            <a:pPr lvl="1"/>
            <a:r>
              <a:rPr lang="en" altLang="ko-Kore-KR" b="0" i="0" dirty="0">
                <a:effectLst/>
                <a:latin typeface="Söhne"/>
              </a:rPr>
              <a:t>the network learning module learns both inter-document relational information and intrinsic document features through aggregating neighboring node attributes.</a:t>
            </a:r>
          </a:p>
          <a:p>
            <a:r>
              <a:rPr lang="en" altLang="ko-Kore-KR" b="0" i="0" dirty="0">
                <a:effectLst/>
                <a:latin typeface="Söhne"/>
              </a:rPr>
              <a:t> The aggregation parameters are learned by encouraging document pairs cooccurring in short random walks to have similar representations. </a:t>
            </a:r>
          </a:p>
          <a:p>
            <a:r>
              <a:rPr lang="en" altLang="ko-Kore-KR" b="0" i="0" dirty="0">
                <a:effectLst/>
                <a:latin typeface="Söhne"/>
              </a:rPr>
              <a:t>Then for each document, the network learning module can encode nodes into new vectors considering all three types of information. </a:t>
            </a:r>
          </a:p>
          <a:p>
            <a:r>
              <a:rPr lang="en" altLang="ko-Kore-KR" b="0" i="0" dirty="0">
                <a:effectLst/>
                <a:latin typeface="Söhne"/>
              </a:rPr>
              <a:t>Finally, a fully connected layer is used to make final label predictions, followed by the </a:t>
            </a:r>
            <a:r>
              <a:rPr lang="en" altLang="ko-Kore-KR" b="0" i="0" dirty="0" err="1">
                <a:effectLst/>
                <a:latin typeface="Söhne"/>
              </a:rPr>
              <a:t>GraphSAGE</a:t>
            </a:r>
            <a:r>
              <a:rPr lang="en" altLang="ko-Kore-KR" b="0" i="0" dirty="0">
                <a:effectLst/>
                <a:latin typeface="Söhne"/>
              </a:rPr>
              <a:t> layers. </a:t>
            </a:r>
          </a:p>
          <a:p>
            <a:r>
              <a:rPr lang="en" altLang="ko-Kore-KR" b="0" i="0" dirty="0">
                <a:effectLst/>
                <a:latin typeface="Söhne"/>
              </a:rPr>
              <a:t>Categorical cross-entropy is used as the training loss. </a:t>
            </a:r>
          </a:p>
          <a:p>
            <a:r>
              <a:rPr lang="en" altLang="ko-Kore-KR" b="0" i="0" dirty="0">
                <a:effectLst/>
                <a:latin typeface="Söhne"/>
              </a:rPr>
              <a:t>It is noteworthy that we can use the derived node features at three different levels to construct separate GNN models to perform classification tasks at different levels.</a:t>
            </a:r>
            <a:endParaRPr kumimoji="1" lang="ko-Kore-KR" altLang="en-US" dirty="0"/>
          </a:p>
        </p:txBody>
      </p:sp>
      <p:pic>
        <p:nvPicPr>
          <p:cNvPr id="5" name="그림 4">
            <a:extLst>
              <a:ext uri="{FF2B5EF4-FFF2-40B4-BE49-F238E27FC236}">
                <a16:creationId xmlns:a16="http://schemas.microsoft.com/office/drawing/2014/main" id="{C119E6FB-6923-060B-6750-0FEDB3F9C99E}"/>
              </a:ext>
            </a:extLst>
          </p:cNvPr>
          <p:cNvPicPr>
            <a:picLocks noChangeAspect="1"/>
          </p:cNvPicPr>
          <p:nvPr/>
        </p:nvPicPr>
        <p:blipFill>
          <a:blip r:embed="rId3"/>
          <a:stretch>
            <a:fillRect/>
          </a:stretch>
        </p:blipFill>
        <p:spPr>
          <a:xfrm>
            <a:off x="14321735" y="11873"/>
            <a:ext cx="10062265" cy="3296823"/>
          </a:xfrm>
          <a:prstGeom prst="rect">
            <a:avLst/>
          </a:prstGeom>
        </p:spPr>
      </p:pic>
    </p:spTree>
    <p:extLst>
      <p:ext uri="{BB962C8B-B14F-4D97-AF65-F5344CB8AC3E}">
        <p14:creationId xmlns:p14="http://schemas.microsoft.com/office/powerpoint/2010/main" val="3476975287"/>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 name="Introduction"/>
          <p:cNvSpPr txBox="1">
            <a:spLocks noGrp="1"/>
          </p:cNvSpPr>
          <p:nvPr>
            <p:ph type="title"/>
          </p:nvPr>
        </p:nvSpPr>
        <p:spPr>
          <a:prstGeom prst="rect">
            <a:avLst/>
          </a:prstGeom>
        </p:spPr>
        <p:txBody>
          <a:bodyPr/>
          <a:lstStyle/>
          <a:p>
            <a:r>
              <a:t>Introduction</a:t>
            </a:r>
          </a:p>
        </p:txBody>
      </p:sp>
      <p:sp>
        <p:nvSpPr>
          <p:cNvPr id="162" name="슬라이드 부제"/>
          <p:cNvSpPr txBox="1">
            <a:spLocks noGrp="1"/>
          </p:cNvSpPr>
          <p:nvPr>
            <p:ph type="body" idx="21"/>
          </p:nvPr>
        </p:nvSpPr>
        <p:spPr>
          <a:prstGeom prst="rect">
            <a:avLst/>
          </a:prstGeom>
        </p:spPr>
        <p:txBody>
          <a:bodyPr/>
          <a:lstStyle/>
          <a:p>
            <a:endParaRPr/>
          </a:p>
        </p:txBody>
      </p:sp>
      <p:sp>
        <p:nvSpPr>
          <p:cNvPr id="163" name="Background…"/>
          <p:cNvSpPr txBox="1">
            <a:spLocks noGrp="1"/>
          </p:cNvSpPr>
          <p:nvPr>
            <p:ph type="body" idx="1"/>
          </p:nvPr>
        </p:nvSpPr>
        <p:spPr>
          <a:xfrm>
            <a:off x="1206500" y="3352326"/>
            <a:ext cx="21971000" cy="8256012"/>
          </a:xfrm>
          <a:prstGeom prst="rect">
            <a:avLst/>
          </a:prstGeom>
        </p:spPr>
        <p:txBody>
          <a:bodyPr/>
          <a:lstStyle/>
          <a:p>
            <a:pPr marL="497205" indent="-497205" defTabSz="2121354">
              <a:spcBef>
                <a:spcPts val="3900"/>
              </a:spcBef>
              <a:defRPr sz="3915"/>
            </a:pPr>
            <a:r>
              <a:rPr dirty="0">
                <a:latin typeface="+mn-lt"/>
              </a:rPr>
              <a:t>Background</a:t>
            </a:r>
          </a:p>
          <a:p>
            <a:pPr marL="1027557" lvl="1" indent="-497205" defTabSz="2121354">
              <a:spcBef>
                <a:spcPts val="3900"/>
              </a:spcBef>
              <a:defRPr sz="3915"/>
            </a:pPr>
            <a:r>
              <a:rPr dirty="0">
                <a:latin typeface="+mn-lt"/>
              </a:rPr>
              <a:t>Increasing various types of technical documents</a:t>
            </a:r>
          </a:p>
          <a:p>
            <a:pPr marL="1027557" lvl="1" indent="-497205" defTabSz="2121354">
              <a:spcBef>
                <a:spcPts val="3900"/>
              </a:spcBef>
              <a:defRPr sz="3915"/>
            </a:pPr>
            <a:r>
              <a:rPr dirty="0">
                <a:latin typeface="+mn-lt"/>
              </a:rPr>
              <a:t>Spend a lot of time to obtain a related document input for engineers work and make decisions based on such materials</a:t>
            </a:r>
          </a:p>
          <a:p>
            <a:pPr marL="1027557" lvl="1" indent="-497205" defTabSz="2121354">
              <a:spcBef>
                <a:spcPts val="3900"/>
              </a:spcBef>
              <a:defRPr sz="3915"/>
            </a:pPr>
            <a:r>
              <a:rPr dirty="0">
                <a:latin typeface="+mn-lt"/>
              </a:rPr>
              <a:t>Well organized tech documents classification enables engineers to retrieve and reuse documents more easily</a:t>
            </a:r>
          </a:p>
          <a:p>
            <a:pPr marL="497205" indent="-497205" defTabSz="2121354">
              <a:spcBef>
                <a:spcPts val="3900"/>
              </a:spcBef>
              <a:defRPr sz="3915"/>
            </a:pPr>
            <a:r>
              <a:rPr dirty="0">
                <a:latin typeface="+mn-lt"/>
              </a:rPr>
              <a:t>Traditional methods, KNN , SVM are not scalable and are incapable of classifying documents</a:t>
            </a:r>
          </a:p>
          <a:p>
            <a:pPr marL="1027557" lvl="1" indent="-497205" defTabSz="2121354">
              <a:spcBef>
                <a:spcPts val="3900"/>
              </a:spcBef>
              <a:defRPr sz="3915"/>
            </a:pPr>
            <a:r>
              <a:rPr dirty="0">
                <a:latin typeface="+mn-lt"/>
              </a:rPr>
              <a:t>They focus on textual information and applied various NLP techniques</a:t>
            </a:r>
          </a:p>
          <a:p>
            <a:pPr marL="1027557" lvl="1" indent="-497205" defTabSz="2121354">
              <a:spcBef>
                <a:spcPts val="3900"/>
              </a:spcBef>
              <a:defRPr sz="3915"/>
            </a:pPr>
            <a:r>
              <a:rPr dirty="0">
                <a:latin typeface="+mn-lt"/>
              </a:rPr>
              <a:t>Current systems is insufficiently </a:t>
            </a:r>
            <a:r>
              <a:rPr dirty="0" err="1">
                <a:latin typeface="+mn-lt"/>
              </a:rPr>
              <a:t>rliable</a:t>
            </a:r>
            <a:r>
              <a:rPr dirty="0">
                <a:latin typeface="+mn-lt"/>
              </a:rPr>
              <a:t> for real-world applications</a:t>
            </a: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4A95FBB-3031-9E63-71E2-962FD63C6B36}"/>
              </a:ext>
            </a:extLst>
          </p:cNvPr>
          <p:cNvSpPr>
            <a:spLocks noGrp="1"/>
          </p:cNvSpPr>
          <p:nvPr>
            <p:ph type="title"/>
          </p:nvPr>
        </p:nvSpPr>
        <p:spPr/>
        <p:txBody>
          <a:bodyPr>
            <a:noAutofit/>
          </a:bodyPr>
          <a:lstStyle/>
          <a:p>
            <a:r>
              <a:rPr kumimoji="1" lang="en-US" altLang="ko-Kore-KR" sz="9600" dirty="0"/>
              <a:t>202305</a:t>
            </a:r>
            <a:r>
              <a:rPr kumimoji="1" lang="en-US" altLang="ko-KR" sz="9600" dirty="0"/>
              <a:t>29</a:t>
            </a:r>
            <a:br>
              <a:rPr kumimoji="1" lang="en-US" altLang="ko-KR" sz="9600" dirty="0"/>
            </a:br>
            <a:r>
              <a:rPr kumimoji="1" lang="en-US" altLang="ko-KR" sz="9600" dirty="0"/>
              <a:t>GNN Basic + </a:t>
            </a:r>
            <a:r>
              <a:rPr kumimoji="1" lang="en-US" altLang="ko-KR" sz="9600" dirty="0" err="1"/>
              <a:t>GraphSAGE</a:t>
            </a:r>
            <a:r>
              <a:rPr kumimoji="1" lang="en-US" altLang="ko-KR" sz="9600" dirty="0"/>
              <a:t> +</a:t>
            </a:r>
            <a:br>
              <a:rPr kumimoji="1" lang="en-US" altLang="ko-KR" sz="9600" dirty="0"/>
            </a:br>
            <a:r>
              <a:rPr kumimoji="1" lang="en-US" altLang="ko-KR" sz="9600" dirty="0" err="1"/>
              <a:t>TechDoc</a:t>
            </a:r>
            <a:r>
              <a:rPr kumimoji="1" lang="en-US" altLang="ko-KR" sz="9600" dirty="0"/>
              <a:t> Data + </a:t>
            </a:r>
            <a:r>
              <a:rPr kumimoji="1" lang="en-US" altLang="ko-KR" sz="9600" dirty="0" err="1"/>
              <a:t>TechDoc</a:t>
            </a:r>
            <a:r>
              <a:rPr kumimoji="1" lang="en-US" altLang="ko-KR" sz="9600" dirty="0"/>
              <a:t>  Experiments</a:t>
            </a:r>
            <a:endParaRPr kumimoji="1" lang="ko-Kore-KR" altLang="en-US" sz="9600" dirty="0"/>
          </a:p>
        </p:txBody>
      </p:sp>
    </p:spTree>
    <p:extLst>
      <p:ext uri="{BB962C8B-B14F-4D97-AF65-F5344CB8AC3E}">
        <p14:creationId xmlns:p14="http://schemas.microsoft.com/office/powerpoint/2010/main" val="3828142036"/>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4535A09-1367-D329-95F2-690CF237E9E1}"/>
              </a:ext>
            </a:extLst>
          </p:cNvPr>
          <p:cNvSpPr>
            <a:spLocks noGrp="1"/>
          </p:cNvSpPr>
          <p:nvPr>
            <p:ph type="title"/>
          </p:nvPr>
        </p:nvSpPr>
        <p:spPr/>
        <p:txBody>
          <a:bodyPr/>
          <a:lstStyle/>
          <a:p>
            <a:r>
              <a:rPr kumimoji="1" lang="en-US" altLang="ko-Kore-KR" dirty="0"/>
              <a:t>GNN</a:t>
            </a:r>
            <a:endParaRPr kumimoji="1" lang="ko-Kore-KR" altLang="en-US" dirty="0"/>
          </a:p>
        </p:txBody>
      </p:sp>
      <p:sp>
        <p:nvSpPr>
          <p:cNvPr id="4" name="텍스트 개체 틀 3">
            <a:extLst>
              <a:ext uri="{FF2B5EF4-FFF2-40B4-BE49-F238E27FC236}">
                <a16:creationId xmlns:a16="http://schemas.microsoft.com/office/drawing/2014/main" id="{A8CE7F81-FFD6-9B5B-C1A2-7FF982F02571}"/>
              </a:ext>
            </a:extLst>
          </p:cNvPr>
          <p:cNvSpPr>
            <a:spLocks noGrp="1"/>
          </p:cNvSpPr>
          <p:nvPr>
            <p:ph type="body" idx="1"/>
          </p:nvPr>
        </p:nvSpPr>
        <p:spPr>
          <a:xfrm>
            <a:off x="1206500" y="3309651"/>
            <a:ext cx="10985500" cy="8256012"/>
          </a:xfrm>
        </p:spPr>
        <p:txBody>
          <a:bodyPr>
            <a:normAutofit/>
          </a:bodyPr>
          <a:lstStyle/>
          <a:p>
            <a:r>
              <a:rPr kumimoji="1" lang="en-US" altLang="ko-Kore-KR" dirty="0">
                <a:latin typeface="Times New Roman" panose="02020603050405020304" pitchFamily="18" charset="0"/>
              </a:rPr>
              <a:t>Before GNN</a:t>
            </a:r>
          </a:p>
          <a:p>
            <a:pPr lvl="1"/>
            <a:r>
              <a:rPr kumimoji="1" lang="en-US" altLang="ko-Kore-KR" dirty="0"/>
              <a:t>Graph</a:t>
            </a:r>
          </a:p>
          <a:p>
            <a:pPr lvl="1"/>
            <a:r>
              <a:rPr kumimoji="1" lang="en-US" altLang="ko-Kore-KR" dirty="0"/>
              <a:t>Node representation</a:t>
            </a:r>
          </a:p>
          <a:p>
            <a:pPr lvl="1"/>
            <a:r>
              <a:rPr kumimoji="1" lang="en-US" altLang="ko-Kore-KR" dirty="0"/>
              <a:t>Embedding method</a:t>
            </a:r>
          </a:p>
          <a:p>
            <a:endParaRPr kumimoji="1" lang="ko-Kore-KR" altLang="en-US" dirty="0">
              <a:latin typeface="Times New Roman" panose="02020603050405020304" pitchFamily="18" charset="0"/>
            </a:endParaRPr>
          </a:p>
        </p:txBody>
      </p:sp>
      <p:sp>
        <p:nvSpPr>
          <p:cNvPr id="7" name="텍스트 개체 틀 3">
            <a:extLst>
              <a:ext uri="{FF2B5EF4-FFF2-40B4-BE49-F238E27FC236}">
                <a16:creationId xmlns:a16="http://schemas.microsoft.com/office/drawing/2014/main" id="{52F82812-FB76-AC2F-1B46-E8EF84E820B9}"/>
              </a:ext>
            </a:extLst>
          </p:cNvPr>
          <p:cNvSpPr txBox="1">
            <a:spLocks/>
          </p:cNvSpPr>
          <p:nvPr/>
        </p:nvSpPr>
        <p:spPr>
          <a:xfrm>
            <a:off x="12192000" y="3602259"/>
            <a:ext cx="10985500" cy="82560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Autofit/>
          </a:bodyPr>
          <a:lstStyle>
            <a:lvl1pPr marL="571500" marR="0" indent="-571500" algn="l" defTabSz="2438338" rtl="0" latinLnBrk="0">
              <a:lnSpc>
                <a:spcPct val="90000"/>
              </a:lnSpc>
              <a:spcBef>
                <a:spcPts val="4500"/>
              </a:spcBef>
              <a:spcAft>
                <a:spcPts val="0"/>
              </a:spcAft>
              <a:buClrTx/>
              <a:buSzPct val="123000"/>
              <a:buFontTx/>
              <a:buChar char="•"/>
              <a:tabLst/>
              <a:defRPr sz="4500" b="0" i="0" u="none" strike="noStrike" cap="none" spc="0" baseline="0">
                <a:solidFill>
                  <a:schemeClr val="tx2">
                    <a:lumMod val="10000"/>
                  </a:schemeClr>
                </a:solidFill>
                <a:uFillTx/>
                <a:latin typeface="Arial" panose="020B0604020202020204" pitchFamily="34" charset="0"/>
                <a:ea typeface="+mn-ea"/>
                <a:cs typeface="Arial" panose="020B0604020202020204" pitchFamily="34" charset="0"/>
                <a:sym typeface="나눔고딕"/>
              </a:defRPr>
            </a:lvl1pPr>
            <a:lvl2pPr marL="1181100" marR="0" indent="-571500" algn="l" defTabSz="2438338" rtl="0" latinLnBrk="0">
              <a:lnSpc>
                <a:spcPct val="90000"/>
              </a:lnSpc>
              <a:spcBef>
                <a:spcPts val="4500"/>
              </a:spcBef>
              <a:spcAft>
                <a:spcPts val="0"/>
              </a:spcAft>
              <a:buClrTx/>
              <a:buSzPct val="123000"/>
              <a:buFontTx/>
              <a:buChar char="•"/>
              <a:tabLst/>
              <a:defRPr sz="4500" b="0" i="0" u="none" strike="noStrike" cap="none" spc="0" baseline="0">
                <a:solidFill>
                  <a:schemeClr val="tx2">
                    <a:lumMod val="10000"/>
                  </a:schemeClr>
                </a:solidFill>
                <a:uFillTx/>
                <a:latin typeface="Arial" panose="020B0604020202020204" pitchFamily="34" charset="0"/>
                <a:ea typeface="+mn-ea"/>
                <a:cs typeface="Arial" panose="020B0604020202020204" pitchFamily="34" charset="0"/>
                <a:sym typeface="나눔고딕"/>
              </a:defRPr>
            </a:lvl2pPr>
            <a:lvl3pPr marL="1790700" marR="0" indent="-571500" algn="l" defTabSz="2438338" rtl="0" latinLnBrk="0">
              <a:lnSpc>
                <a:spcPct val="90000"/>
              </a:lnSpc>
              <a:spcBef>
                <a:spcPts val="4500"/>
              </a:spcBef>
              <a:spcAft>
                <a:spcPts val="0"/>
              </a:spcAft>
              <a:buClrTx/>
              <a:buSzPct val="123000"/>
              <a:buFontTx/>
              <a:buChar char="•"/>
              <a:tabLst/>
              <a:defRPr sz="4500" b="0" i="0" u="none" strike="noStrike" cap="none" spc="0" baseline="0">
                <a:solidFill>
                  <a:schemeClr val="tx2">
                    <a:lumMod val="10000"/>
                  </a:schemeClr>
                </a:solidFill>
                <a:uFillTx/>
                <a:latin typeface="Arial" panose="020B0604020202020204" pitchFamily="34" charset="0"/>
                <a:ea typeface="+mn-ea"/>
                <a:cs typeface="Arial" panose="020B0604020202020204" pitchFamily="34" charset="0"/>
                <a:sym typeface="나눔고딕"/>
              </a:defRPr>
            </a:lvl3pPr>
            <a:lvl4pPr marL="2400300" marR="0" indent="-571500" algn="l" defTabSz="2438338" rtl="0" latinLnBrk="0">
              <a:lnSpc>
                <a:spcPct val="90000"/>
              </a:lnSpc>
              <a:spcBef>
                <a:spcPts val="4500"/>
              </a:spcBef>
              <a:spcAft>
                <a:spcPts val="0"/>
              </a:spcAft>
              <a:buClrTx/>
              <a:buSzPct val="123000"/>
              <a:buFontTx/>
              <a:buChar char="•"/>
              <a:tabLst/>
              <a:defRPr sz="4500" b="0" i="0" u="none" strike="noStrike" cap="none" spc="0" baseline="0">
                <a:solidFill>
                  <a:schemeClr val="tx2">
                    <a:lumMod val="10000"/>
                  </a:schemeClr>
                </a:solidFill>
                <a:uFillTx/>
                <a:latin typeface="Arial" panose="020B0604020202020204" pitchFamily="34" charset="0"/>
                <a:ea typeface="+mn-ea"/>
                <a:cs typeface="Arial" panose="020B0604020202020204" pitchFamily="34" charset="0"/>
                <a:sym typeface="나눔고딕"/>
              </a:defRPr>
            </a:lvl4pPr>
            <a:lvl5pPr marL="3009900" marR="0" indent="-571500" algn="l" defTabSz="2438338" rtl="0" latinLnBrk="0">
              <a:lnSpc>
                <a:spcPct val="90000"/>
              </a:lnSpc>
              <a:spcBef>
                <a:spcPts val="4500"/>
              </a:spcBef>
              <a:spcAft>
                <a:spcPts val="0"/>
              </a:spcAft>
              <a:buClrTx/>
              <a:buSzPct val="123000"/>
              <a:buFontTx/>
              <a:buChar char="•"/>
              <a:tabLst/>
              <a:defRPr sz="4500" b="0" i="0" u="none" strike="noStrike" cap="none" spc="0" baseline="0">
                <a:solidFill>
                  <a:schemeClr val="tx2">
                    <a:lumMod val="10000"/>
                  </a:schemeClr>
                </a:solidFill>
                <a:uFillTx/>
                <a:latin typeface="Arial" panose="020B0604020202020204" pitchFamily="34" charset="0"/>
                <a:ea typeface="+mn-ea"/>
                <a:cs typeface="Arial" panose="020B0604020202020204" pitchFamily="34" charset="0"/>
                <a:sym typeface="나눔고딕"/>
              </a:defRPr>
            </a:lvl5pPr>
            <a:lvl6pPr marL="3619500" marR="0" indent="-571500" algn="l" defTabSz="2438338" rtl="0" latinLnBrk="0">
              <a:lnSpc>
                <a:spcPct val="90000"/>
              </a:lnSpc>
              <a:spcBef>
                <a:spcPts val="4500"/>
              </a:spcBef>
              <a:spcAft>
                <a:spcPts val="0"/>
              </a:spcAft>
              <a:buClrTx/>
              <a:buSzPct val="123000"/>
              <a:buFontTx/>
              <a:buChar char="•"/>
              <a:tabLst/>
              <a:defRPr sz="4500" b="0" i="0" u="none" strike="noStrike" cap="none" spc="0" baseline="0">
                <a:solidFill>
                  <a:srgbClr val="000000"/>
                </a:solidFill>
                <a:uFillTx/>
                <a:latin typeface="+mn-lt"/>
                <a:ea typeface="+mn-ea"/>
                <a:cs typeface="+mn-cs"/>
                <a:sym typeface="나눔고딕"/>
              </a:defRPr>
            </a:lvl6pPr>
            <a:lvl7pPr marL="4229100" marR="0" indent="-571500" algn="l" defTabSz="2438338" rtl="0" latinLnBrk="0">
              <a:lnSpc>
                <a:spcPct val="90000"/>
              </a:lnSpc>
              <a:spcBef>
                <a:spcPts val="4500"/>
              </a:spcBef>
              <a:spcAft>
                <a:spcPts val="0"/>
              </a:spcAft>
              <a:buClrTx/>
              <a:buSzPct val="123000"/>
              <a:buFontTx/>
              <a:buChar char="•"/>
              <a:tabLst/>
              <a:defRPr sz="4500" b="0" i="0" u="none" strike="noStrike" cap="none" spc="0" baseline="0">
                <a:solidFill>
                  <a:srgbClr val="000000"/>
                </a:solidFill>
                <a:uFillTx/>
                <a:latin typeface="+mn-lt"/>
                <a:ea typeface="+mn-ea"/>
                <a:cs typeface="+mn-cs"/>
                <a:sym typeface="나눔고딕"/>
              </a:defRPr>
            </a:lvl7pPr>
            <a:lvl8pPr marL="4838700" marR="0" indent="-571500" algn="l" defTabSz="2438338" rtl="0" latinLnBrk="0">
              <a:lnSpc>
                <a:spcPct val="90000"/>
              </a:lnSpc>
              <a:spcBef>
                <a:spcPts val="4500"/>
              </a:spcBef>
              <a:spcAft>
                <a:spcPts val="0"/>
              </a:spcAft>
              <a:buClrTx/>
              <a:buSzPct val="123000"/>
              <a:buFontTx/>
              <a:buChar char="•"/>
              <a:tabLst/>
              <a:defRPr sz="4500" b="0" i="0" u="none" strike="noStrike" cap="none" spc="0" baseline="0">
                <a:solidFill>
                  <a:srgbClr val="000000"/>
                </a:solidFill>
                <a:uFillTx/>
                <a:latin typeface="+mn-lt"/>
                <a:ea typeface="+mn-ea"/>
                <a:cs typeface="+mn-cs"/>
                <a:sym typeface="나눔고딕"/>
              </a:defRPr>
            </a:lvl8pPr>
            <a:lvl9pPr marL="5448300" marR="0" indent="-571500" algn="l" defTabSz="2438338" rtl="0" latinLnBrk="0">
              <a:lnSpc>
                <a:spcPct val="90000"/>
              </a:lnSpc>
              <a:spcBef>
                <a:spcPts val="4500"/>
              </a:spcBef>
              <a:spcAft>
                <a:spcPts val="0"/>
              </a:spcAft>
              <a:buClrTx/>
              <a:buSzPct val="123000"/>
              <a:buFontTx/>
              <a:buChar char="•"/>
              <a:tabLst/>
              <a:defRPr sz="4500" b="0" i="0" u="none" strike="noStrike" cap="none" spc="0" baseline="0">
                <a:solidFill>
                  <a:srgbClr val="000000"/>
                </a:solidFill>
                <a:uFillTx/>
                <a:latin typeface="+mn-lt"/>
                <a:ea typeface="+mn-ea"/>
                <a:cs typeface="+mn-cs"/>
                <a:sym typeface="나눔고딕"/>
              </a:defRPr>
            </a:lvl9pPr>
          </a:lstStyle>
          <a:p>
            <a:pPr>
              <a:lnSpc>
                <a:spcPct val="100000"/>
              </a:lnSpc>
            </a:pPr>
            <a:r>
              <a:rPr kumimoji="1" lang="en-US" altLang="ko-Kore-KR" sz="4400" dirty="0">
                <a:latin typeface="Times New Roman" panose="02020603050405020304" pitchFamily="18" charset="0"/>
                <a:cs typeface="Times New Roman" panose="02020603050405020304" pitchFamily="18" charset="0"/>
              </a:rPr>
              <a:t>Graph Neural Network</a:t>
            </a:r>
          </a:p>
          <a:p>
            <a:pPr lvl="1">
              <a:lnSpc>
                <a:spcPct val="100000"/>
              </a:lnSpc>
            </a:pPr>
            <a:r>
              <a:rPr kumimoji="1" lang="en-US" altLang="ko-Kore-KR" sz="4400" dirty="0">
                <a:latin typeface="Times New Roman" panose="02020603050405020304" pitchFamily="18" charset="0"/>
                <a:cs typeface="Times New Roman" panose="02020603050405020304" pitchFamily="18" charset="0"/>
              </a:rPr>
              <a:t>What is GNN</a:t>
            </a:r>
          </a:p>
          <a:p>
            <a:pPr lvl="1">
              <a:lnSpc>
                <a:spcPct val="100000"/>
              </a:lnSpc>
            </a:pPr>
            <a:r>
              <a:rPr kumimoji="1" lang="en-US" altLang="ko-Kore-KR" sz="4400" dirty="0">
                <a:latin typeface="Times New Roman" panose="02020603050405020304" pitchFamily="18" charset="0"/>
                <a:cs typeface="Times New Roman" panose="02020603050405020304" pitchFamily="18" charset="0"/>
              </a:rPr>
              <a:t>Motivation</a:t>
            </a:r>
          </a:p>
          <a:p>
            <a:pPr lvl="1">
              <a:lnSpc>
                <a:spcPct val="100000"/>
              </a:lnSpc>
            </a:pPr>
            <a:r>
              <a:rPr kumimoji="1" lang="en-US" altLang="ko-Kore-KR" sz="4400" dirty="0">
                <a:latin typeface="Times New Roman" panose="02020603050405020304" pitchFamily="18" charset="0"/>
                <a:cs typeface="Times New Roman" panose="02020603050405020304" pitchFamily="18" charset="0"/>
              </a:rPr>
              <a:t>Structure of GNN</a:t>
            </a:r>
          </a:p>
          <a:p>
            <a:pPr lvl="1">
              <a:lnSpc>
                <a:spcPct val="100000"/>
              </a:lnSpc>
            </a:pPr>
            <a:r>
              <a:rPr kumimoji="1" lang="en-US" altLang="ko-Kore-KR" sz="4400" dirty="0">
                <a:latin typeface="Times New Roman" panose="02020603050405020304" pitchFamily="18" charset="0"/>
                <a:cs typeface="Times New Roman" panose="02020603050405020304" pitchFamily="18" charset="0"/>
              </a:rPr>
              <a:t>Training of GNN</a:t>
            </a:r>
          </a:p>
          <a:p>
            <a:pPr lvl="1">
              <a:lnSpc>
                <a:spcPct val="100000"/>
              </a:lnSpc>
            </a:pPr>
            <a:r>
              <a:rPr kumimoji="1" lang="en-US" altLang="ko-Kore-KR" sz="4400" dirty="0" err="1">
                <a:latin typeface="Times New Roman" panose="02020603050405020304" pitchFamily="18" charset="0"/>
                <a:cs typeface="Times New Roman" panose="02020603050405020304" pitchFamily="18" charset="0"/>
              </a:rPr>
              <a:t>GraphSAGE</a:t>
            </a:r>
            <a:endParaRPr kumimoji="1" lang="en-US" altLang="ko-Kore-KR" sz="4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81877705"/>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1E7D46D-2BFA-D59A-9F13-BFC27D81DD08}"/>
              </a:ext>
            </a:extLst>
          </p:cNvPr>
          <p:cNvSpPr>
            <a:spLocks noGrp="1"/>
          </p:cNvSpPr>
          <p:nvPr>
            <p:ph type="title"/>
          </p:nvPr>
        </p:nvSpPr>
        <p:spPr/>
        <p:txBody>
          <a:bodyPr/>
          <a:lstStyle/>
          <a:p>
            <a:r>
              <a:rPr kumimoji="1" lang="en-US" altLang="ko-Kore-KR" dirty="0"/>
              <a:t>Graph</a:t>
            </a:r>
            <a:endParaRPr kumimoji="1" lang="ko-Kore-KR" altLang="en-US" dirty="0"/>
          </a:p>
        </p:txBody>
      </p:sp>
      <p:sp>
        <p:nvSpPr>
          <p:cNvPr id="3" name="텍스트 개체 틀 2">
            <a:extLst>
              <a:ext uri="{FF2B5EF4-FFF2-40B4-BE49-F238E27FC236}">
                <a16:creationId xmlns:a16="http://schemas.microsoft.com/office/drawing/2014/main" id="{79D9D88A-7958-BBAF-D0E6-A868F939CC3E}"/>
              </a:ext>
            </a:extLst>
          </p:cNvPr>
          <p:cNvSpPr>
            <a:spLocks noGrp="1"/>
          </p:cNvSpPr>
          <p:nvPr>
            <p:ph type="body" sz="quarter" idx="21"/>
          </p:nvPr>
        </p:nvSpPr>
        <p:spPr/>
        <p:txBody>
          <a:bodyPr/>
          <a:lstStyle/>
          <a:p>
            <a:endParaRPr kumimoji="1" lang="ko-Kore-KR" altLang="en-US"/>
          </a:p>
        </p:txBody>
      </p:sp>
      <p:sp>
        <p:nvSpPr>
          <p:cNvPr id="4" name="텍스트 개체 틀 3">
            <a:extLst>
              <a:ext uri="{FF2B5EF4-FFF2-40B4-BE49-F238E27FC236}">
                <a16:creationId xmlns:a16="http://schemas.microsoft.com/office/drawing/2014/main" id="{752BB3E8-EE8A-127C-6BD4-DADA6C675B91}"/>
              </a:ext>
            </a:extLst>
          </p:cNvPr>
          <p:cNvSpPr>
            <a:spLocks noGrp="1"/>
          </p:cNvSpPr>
          <p:nvPr>
            <p:ph type="body" idx="1"/>
          </p:nvPr>
        </p:nvSpPr>
        <p:spPr/>
        <p:txBody>
          <a:bodyPr/>
          <a:lstStyle/>
          <a:p>
            <a:r>
              <a:rPr kumimoji="1" lang="en-US" altLang="ko-Kore-KR" dirty="0">
                <a:latin typeface="Times New Roman" panose="02020603050405020304" pitchFamily="18" charset="0"/>
              </a:rPr>
              <a:t>Graph</a:t>
            </a:r>
          </a:p>
          <a:p>
            <a:pPr lvl="1"/>
            <a:r>
              <a:rPr kumimoji="1" lang="en-US" altLang="ko-Kore-KR" dirty="0"/>
              <a:t>Data structure consisting of Vertices and edges G = (V,E) </a:t>
            </a:r>
            <a:endParaRPr kumimoji="1" lang="en-US" altLang="ko-KR" dirty="0"/>
          </a:p>
          <a:p>
            <a:pPr lvl="2"/>
            <a:r>
              <a:rPr kumimoji="1" lang="en-US" altLang="ko-KR" dirty="0"/>
              <a:t>V is a point (=Node), and E (=Edges) is an Edge set, which means a set of lines connecting two points.
Node generally contains information about the data, and the edge contains information about the relationship between the data.</a:t>
            </a:r>
          </a:p>
          <a:p>
            <a:pPr lvl="2"/>
            <a:r>
              <a:rPr kumimoji="1" lang="en" altLang="ko-KR" dirty="0"/>
              <a:t>The graph on the right is defined as G= ({1,2,3},{{1,2},{2,3},{1,3}}).</a:t>
            </a:r>
            <a:endParaRPr kumimoji="1" lang="en-US" altLang="ko-KR" dirty="0"/>
          </a:p>
          <a:p>
            <a:pPr lvl="1"/>
            <a:endParaRPr kumimoji="1" lang="en-US" altLang="ko-Kore-KR" dirty="0"/>
          </a:p>
        </p:txBody>
      </p:sp>
      <p:sp>
        <p:nvSpPr>
          <p:cNvPr id="5" name="타원 4">
            <a:extLst>
              <a:ext uri="{FF2B5EF4-FFF2-40B4-BE49-F238E27FC236}">
                <a16:creationId xmlns:a16="http://schemas.microsoft.com/office/drawing/2014/main" id="{D957E555-6A10-FFDC-B231-2E0277AD661C}"/>
              </a:ext>
            </a:extLst>
          </p:cNvPr>
          <p:cNvSpPr/>
          <p:nvPr/>
        </p:nvSpPr>
        <p:spPr>
          <a:xfrm>
            <a:off x="21132938" y="9321064"/>
            <a:ext cx="640800" cy="641975"/>
          </a:xfrm>
          <a:prstGeom prst="ellipse">
            <a:avLst/>
          </a:prstGeom>
          <a:solidFill>
            <a:srgbClr val="00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altLang="ko-KR" sz="2300" dirty="0">
                <a:solidFill>
                  <a:srgbClr val="FFFFFF"/>
                </a:solidFill>
                <a:latin typeface="Times New Roman" panose="02020603050405020304" pitchFamily="18" charset="0"/>
                <a:cs typeface="Times New Roman" panose="02020603050405020304" pitchFamily="18" charset="0"/>
              </a:rPr>
              <a:t>1</a:t>
            </a:r>
            <a:endParaRPr kumimoji="0" lang="ko-Kore-KR" altLang="en-US" sz="2300" b="0" i="0" u="none" strike="noStrike" cap="none" spc="0" normalizeH="0" baseline="0" dirty="0">
              <a:ln>
                <a:noFill/>
              </a:ln>
              <a:solidFill>
                <a:srgbClr val="FFFFFF"/>
              </a:solidFill>
              <a:effectLst/>
              <a:uFillTx/>
              <a:latin typeface="Times New Roman" panose="02020603050405020304" pitchFamily="18" charset="0"/>
              <a:cs typeface="Times New Roman" panose="02020603050405020304" pitchFamily="18" charset="0"/>
              <a:sym typeface="나눔고딕"/>
            </a:endParaRPr>
          </a:p>
        </p:txBody>
      </p:sp>
      <p:sp>
        <p:nvSpPr>
          <p:cNvPr id="6" name="타원 5">
            <a:extLst>
              <a:ext uri="{FF2B5EF4-FFF2-40B4-BE49-F238E27FC236}">
                <a16:creationId xmlns:a16="http://schemas.microsoft.com/office/drawing/2014/main" id="{E3B16B1D-828F-DF39-EB71-C3C1A1E996B6}"/>
              </a:ext>
            </a:extLst>
          </p:cNvPr>
          <p:cNvSpPr/>
          <p:nvPr/>
        </p:nvSpPr>
        <p:spPr>
          <a:xfrm>
            <a:off x="21349252" y="11697362"/>
            <a:ext cx="640800" cy="641975"/>
          </a:xfrm>
          <a:prstGeom prst="ellipse">
            <a:avLst/>
          </a:prstGeom>
          <a:solidFill>
            <a:srgbClr val="00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altLang="ko-KR" sz="2300" dirty="0">
                <a:solidFill>
                  <a:srgbClr val="FFFFFF"/>
                </a:solidFill>
                <a:latin typeface="Times New Roman" panose="02020603050405020304" pitchFamily="18" charset="0"/>
                <a:cs typeface="Times New Roman" panose="02020603050405020304" pitchFamily="18" charset="0"/>
              </a:rPr>
              <a:t>2</a:t>
            </a:r>
            <a:endParaRPr kumimoji="0" lang="ko-Kore-KR" altLang="en-US" sz="2300" b="0" i="0" u="none" strike="noStrike" cap="none" spc="0" normalizeH="0" baseline="0" dirty="0">
              <a:ln>
                <a:noFill/>
              </a:ln>
              <a:solidFill>
                <a:srgbClr val="FFFFFF"/>
              </a:solidFill>
              <a:effectLst/>
              <a:uFillTx/>
              <a:latin typeface="Times New Roman" panose="02020603050405020304" pitchFamily="18" charset="0"/>
              <a:cs typeface="Times New Roman" panose="02020603050405020304" pitchFamily="18" charset="0"/>
              <a:sym typeface="나눔고딕"/>
            </a:endParaRPr>
          </a:p>
        </p:txBody>
      </p:sp>
      <p:sp>
        <p:nvSpPr>
          <p:cNvPr id="7" name="타원 6">
            <a:extLst>
              <a:ext uri="{FF2B5EF4-FFF2-40B4-BE49-F238E27FC236}">
                <a16:creationId xmlns:a16="http://schemas.microsoft.com/office/drawing/2014/main" id="{0DCBD88E-2A03-69E3-FA90-7EB9009A0BA7}"/>
              </a:ext>
            </a:extLst>
          </p:cNvPr>
          <p:cNvSpPr/>
          <p:nvPr/>
        </p:nvSpPr>
        <p:spPr>
          <a:xfrm>
            <a:off x="19520451" y="10860090"/>
            <a:ext cx="640800" cy="641975"/>
          </a:xfrm>
          <a:prstGeom prst="ellipse">
            <a:avLst/>
          </a:prstGeom>
          <a:solidFill>
            <a:srgbClr val="00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altLang="ko-KR" sz="2300" dirty="0">
                <a:solidFill>
                  <a:srgbClr val="FFFFFF"/>
                </a:solidFill>
                <a:latin typeface="Times New Roman" panose="02020603050405020304" pitchFamily="18" charset="0"/>
                <a:cs typeface="Times New Roman" panose="02020603050405020304" pitchFamily="18" charset="0"/>
              </a:rPr>
              <a:t>3</a:t>
            </a:r>
            <a:endParaRPr kumimoji="0" lang="ko-Kore-KR" altLang="en-US" sz="2300" b="0" i="0" u="none" strike="noStrike" cap="none" spc="0" normalizeH="0" baseline="0" dirty="0">
              <a:ln>
                <a:noFill/>
              </a:ln>
              <a:solidFill>
                <a:srgbClr val="FFFFFF"/>
              </a:solidFill>
              <a:effectLst/>
              <a:uFillTx/>
              <a:latin typeface="Times New Roman" panose="02020603050405020304" pitchFamily="18" charset="0"/>
              <a:cs typeface="Times New Roman" panose="02020603050405020304" pitchFamily="18" charset="0"/>
              <a:sym typeface="나눔고딕"/>
            </a:endParaRPr>
          </a:p>
        </p:txBody>
      </p:sp>
      <p:cxnSp>
        <p:nvCxnSpPr>
          <p:cNvPr id="9" name="직선 연결선[R] 8">
            <a:extLst>
              <a:ext uri="{FF2B5EF4-FFF2-40B4-BE49-F238E27FC236}">
                <a16:creationId xmlns:a16="http://schemas.microsoft.com/office/drawing/2014/main" id="{EC53FF78-8BC1-D003-C5E9-F275A7E70A0F}"/>
              </a:ext>
            </a:extLst>
          </p:cNvPr>
          <p:cNvCxnSpPr>
            <a:cxnSpLocks/>
            <a:stCxn id="5" idx="3"/>
            <a:endCxn id="7" idx="7"/>
          </p:cNvCxnSpPr>
          <p:nvPr/>
        </p:nvCxnSpPr>
        <p:spPr>
          <a:xfrm flipH="1">
            <a:off x="20067408" y="9869024"/>
            <a:ext cx="1159373" cy="1085081"/>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11" name="직선 연결선[R] 10">
            <a:extLst>
              <a:ext uri="{FF2B5EF4-FFF2-40B4-BE49-F238E27FC236}">
                <a16:creationId xmlns:a16="http://schemas.microsoft.com/office/drawing/2014/main" id="{E15EFF9A-A320-0014-FB87-C8E267BDBAC8}"/>
              </a:ext>
            </a:extLst>
          </p:cNvPr>
          <p:cNvCxnSpPr>
            <a:cxnSpLocks/>
            <a:stCxn id="6" idx="2"/>
            <a:endCxn id="7" idx="5"/>
          </p:cNvCxnSpPr>
          <p:nvPr/>
        </p:nvCxnSpPr>
        <p:spPr>
          <a:xfrm flipH="1" flipV="1">
            <a:off x="20067408" y="11408050"/>
            <a:ext cx="1281844" cy="610300"/>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14" name="직선 연결선[R] 13">
            <a:extLst>
              <a:ext uri="{FF2B5EF4-FFF2-40B4-BE49-F238E27FC236}">
                <a16:creationId xmlns:a16="http://schemas.microsoft.com/office/drawing/2014/main" id="{4F994FFE-2346-0793-BDDA-CDD24B3F8F09}"/>
              </a:ext>
            </a:extLst>
          </p:cNvPr>
          <p:cNvCxnSpPr>
            <a:cxnSpLocks/>
            <a:stCxn id="6" idx="0"/>
            <a:endCxn id="5" idx="4"/>
          </p:cNvCxnSpPr>
          <p:nvPr/>
        </p:nvCxnSpPr>
        <p:spPr>
          <a:xfrm flipH="1" flipV="1">
            <a:off x="21453338" y="9963039"/>
            <a:ext cx="216314" cy="1734323"/>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sp>
        <p:nvSpPr>
          <p:cNvPr id="18" name="TextBox 17">
            <a:extLst>
              <a:ext uri="{FF2B5EF4-FFF2-40B4-BE49-F238E27FC236}">
                <a16:creationId xmlns:a16="http://schemas.microsoft.com/office/drawing/2014/main" id="{FCD918F7-8643-2D73-5FE0-A497888C3BA3}"/>
              </a:ext>
            </a:extLst>
          </p:cNvPr>
          <p:cNvSpPr txBox="1"/>
          <p:nvPr/>
        </p:nvSpPr>
        <p:spPr>
          <a:xfrm>
            <a:off x="19830188" y="12360379"/>
            <a:ext cx="2605500"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kumimoji="1" lang="en-US" altLang="ko-KR" sz="3600" dirty="0">
                <a:latin typeface="Times New Roman" panose="02020603050405020304" pitchFamily="18" charset="0"/>
                <a:cs typeface="Times New Roman" panose="02020603050405020304" pitchFamily="18" charset="0"/>
              </a:rPr>
              <a:t>G = (V,E) </a:t>
            </a:r>
            <a:endParaRPr lang="ko-Kore-KR" altLang="en-US" sz="3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02451527"/>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DEF1839-F005-103C-D304-08938A8F95E8}"/>
              </a:ext>
            </a:extLst>
          </p:cNvPr>
          <p:cNvSpPr>
            <a:spLocks noGrp="1"/>
          </p:cNvSpPr>
          <p:nvPr>
            <p:ph type="title"/>
          </p:nvPr>
        </p:nvSpPr>
        <p:spPr/>
        <p:txBody>
          <a:bodyPr/>
          <a:lstStyle/>
          <a:p>
            <a:r>
              <a:rPr kumimoji="1" lang="en-US" altLang="ko-Kore-KR" dirty="0"/>
              <a:t>Graph</a:t>
            </a:r>
            <a:endParaRPr kumimoji="1" lang="ko-Kore-KR" altLang="en-US" dirty="0"/>
          </a:p>
        </p:txBody>
      </p:sp>
      <p:sp>
        <p:nvSpPr>
          <p:cNvPr id="3" name="텍스트 개체 틀 2">
            <a:extLst>
              <a:ext uri="{FF2B5EF4-FFF2-40B4-BE49-F238E27FC236}">
                <a16:creationId xmlns:a16="http://schemas.microsoft.com/office/drawing/2014/main" id="{16887E4C-D6C0-2ABC-E815-7D2CE95FA8CC}"/>
              </a:ext>
            </a:extLst>
          </p:cNvPr>
          <p:cNvSpPr>
            <a:spLocks noGrp="1"/>
          </p:cNvSpPr>
          <p:nvPr>
            <p:ph type="body" sz="quarter" idx="21"/>
          </p:nvPr>
        </p:nvSpPr>
        <p:spPr/>
        <p:txBody>
          <a:bodyPr/>
          <a:lstStyle/>
          <a:p>
            <a:r>
              <a:rPr kumimoji="1" lang="en-US" altLang="ko-Kore-KR" dirty="0"/>
              <a:t>Adjacency matrix</a:t>
            </a:r>
            <a:endParaRPr kumimoji="1" lang="ko-Kore-KR" altLang="en-US" dirty="0"/>
          </a:p>
        </p:txBody>
      </p:sp>
      <p:sp>
        <p:nvSpPr>
          <p:cNvPr id="4" name="텍스트 개체 틀 3">
            <a:extLst>
              <a:ext uri="{FF2B5EF4-FFF2-40B4-BE49-F238E27FC236}">
                <a16:creationId xmlns:a16="http://schemas.microsoft.com/office/drawing/2014/main" id="{7061B565-287A-848C-9DC6-AEA00739F126}"/>
              </a:ext>
            </a:extLst>
          </p:cNvPr>
          <p:cNvSpPr>
            <a:spLocks noGrp="1"/>
          </p:cNvSpPr>
          <p:nvPr>
            <p:ph type="body" idx="1"/>
          </p:nvPr>
        </p:nvSpPr>
        <p:spPr>
          <a:xfrm>
            <a:off x="1206500" y="3309651"/>
            <a:ext cx="21971000" cy="4787908"/>
          </a:xfrm>
        </p:spPr>
        <p:txBody>
          <a:bodyPr>
            <a:normAutofit fontScale="92500" lnSpcReduction="10000"/>
          </a:bodyPr>
          <a:lstStyle/>
          <a:p>
            <a:r>
              <a:rPr kumimoji="1" lang="en" altLang="ko-Kore-KR" sz="4000" dirty="0">
                <a:latin typeface="Times New Roman" panose="02020603050405020304" pitchFamily="18" charset="0"/>
              </a:rPr>
              <a:t>The graph is represented by adjacency matrix A
</a:t>
            </a:r>
            <a:r>
              <a:rPr kumimoji="1" lang="en" altLang="ko-KR" sz="4000" dirty="0">
                <a:latin typeface="Times New Roman" panose="02020603050405020304" pitchFamily="18" charset="0"/>
              </a:rPr>
              <a:t>If the graph has n nodes, then the size of the adjacency matrix A is n X n, and if the </a:t>
            </a:r>
            <a:r>
              <a:rPr kumimoji="1" lang="en" altLang="ko-KR" sz="4000" dirty="0" err="1">
                <a:latin typeface="Times New Roman" panose="02020603050405020304" pitchFamily="18" charset="0"/>
              </a:rPr>
              <a:t>i</a:t>
            </a:r>
            <a:r>
              <a:rPr kumimoji="1" lang="en" altLang="ko-KR" sz="4000" dirty="0">
                <a:latin typeface="Times New Roman" panose="02020603050405020304" pitchFamily="18" charset="0"/>
              </a:rPr>
              <a:t> and j nodes are connected, then </a:t>
            </a:r>
            <a:r>
              <a:rPr kumimoji="1" lang="en" altLang="ko-KR" sz="4000" dirty="0" err="1">
                <a:latin typeface="Times New Roman" panose="02020603050405020304" pitchFamily="18" charset="0"/>
              </a:rPr>
              <a:t>A_ij</a:t>
            </a:r>
            <a:r>
              <a:rPr kumimoji="1" lang="en" altLang="ko-KR" sz="4000" dirty="0">
                <a:latin typeface="Times New Roman" panose="02020603050405020304" pitchFamily="18" charset="0"/>
              </a:rPr>
              <a:t> = 1.</a:t>
            </a:r>
            <a:endParaRPr kumimoji="1" lang="en-US" altLang="ko-KR" sz="4000" dirty="0">
              <a:latin typeface="Times New Roman" panose="02020603050405020304" pitchFamily="18" charset="0"/>
            </a:endParaRPr>
          </a:p>
          <a:p>
            <a:r>
              <a:rPr kumimoji="1" lang="en-US" altLang="ko-Kore-KR" sz="4000" dirty="0">
                <a:latin typeface="Times New Roman" panose="02020603050405020304" pitchFamily="18" charset="0"/>
              </a:rPr>
              <a:t>When dealing with graphs in ML, it is also expressed as a feature matrix describing the features of points, and when the number of features is f, the dimension of the feature matrix is n * f.</a:t>
            </a:r>
            <a:endParaRPr kumimoji="1" lang="en-US" altLang="ko-KR" sz="4000" dirty="0">
              <a:latin typeface="Times New Roman" panose="02020603050405020304" pitchFamily="18" charset="0"/>
            </a:endParaRPr>
          </a:p>
          <a:p>
            <a:r>
              <a:rPr kumimoji="1" lang="en-US" altLang="ko-Kore-KR" sz="4000" dirty="0">
                <a:latin typeface="Times New Roman" panose="02020603050405020304" pitchFamily="18" charset="0"/>
              </a:rPr>
              <a:t>A's role: A represents connectivity, through which the values of neighboring nodes are passed.</a:t>
            </a:r>
            <a:endParaRPr kumimoji="1" lang="en-US" altLang="ko-KR" sz="4000" dirty="0">
              <a:latin typeface="Times New Roman" panose="02020603050405020304" pitchFamily="18" charset="0"/>
            </a:endParaRPr>
          </a:p>
          <a:p>
            <a:pPr marL="0" indent="0">
              <a:buNone/>
            </a:pPr>
            <a:endParaRPr kumimoji="1" lang="ko-Kore-KR" altLang="en-US" sz="4000" dirty="0">
              <a:latin typeface="Times New Roman" panose="02020603050405020304" pitchFamily="18" charset="0"/>
            </a:endParaRPr>
          </a:p>
        </p:txBody>
      </p:sp>
      <p:sp>
        <p:nvSpPr>
          <p:cNvPr id="5" name="타원 4">
            <a:extLst>
              <a:ext uri="{FF2B5EF4-FFF2-40B4-BE49-F238E27FC236}">
                <a16:creationId xmlns:a16="http://schemas.microsoft.com/office/drawing/2014/main" id="{799C8A1B-7C38-58D5-1EF6-C599EF5B28B3}"/>
              </a:ext>
            </a:extLst>
          </p:cNvPr>
          <p:cNvSpPr/>
          <p:nvPr/>
        </p:nvSpPr>
        <p:spPr>
          <a:xfrm>
            <a:off x="3077822" y="8806005"/>
            <a:ext cx="640800" cy="641975"/>
          </a:xfrm>
          <a:prstGeom prst="ellipse">
            <a:avLst/>
          </a:prstGeom>
          <a:solidFill>
            <a:srgbClr val="00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altLang="ko-KR" sz="2300" dirty="0">
                <a:solidFill>
                  <a:srgbClr val="FFFFFF"/>
                </a:solidFill>
                <a:latin typeface="Times New Roman" panose="02020603050405020304" pitchFamily="18" charset="0"/>
                <a:cs typeface="Times New Roman" panose="02020603050405020304" pitchFamily="18" charset="0"/>
              </a:rPr>
              <a:t>1</a:t>
            </a:r>
            <a:endParaRPr kumimoji="0" lang="ko-Kore-KR" altLang="en-US" sz="2300" b="0" i="0" u="none" strike="noStrike" cap="none" spc="0" normalizeH="0" baseline="0" dirty="0">
              <a:ln>
                <a:noFill/>
              </a:ln>
              <a:solidFill>
                <a:srgbClr val="FFFFFF"/>
              </a:solidFill>
              <a:effectLst/>
              <a:uFillTx/>
              <a:latin typeface="Times New Roman" panose="02020603050405020304" pitchFamily="18" charset="0"/>
              <a:cs typeface="Times New Roman" panose="02020603050405020304" pitchFamily="18" charset="0"/>
              <a:sym typeface="나눔고딕"/>
            </a:endParaRPr>
          </a:p>
        </p:txBody>
      </p:sp>
      <p:sp>
        <p:nvSpPr>
          <p:cNvPr id="6" name="타원 5">
            <a:extLst>
              <a:ext uri="{FF2B5EF4-FFF2-40B4-BE49-F238E27FC236}">
                <a16:creationId xmlns:a16="http://schemas.microsoft.com/office/drawing/2014/main" id="{25F2C7C7-D899-3AE7-2DB3-0B7B1557226D}"/>
              </a:ext>
            </a:extLst>
          </p:cNvPr>
          <p:cNvSpPr/>
          <p:nvPr/>
        </p:nvSpPr>
        <p:spPr>
          <a:xfrm>
            <a:off x="3294136" y="11182303"/>
            <a:ext cx="640800" cy="641975"/>
          </a:xfrm>
          <a:prstGeom prst="ellipse">
            <a:avLst/>
          </a:prstGeom>
          <a:solidFill>
            <a:srgbClr val="00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altLang="ko-KR" sz="2300" dirty="0">
                <a:solidFill>
                  <a:srgbClr val="FFFFFF"/>
                </a:solidFill>
                <a:latin typeface="Times New Roman" panose="02020603050405020304" pitchFamily="18" charset="0"/>
                <a:cs typeface="Times New Roman" panose="02020603050405020304" pitchFamily="18" charset="0"/>
              </a:rPr>
              <a:t>2</a:t>
            </a:r>
            <a:endParaRPr kumimoji="0" lang="ko-Kore-KR" altLang="en-US" sz="2300" b="0" i="0" u="none" strike="noStrike" cap="none" spc="0" normalizeH="0" baseline="0" dirty="0">
              <a:ln>
                <a:noFill/>
              </a:ln>
              <a:solidFill>
                <a:srgbClr val="FFFFFF"/>
              </a:solidFill>
              <a:effectLst/>
              <a:uFillTx/>
              <a:latin typeface="Times New Roman" panose="02020603050405020304" pitchFamily="18" charset="0"/>
              <a:cs typeface="Times New Roman" panose="02020603050405020304" pitchFamily="18" charset="0"/>
              <a:sym typeface="나눔고딕"/>
            </a:endParaRPr>
          </a:p>
        </p:txBody>
      </p:sp>
      <p:sp>
        <p:nvSpPr>
          <p:cNvPr id="7" name="타원 6">
            <a:extLst>
              <a:ext uri="{FF2B5EF4-FFF2-40B4-BE49-F238E27FC236}">
                <a16:creationId xmlns:a16="http://schemas.microsoft.com/office/drawing/2014/main" id="{BC78BD04-F86B-590F-519A-247F8C1FF11D}"/>
              </a:ext>
            </a:extLst>
          </p:cNvPr>
          <p:cNvSpPr/>
          <p:nvPr/>
        </p:nvSpPr>
        <p:spPr>
          <a:xfrm>
            <a:off x="1465335" y="10345031"/>
            <a:ext cx="640800" cy="641975"/>
          </a:xfrm>
          <a:prstGeom prst="ellipse">
            <a:avLst/>
          </a:prstGeom>
          <a:solidFill>
            <a:srgbClr val="00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altLang="ko-KR" sz="2300" dirty="0">
                <a:solidFill>
                  <a:srgbClr val="FFFFFF"/>
                </a:solidFill>
                <a:latin typeface="Times New Roman" panose="02020603050405020304" pitchFamily="18" charset="0"/>
                <a:cs typeface="Times New Roman" panose="02020603050405020304" pitchFamily="18" charset="0"/>
              </a:rPr>
              <a:t>3</a:t>
            </a:r>
            <a:endParaRPr kumimoji="0" lang="ko-Kore-KR" altLang="en-US" sz="2300" b="0" i="0" u="none" strike="noStrike" cap="none" spc="0" normalizeH="0" baseline="0" dirty="0">
              <a:ln>
                <a:noFill/>
              </a:ln>
              <a:solidFill>
                <a:srgbClr val="FFFFFF"/>
              </a:solidFill>
              <a:effectLst/>
              <a:uFillTx/>
              <a:latin typeface="Times New Roman" panose="02020603050405020304" pitchFamily="18" charset="0"/>
              <a:cs typeface="Times New Roman" panose="02020603050405020304" pitchFamily="18" charset="0"/>
              <a:sym typeface="나눔고딕"/>
            </a:endParaRPr>
          </a:p>
        </p:txBody>
      </p:sp>
      <p:cxnSp>
        <p:nvCxnSpPr>
          <p:cNvPr id="8" name="직선 연결선[R] 7">
            <a:extLst>
              <a:ext uri="{FF2B5EF4-FFF2-40B4-BE49-F238E27FC236}">
                <a16:creationId xmlns:a16="http://schemas.microsoft.com/office/drawing/2014/main" id="{1AE466C3-453F-641B-6BF7-623E7DF2C9E3}"/>
              </a:ext>
            </a:extLst>
          </p:cNvPr>
          <p:cNvCxnSpPr>
            <a:cxnSpLocks/>
            <a:stCxn id="5" idx="3"/>
            <a:endCxn id="7" idx="7"/>
          </p:cNvCxnSpPr>
          <p:nvPr/>
        </p:nvCxnSpPr>
        <p:spPr>
          <a:xfrm flipH="1">
            <a:off x="2012292" y="9353965"/>
            <a:ext cx="1159373" cy="1085081"/>
          </a:xfrm>
          <a:prstGeom prst="line">
            <a:avLst/>
          </a:prstGeom>
          <a:noFill/>
          <a:ln w="25400" cap="rnd">
            <a:solidFill>
              <a:srgbClr val="000000"/>
            </a:solidFill>
            <a:prstDash val="solid"/>
            <a:round/>
            <a:tailEnd type="triangle"/>
          </a:ln>
          <a:effectLst/>
          <a:sp3d/>
        </p:spPr>
        <p:style>
          <a:lnRef idx="0">
            <a:scrgbClr r="0" g="0" b="0"/>
          </a:lnRef>
          <a:fillRef idx="0">
            <a:scrgbClr r="0" g="0" b="0"/>
          </a:fillRef>
          <a:effectRef idx="0">
            <a:scrgbClr r="0" g="0" b="0"/>
          </a:effectRef>
          <a:fontRef idx="none"/>
        </p:style>
      </p:cxnSp>
      <p:cxnSp>
        <p:nvCxnSpPr>
          <p:cNvPr id="9" name="직선 연결선[R] 8">
            <a:extLst>
              <a:ext uri="{FF2B5EF4-FFF2-40B4-BE49-F238E27FC236}">
                <a16:creationId xmlns:a16="http://schemas.microsoft.com/office/drawing/2014/main" id="{11B446D3-A6EE-CDB7-F823-80FC3AEB21B7}"/>
              </a:ext>
            </a:extLst>
          </p:cNvPr>
          <p:cNvCxnSpPr>
            <a:cxnSpLocks/>
            <a:stCxn id="6" idx="2"/>
            <a:endCxn id="7" idx="5"/>
          </p:cNvCxnSpPr>
          <p:nvPr/>
        </p:nvCxnSpPr>
        <p:spPr>
          <a:xfrm flipH="1" flipV="1">
            <a:off x="2012292" y="10892991"/>
            <a:ext cx="1281844" cy="610300"/>
          </a:xfrm>
          <a:prstGeom prst="line">
            <a:avLst/>
          </a:prstGeom>
          <a:noFill/>
          <a:ln w="25400" cap="rnd">
            <a:solidFill>
              <a:srgbClr val="000000"/>
            </a:solidFill>
            <a:prstDash val="solid"/>
            <a:round/>
            <a:tailEnd type="triangle"/>
          </a:ln>
          <a:effectLst/>
          <a:sp3d/>
        </p:spPr>
        <p:style>
          <a:lnRef idx="0">
            <a:scrgbClr r="0" g="0" b="0"/>
          </a:lnRef>
          <a:fillRef idx="0">
            <a:scrgbClr r="0" g="0" b="0"/>
          </a:fillRef>
          <a:effectRef idx="0">
            <a:scrgbClr r="0" g="0" b="0"/>
          </a:effectRef>
          <a:fontRef idx="none"/>
        </p:style>
      </p:cxnSp>
      <p:cxnSp>
        <p:nvCxnSpPr>
          <p:cNvPr id="10" name="직선 연결선[R] 9">
            <a:extLst>
              <a:ext uri="{FF2B5EF4-FFF2-40B4-BE49-F238E27FC236}">
                <a16:creationId xmlns:a16="http://schemas.microsoft.com/office/drawing/2014/main" id="{C1DEF9C2-23FD-15B8-9E20-914595A7F5B4}"/>
              </a:ext>
            </a:extLst>
          </p:cNvPr>
          <p:cNvCxnSpPr>
            <a:cxnSpLocks/>
            <a:stCxn id="6" idx="0"/>
            <a:endCxn id="5" idx="4"/>
          </p:cNvCxnSpPr>
          <p:nvPr/>
        </p:nvCxnSpPr>
        <p:spPr>
          <a:xfrm flipH="1" flipV="1">
            <a:off x="3398222" y="9447980"/>
            <a:ext cx="216314" cy="1734323"/>
          </a:xfrm>
          <a:prstGeom prst="line">
            <a:avLst/>
          </a:prstGeom>
          <a:noFill/>
          <a:ln w="25400" cap="rnd">
            <a:solidFill>
              <a:srgbClr val="000000"/>
            </a:solidFill>
            <a:prstDash val="solid"/>
            <a:round/>
            <a:tailEnd type="triangle"/>
          </a:ln>
          <a:effectLst/>
          <a:sp3d/>
        </p:spPr>
        <p:style>
          <a:lnRef idx="0">
            <a:scrgbClr r="0" g="0" b="0"/>
          </a:lnRef>
          <a:fillRef idx="0">
            <a:scrgbClr r="0" g="0" b="0"/>
          </a:fillRef>
          <a:effectRef idx="0">
            <a:scrgbClr r="0" g="0" b="0"/>
          </a:effectRef>
          <a:fontRef idx="none"/>
        </p:style>
      </p:cxnSp>
      <p:sp>
        <p:nvSpPr>
          <p:cNvPr id="11" name="TextBox 10">
            <a:extLst>
              <a:ext uri="{FF2B5EF4-FFF2-40B4-BE49-F238E27FC236}">
                <a16:creationId xmlns:a16="http://schemas.microsoft.com/office/drawing/2014/main" id="{6E4A67EC-35D3-CCA4-3165-CC801716BA62}"/>
              </a:ext>
            </a:extLst>
          </p:cNvPr>
          <p:cNvSpPr txBox="1"/>
          <p:nvPr/>
        </p:nvSpPr>
        <p:spPr>
          <a:xfrm>
            <a:off x="1775072" y="12433172"/>
            <a:ext cx="2605500"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kumimoji="1" lang="en-US" altLang="ko-KR" sz="3600" dirty="0">
                <a:latin typeface="Times New Roman" panose="02020603050405020304" pitchFamily="18" charset="0"/>
                <a:cs typeface="Times New Roman" panose="02020603050405020304" pitchFamily="18" charset="0"/>
              </a:rPr>
              <a:t>G = (V,E) </a:t>
            </a:r>
            <a:endParaRPr lang="ko-Kore-KR" altLang="en-US" sz="3600" dirty="0">
              <a:latin typeface="Times New Roman" panose="02020603050405020304" pitchFamily="18" charset="0"/>
              <a:cs typeface="Times New Roman" panose="02020603050405020304" pitchFamily="18" charset="0"/>
            </a:endParaRPr>
          </a:p>
        </p:txBody>
      </p:sp>
      <p:sp>
        <p:nvSpPr>
          <p:cNvPr id="16" name="타원 15">
            <a:extLst>
              <a:ext uri="{FF2B5EF4-FFF2-40B4-BE49-F238E27FC236}">
                <a16:creationId xmlns:a16="http://schemas.microsoft.com/office/drawing/2014/main" id="{75CBF44F-5DE4-868F-13FB-EF6F18FD9FFB}"/>
              </a:ext>
            </a:extLst>
          </p:cNvPr>
          <p:cNvSpPr/>
          <p:nvPr/>
        </p:nvSpPr>
        <p:spPr>
          <a:xfrm>
            <a:off x="4801984" y="8711990"/>
            <a:ext cx="640800" cy="641975"/>
          </a:xfrm>
          <a:prstGeom prst="ellipse">
            <a:avLst/>
          </a:prstGeom>
          <a:solidFill>
            <a:srgbClr val="00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altLang="ko-KR" sz="2300" dirty="0">
                <a:solidFill>
                  <a:srgbClr val="FFFFFF"/>
                </a:solidFill>
                <a:latin typeface="Times New Roman" panose="02020603050405020304" pitchFamily="18" charset="0"/>
                <a:cs typeface="Times New Roman" panose="02020603050405020304" pitchFamily="18" charset="0"/>
              </a:rPr>
              <a:t>4</a:t>
            </a:r>
            <a:endParaRPr kumimoji="0" lang="ko-Kore-KR" altLang="en-US" sz="2300" b="0" i="0" u="none" strike="noStrike" cap="none" spc="0" normalizeH="0" baseline="0" dirty="0">
              <a:ln>
                <a:noFill/>
              </a:ln>
              <a:solidFill>
                <a:srgbClr val="FFFFFF"/>
              </a:solidFill>
              <a:effectLst/>
              <a:uFillTx/>
              <a:latin typeface="Times New Roman" panose="02020603050405020304" pitchFamily="18" charset="0"/>
              <a:cs typeface="Times New Roman" panose="02020603050405020304" pitchFamily="18" charset="0"/>
              <a:sym typeface="나눔고딕"/>
            </a:endParaRPr>
          </a:p>
        </p:txBody>
      </p:sp>
      <p:sp>
        <p:nvSpPr>
          <p:cNvPr id="17" name="타원 16">
            <a:extLst>
              <a:ext uri="{FF2B5EF4-FFF2-40B4-BE49-F238E27FC236}">
                <a16:creationId xmlns:a16="http://schemas.microsoft.com/office/drawing/2014/main" id="{9A0488C7-3A6A-5D80-2693-68D93BB47B44}"/>
              </a:ext>
            </a:extLst>
          </p:cNvPr>
          <p:cNvSpPr/>
          <p:nvPr/>
        </p:nvSpPr>
        <p:spPr>
          <a:xfrm>
            <a:off x="4901375" y="10520911"/>
            <a:ext cx="640800" cy="641975"/>
          </a:xfrm>
          <a:prstGeom prst="ellipse">
            <a:avLst/>
          </a:prstGeom>
          <a:solidFill>
            <a:srgbClr val="00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altLang="ko-KR" sz="2300" dirty="0">
                <a:solidFill>
                  <a:srgbClr val="FFFFFF"/>
                </a:solidFill>
                <a:latin typeface="Times New Roman" panose="02020603050405020304" pitchFamily="18" charset="0"/>
                <a:cs typeface="Times New Roman" panose="02020603050405020304" pitchFamily="18" charset="0"/>
              </a:rPr>
              <a:t>5</a:t>
            </a:r>
            <a:endParaRPr kumimoji="0" lang="ko-Kore-KR" altLang="en-US" sz="2300" b="0" i="0" u="none" strike="noStrike" cap="none" spc="0" normalizeH="0" baseline="0" dirty="0">
              <a:ln>
                <a:noFill/>
              </a:ln>
              <a:solidFill>
                <a:srgbClr val="FFFFFF"/>
              </a:solidFill>
              <a:effectLst/>
              <a:uFillTx/>
              <a:latin typeface="Times New Roman" panose="02020603050405020304" pitchFamily="18" charset="0"/>
              <a:cs typeface="Times New Roman" panose="02020603050405020304" pitchFamily="18" charset="0"/>
              <a:sym typeface="나눔고딕"/>
            </a:endParaRPr>
          </a:p>
        </p:txBody>
      </p:sp>
      <p:cxnSp>
        <p:nvCxnSpPr>
          <p:cNvPr id="18" name="직선 연결선[R] 17">
            <a:extLst>
              <a:ext uri="{FF2B5EF4-FFF2-40B4-BE49-F238E27FC236}">
                <a16:creationId xmlns:a16="http://schemas.microsoft.com/office/drawing/2014/main" id="{C6EFAC4B-270D-8FCC-E0E3-BF7BAFD2044A}"/>
              </a:ext>
            </a:extLst>
          </p:cNvPr>
          <p:cNvCxnSpPr>
            <a:cxnSpLocks/>
            <a:stCxn id="17" idx="1"/>
            <a:endCxn id="5" idx="5"/>
          </p:cNvCxnSpPr>
          <p:nvPr/>
        </p:nvCxnSpPr>
        <p:spPr>
          <a:xfrm flipH="1" flipV="1">
            <a:off x="3624779" y="9353965"/>
            <a:ext cx="1370439" cy="1260961"/>
          </a:xfrm>
          <a:prstGeom prst="line">
            <a:avLst/>
          </a:prstGeom>
          <a:noFill/>
          <a:ln w="25400" cap="rnd">
            <a:solidFill>
              <a:srgbClr val="000000"/>
            </a:solidFill>
            <a:prstDash val="solid"/>
            <a:round/>
            <a:tailEnd type="triangle"/>
          </a:ln>
          <a:effectLst/>
          <a:sp3d/>
        </p:spPr>
        <p:style>
          <a:lnRef idx="0">
            <a:scrgbClr r="0" g="0" b="0"/>
          </a:lnRef>
          <a:fillRef idx="0">
            <a:scrgbClr r="0" g="0" b="0"/>
          </a:fillRef>
          <a:effectRef idx="0">
            <a:scrgbClr r="0" g="0" b="0"/>
          </a:effectRef>
          <a:fontRef idx="none"/>
        </p:style>
      </p:cxnSp>
      <p:cxnSp>
        <p:nvCxnSpPr>
          <p:cNvPr id="21" name="직선 연결선[R] 20">
            <a:extLst>
              <a:ext uri="{FF2B5EF4-FFF2-40B4-BE49-F238E27FC236}">
                <a16:creationId xmlns:a16="http://schemas.microsoft.com/office/drawing/2014/main" id="{66E3DD3C-F71A-BACE-F6FE-F5504312AA40}"/>
              </a:ext>
            </a:extLst>
          </p:cNvPr>
          <p:cNvCxnSpPr>
            <a:cxnSpLocks/>
            <a:stCxn id="17" idx="3"/>
            <a:endCxn id="6" idx="6"/>
          </p:cNvCxnSpPr>
          <p:nvPr/>
        </p:nvCxnSpPr>
        <p:spPr>
          <a:xfrm flipH="1">
            <a:off x="3934936" y="11068871"/>
            <a:ext cx="1060282" cy="434420"/>
          </a:xfrm>
          <a:prstGeom prst="line">
            <a:avLst/>
          </a:prstGeom>
          <a:noFill/>
          <a:ln w="25400" cap="rnd">
            <a:solidFill>
              <a:srgbClr val="000000"/>
            </a:solidFill>
            <a:prstDash val="solid"/>
            <a:round/>
            <a:tailEnd type="triangle"/>
          </a:ln>
          <a:effectLst/>
          <a:sp3d/>
        </p:spPr>
        <p:style>
          <a:lnRef idx="0">
            <a:scrgbClr r="0" g="0" b="0"/>
          </a:lnRef>
          <a:fillRef idx="0">
            <a:scrgbClr r="0" g="0" b="0"/>
          </a:fillRef>
          <a:effectRef idx="0">
            <a:scrgbClr r="0" g="0" b="0"/>
          </a:effectRef>
          <a:fontRef idx="none"/>
        </p:style>
      </p:cxnSp>
      <p:cxnSp>
        <p:nvCxnSpPr>
          <p:cNvPr id="24" name="직선 연결선[R] 23">
            <a:extLst>
              <a:ext uri="{FF2B5EF4-FFF2-40B4-BE49-F238E27FC236}">
                <a16:creationId xmlns:a16="http://schemas.microsoft.com/office/drawing/2014/main" id="{3C685DDE-E81A-4DB8-C612-F0CA8F377286}"/>
              </a:ext>
            </a:extLst>
          </p:cNvPr>
          <p:cNvCxnSpPr>
            <a:cxnSpLocks/>
            <a:stCxn id="16" idx="4"/>
            <a:endCxn id="17" idx="0"/>
          </p:cNvCxnSpPr>
          <p:nvPr/>
        </p:nvCxnSpPr>
        <p:spPr>
          <a:xfrm>
            <a:off x="5122384" y="9353965"/>
            <a:ext cx="99391" cy="1166946"/>
          </a:xfrm>
          <a:prstGeom prst="line">
            <a:avLst/>
          </a:prstGeom>
          <a:noFill/>
          <a:ln w="25400" cap="rnd">
            <a:solidFill>
              <a:srgbClr val="000000"/>
            </a:solidFill>
            <a:prstDash val="solid"/>
            <a:round/>
            <a:tailEnd type="triangle"/>
          </a:ln>
          <a:effectLst/>
          <a:sp3d/>
        </p:spPr>
        <p:style>
          <a:lnRef idx="0">
            <a:scrgbClr r="0" g="0" b="0"/>
          </a:lnRef>
          <a:fillRef idx="0">
            <a:scrgbClr r="0" g="0" b="0"/>
          </a:fillRef>
          <a:effectRef idx="0">
            <a:scrgbClr r="0" g="0" b="0"/>
          </a:effectRef>
          <a:fontRef idx="none"/>
        </p:style>
      </p:cxnSp>
      <p:graphicFrame>
        <p:nvGraphicFramePr>
          <p:cNvPr id="28" name="표 28">
            <a:extLst>
              <a:ext uri="{FF2B5EF4-FFF2-40B4-BE49-F238E27FC236}">
                <a16:creationId xmlns:a16="http://schemas.microsoft.com/office/drawing/2014/main" id="{51E7A15C-2C31-02F5-FDE2-B58F5DC6FBCA}"/>
              </a:ext>
            </a:extLst>
          </p:cNvPr>
          <p:cNvGraphicFramePr>
            <a:graphicFrameLocks noGrp="1"/>
          </p:cNvGraphicFramePr>
          <p:nvPr>
            <p:extLst>
              <p:ext uri="{D42A27DB-BD31-4B8C-83A1-F6EECF244321}">
                <p14:modId xmlns:p14="http://schemas.microsoft.com/office/powerpoint/2010/main" val="1317848756"/>
              </p:ext>
            </p:extLst>
          </p:nvPr>
        </p:nvGraphicFramePr>
        <p:xfrm>
          <a:off x="6630128" y="9005834"/>
          <a:ext cx="8008872" cy="3108960"/>
        </p:xfrm>
        <a:graphic>
          <a:graphicData uri="http://schemas.openxmlformats.org/drawingml/2006/table">
            <a:tbl>
              <a:tblPr firstRow="1" bandRow="1">
                <a:tableStyleId>{5940675A-B579-460E-94D1-54222C63F5DA}</a:tableStyleId>
              </a:tblPr>
              <a:tblGrid>
                <a:gridCol w="1334812">
                  <a:extLst>
                    <a:ext uri="{9D8B030D-6E8A-4147-A177-3AD203B41FA5}">
                      <a16:colId xmlns:a16="http://schemas.microsoft.com/office/drawing/2014/main" val="3274473739"/>
                    </a:ext>
                  </a:extLst>
                </a:gridCol>
                <a:gridCol w="1334812">
                  <a:extLst>
                    <a:ext uri="{9D8B030D-6E8A-4147-A177-3AD203B41FA5}">
                      <a16:colId xmlns:a16="http://schemas.microsoft.com/office/drawing/2014/main" val="132613887"/>
                    </a:ext>
                  </a:extLst>
                </a:gridCol>
                <a:gridCol w="1334812">
                  <a:extLst>
                    <a:ext uri="{9D8B030D-6E8A-4147-A177-3AD203B41FA5}">
                      <a16:colId xmlns:a16="http://schemas.microsoft.com/office/drawing/2014/main" val="2521477622"/>
                    </a:ext>
                  </a:extLst>
                </a:gridCol>
                <a:gridCol w="1334812">
                  <a:extLst>
                    <a:ext uri="{9D8B030D-6E8A-4147-A177-3AD203B41FA5}">
                      <a16:colId xmlns:a16="http://schemas.microsoft.com/office/drawing/2014/main" val="3645138960"/>
                    </a:ext>
                  </a:extLst>
                </a:gridCol>
                <a:gridCol w="1334812">
                  <a:extLst>
                    <a:ext uri="{9D8B030D-6E8A-4147-A177-3AD203B41FA5}">
                      <a16:colId xmlns:a16="http://schemas.microsoft.com/office/drawing/2014/main" val="738182185"/>
                    </a:ext>
                  </a:extLst>
                </a:gridCol>
                <a:gridCol w="1334812">
                  <a:extLst>
                    <a:ext uri="{9D8B030D-6E8A-4147-A177-3AD203B41FA5}">
                      <a16:colId xmlns:a16="http://schemas.microsoft.com/office/drawing/2014/main" val="506938471"/>
                    </a:ext>
                  </a:extLst>
                </a:gridCol>
              </a:tblGrid>
              <a:tr h="360742">
                <a:tc>
                  <a:txBody>
                    <a:bodyPr/>
                    <a:lstStyle/>
                    <a:p>
                      <a:endParaRPr lang="ko-Kore-KR" altLang="en-US" sz="2800" dirty="0"/>
                    </a:p>
                  </a:txBody>
                  <a:tcPr>
                    <a:lnL w="38100" cap="flat" cmpd="sng" algn="ctr">
                      <a:noFill/>
                      <a:prstDash val="solid"/>
                      <a:round/>
                      <a:headEnd type="none" w="med" len="med"/>
                      <a:tailEnd type="none" w="med" len="med"/>
                    </a:lnL>
                    <a:lnT w="38100" cap="flat" cmpd="sng" algn="ctr">
                      <a:noFill/>
                      <a:prstDash val="solid"/>
                      <a:round/>
                      <a:headEnd type="none" w="med" len="med"/>
                      <a:tailEnd type="none" w="med" len="med"/>
                    </a:lnT>
                  </a:tcPr>
                </a:tc>
                <a:tc>
                  <a:txBody>
                    <a:bodyPr/>
                    <a:lstStyle/>
                    <a:p>
                      <a:r>
                        <a:rPr lang="en-US" altLang="ko-Kore-KR" sz="2800" dirty="0"/>
                        <a:t>1</a:t>
                      </a:r>
                      <a:endParaRPr lang="ko-Kore-KR" altLang="en-US" sz="2800" dirty="0"/>
                    </a:p>
                  </a:txBody>
                  <a:tcPr>
                    <a:lnB w="38100" cap="flat" cmpd="sng" algn="ctr">
                      <a:solidFill>
                        <a:schemeClr val="tx1"/>
                      </a:solidFill>
                      <a:prstDash val="solid"/>
                      <a:round/>
                      <a:headEnd type="none" w="med" len="med"/>
                      <a:tailEnd type="none" w="med" len="med"/>
                    </a:lnB>
                    <a:solidFill>
                      <a:srgbClr val="DCE0E7"/>
                    </a:solidFill>
                  </a:tcPr>
                </a:tc>
                <a:tc>
                  <a:txBody>
                    <a:bodyPr/>
                    <a:lstStyle/>
                    <a:p>
                      <a:r>
                        <a:rPr lang="en-US" altLang="ko-Kore-KR" sz="2800" dirty="0"/>
                        <a:t>2</a:t>
                      </a:r>
                      <a:endParaRPr lang="ko-Kore-KR" altLang="en-US" sz="2800" dirty="0"/>
                    </a:p>
                  </a:txBody>
                  <a:tcPr>
                    <a:lnB w="38100" cap="flat" cmpd="sng" algn="ctr">
                      <a:solidFill>
                        <a:schemeClr val="tx1"/>
                      </a:solidFill>
                      <a:prstDash val="solid"/>
                      <a:round/>
                      <a:headEnd type="none" w="med" len="med"/>
                      <a:tailEnd type="none" w="med" len="med"/>
                    </a:lnB>
                    <a:solidFill>
                      <a:srgbClr val="DCE0E7"/>
                    </a:solidFill>
                  </a:tcPr>
                </a:tc>
                <a:tc>
                  <a:txBody>
                    <a:bodyPr/>
                    <a:lstStyle/>
                    <a:p>
                      <a:r>
                        <a:rPr lang="en-US" altLang="ko-Kore-KR" sz="2800" dirty="0"/>
                        <a:t>3</a:t>
                      </a:r>
                      <a:endParaRPr lang="ko-Kore-KR" altLang="en-US" sz="2800" dirty="0"/>
                    </a:p>
                  </a:txBody>
                  <a:tcPr>
                    <a:lnB w="38100" cap="flat" cmpd="sng" algn="ctr">
                      <a:solidFill>
                        <a:schemeClr val="tx1"/>
                      </a:solidFill>
                      <a:prstDash val="solid"/>
                      <a:round/>
                      <a:headEnd type="none" w="med" len="med"/>
                      <a:tailEnd type="none" w="med" len="med"/>
                    </a:lnB>
                    <a:solidFill>
                      <a:srgbClr val="DCE0E7"/>
                    </a:solidFill>
                  </a:tcPr>
                </a:tc>
                <a:tc>
                  <a:txBody>
                    <a:bodyPr/>
                    <a:lstStyle/>
                    <a:p>
                      <a:r>
                        <a:rPr lang="en-US" altLang="ko-Kore-KR" sz="2800" dirty="0"/>
                        <a:t>4</a:t>
                      </a:r>
                      <a:endParaRPr lang="ko-Kore-KR" altLang="en-US" sz="2800" dirty="0"/>
                    </a:p>
                  </a:txBody>
                  <a:tcPr>
                    <a:lnB w="38100" cap="flat" cmpd="sng" algn="ctr">
                      <a:solidFill>
                        <a:schemeClr val="tx1"/>
                      </a:solidFill>
                      <a:prstDash val="solid"/>
                      <a:round/>
                      <a:headEnd type="none" w="med" len="med"/>
                      <a:tailEnd type="none" w="med" len="med"/>
                    </a:lnB>
                    <a:solidFill>
                      <a:srgbClr val="DCE0E7"/>
                    </a:solidFill>
                  </a:tcPr>
                </a:tc>
                <a:tc>
                  <a:txBody>
                    <a:bodyPr/>
                    <a:lstStyle/>
                    <a:p>
                      <a:r>
                        <a:rPr lang="en-US" altLang="ko-Kore-KR" sz="2800" dirty="0"/>
                        <a:t>5</a:t>
                      </a:r>
                      <a:endParaRPr lang="ko-Kore-KR" altLang="en-US" sz="2800" dirty="0"/>
                    </a:p>
                  </a:txBody>
                  <a:tcPr>
                    <a:lnB w="38100" cap="flat" cmpd="sng" algn="ctr">
                      <a:solidFill>
                        <a:schemeClr val="tx1"/>
                      </a:solidFill>
                      <a:prstDash val="solid"/>
                      <a:round/>
                      <a:headEnd type="none" w="med" len="med"/>
                      <a:tailEnd type="none" w="med" len="med"/>
                    </a:lnB>
                    <a:solidFill>
                      <a:srgbClr val="DCE0E7"/>
                    </a:solidFill>
                  </a:tcPr>
                </a:tc>
                <a:extLst>
                  <a:ext uri="{0D108BD9-81ED-4DB2-BD59-A6C34878D82A}">
                    <a16:rowId xmlns:a16="http://schemas.microsoft.com/office/drawing/2014/main" val="2813143986"/>
                  </a:ext>
                </a:extLst>
              </a:tr>
              <a:tr h="360742">
                <a:tc>
                  <a:txBody>
                    <a:bodyPr/>
                    <a:lstStyle/>
                    <a:p>
                      <a:r>
                        <a:rPr lang="en-US" altLang="ko-Kore-KR" sz="2800" dirty="0"/>
                        <a:t>1</a:t>
                      </a:r>
                      <a:endParaRPr lang="ko-Kore-KR" altLang="en-US" sz="2800" dirty="0"/>
                    </a:p>
                  </a:txBody>
                  <a:tcPr>
                    <a:lnR w="38100" cap="flat" cmpd="sng" algn="ctr">
                      <a:solidFill>
                        <a:schemeClr val="tx1"/>
                      </a:solidFill>
                      <a:prstDash val="solid"/>
                      <a:round/>
                      <a:headEnd type="none" w="med" len="med"/>
                      <a:tailEnd type="none" w="med" len="med"/>
                    </a:lnR>
                    <a:solidFill>
                      <a:srgbClr val="DCE0E7"/>
                    </a:solidFill>
                  </a:tcPr>
                </a:tc>
                <a:tc>
                  <a:txBody>
                    <a:bodyPr/>
                    <a:lstStyle/>
                    <a:p>
                      <a:r>
                        <a:rPr lang="en-US" altLang="ko-KR" sz="2800" dirty="0"/>
                        <a:t>1</a:t>
                      </a:r>
                      <a:endParaRPr lang="ko-Kore-KR" altLang="en-US" sz="2800" dirty="0"/>
                    </a:p>
                  </a:txBody>
                  <a:tcPr>
                    <a:lnL w="38100" cap="flat" cmpd="sng" algn="ctr">
                      <a:solidFill>
                        <a:schemeClr val="tx1"/>
                      </a:solidFill>
                      <a:prstDash val="solid"/>
                      <a:round/>
                      <a:headEnd type="none" w="med" len="med"/>
                      <a:tailEnd type="none" w="med" len="med"/>
                    </a:lnL>
                    <a:lnT w="38100" cap="flat" cmpd="sng" algn="ctr">
                      <a:solidFill>
                        <a:schemeClr val="tx1"/>
                      </a:solidFill>
                      <a:prstDash val="solid"/>
                      <a:round/>
                      <a:headEnd type="none" w="med" len="med"/>
                      <a:tailEnd type="none" w="med" len="med"/>
                    </a:lnT>
                    <a:solidFill>
                      <a:schemeClr val="accent4"/>
                    </a:solidFill>
                  </a:tcPr>
                </a:tc>
                <a:tc>
                  <a:txBody>
                    <a:bodyPr/>
                    <a:lstStyle/>
                    <a:p>
                      <a:r>
                        <a:rPr lang="en-US" altLang="ko-Kore-KR" sz="2800" dirty="0"/>
                        <a:t>0</a:t>
                      </a:r>
                      <a:endParaRPr lang="ko-Kore-KR" altLang="en-US" sz="2800" dirty="0"/>
                    </a:p>
                  </a:txBody>
                  <a:tcPr>
                    <a:lnT w="38100" cap="flat" cmpd="sng" algn="ctr">
                      <a:solidFill>
                        <a:schemeClr val="tx1"/>
                      </a:solidFill>
                      <a:prstDash val="solid"/>
                      <a:round/>
                      <a:headEnd type="none" w="med" len="med"/>
                      <a:tailEnd type="none" w="med" len="med"/>
                    </a:lnT>
                  </a:tcPr>
                </a:tc>
                <a:tc>
                  <a:txBody>
                    <a:bodyPr/>
                    <a:lstStyle/>
                    <a:p>
                      <a:r>
                        <a:rPr lang="en-US" altLang="ko-Kore-KR" sz="2800" dirty="0"/>
                        <a:t>1</a:t>
                      </a:r>
                      <a:endParaRPr lang="ko-Kore-KR" altLang="en-US" sz="2800" dirty="0"/>
                    </a:p>
                  </a:txBody>
                  <a:tcPr>
                    <a:lnT w="38100" cap="flat" cmpd="sng" algn="ctr">
                      <a:solidFill>
                        <a:schemeClr val="tx1"/>
                      </a:solidFill>
                      <a:prstDash val="solid"/>
                      <a:round/>
                      <a:headEnd type="none" w="med" len="med"/>
                      <a:tailEnd type="none" w="med" len="med"/>
                    </a:lnT>
                  </a:tcPr>
                </a:tc>
                <a:tc>
                  <a:txBody>
                    <a:bodyPr/>
                    <a:lstStyle/>
                    <a:p>
                      <a:r>
                        <a:rPr lang="en-US" altLang="ko-Kore-KR" sz="2800" dirty="0"/>
                        <a:t>0</a:t>
                      </a:r>
                      <a:endParaRPr lang="ko-Kore-KR" altLang="en-US" sz="2800" dirty="0"/>
                    </a:p>
                  </a:txBody>
                  <a:tcPr>
                    <a:lnT w="38100" cap="flat" cmpd="sng" algn="ctr">
                      <a:solidFill>
                        <a:schemeClr val="tx1"/>
                      </a:solidFill>
                      <a:prstDash val="solid"/>
                      <a:round/>
                      <a:headEnd type="none" w="med" len="med"/>
                      <a:tailEnd type="none" w="med" len="med"/>
                    </a:lnT>
                  </a:tcPr>
                </a:tc>
                <a:tc>
                  <a:txBody>
                    <a:bodyPr/>
                    <a:lstStyle/>
                    <a:p>
                      <a:r>
                        <a:rPr lang="en-US" altLang="ko-Kore-KR" sz="2800" dirty="0"/>
                        <a:t>0</a:t>
                      </a:r>
                      <a:endParaRPr lang="ko-Kore-KR" altLang="en-US" sz="2800" dirty="0"/>
                    </a:p>
                  </a:txBody>
                  <a:tcPr>
                    <a:lnT w="381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908955413"/>
                  </a:ext>
                </a:extLst>
              </a:tr>
              <a:tr h="360742">
                <a:tc>
                  <a:txBody>
                    <a:bodyPr/>
                    <a:lstStyle/>
                    <a:p>
                      <a:r>
                        <a:rPr lang="en-US" altLang="ko-Kore-KR" sz="2800" dirty="0"/>
                        <a:t>2</a:t>
                      </a:r>
                      <a:endParaRPr lang="ko-Kore-KR" altLang="en-US" sz="2800" dirty="0"/>
                    </a:p>
                  </a:txBody>
                  <a:tcPr>
                    <a:lnR w="38100" cap="flat" cmpd="sng" algn="ctr">
                      <a:solidFill>
                        <a:schemeClr val="tx1"/>
                      </a:solidFill>
                      <a:prstDash val="solid"/>
                      <a:round/>
                      <a:headEnd type="none" w="med" len="med"/>
                      <a:tailEnd type="none" w="med" len="med"/>
                    </a:lnR>
                    <a:solidFill>
                      <a:srgbClr val="DCE0E7"/>
                    </a:solidFill>
                  </a:tcPr>
                </a:tc>
                <a:tc>
                  <a:txBody>
                    <a:bodyPr/>
                    <a:lstStyle/>
                    <a:p>
                      <a:r>
                        <a:rPr lang="en-US" altLang="ko-Kore-KR" sz="2800" dirty="0"/>
                        <a:t>1</a:t>
                      </a:r>
                      <a:endParaRPr lang="ko-Kore-KR" altLang="en-US" sz="2800" dirty="0"/>
                    </a:p>
                  </a:txBody>
                  <a:tcPr>
                    <a:lnL w="38100" cap="flat" cmpd="sng" algn="ctr">
                      <a:solidFill>
                        <a:schemeClr val="tx1"/>
                      </a:solidFill>
                      <a:prstDash val="solid"/>
                      <a:round/>
                      <a:headEnd type="none" w="med" len="med"/>
                      <a:tailEnd type="none" w="med" len="med"/>
                    </a:lnL>
                  </a:tcPr>
                </a:tc>
                <a:tc>
                  <a:txBody>
                    <a:bodyPr/>
                    <a:lstStyle/>
                    <a:p>
                      <a:r>
                        <a:rPr lang="en-US" altLang="ko-KR" sz="2800" dirty="0"/>
                        <a:t>1</a:t>
                      </a:r>
                      <a:endParaRPr lang="ko-Kore-KR" altLang="en-US" sz="2800" dirty="0"/>
                    </a:p>
                  </a:txBody>
                  <a:tcPr>
                    <a:solidFill>
                      <a:schemeClr val="accent4"/>
                    </a:solidFill>
                  </a:tcPr>
                </a:tc>
                <a:tc>
                  <a:txBody>
                    <a:bodyPr/>
                    <a:lstStyle/>
                    <a:p>
                      <a:r>
                        <a:rPr lang="en-US" altLang="ko-Kore-KR" sz="2800" dirty="0"/>
                        <a:t>1</a:t>
                      </a:r>
                      <a:endParaRPr lang="ko-Kore-KR" altLang="en-US" sz="2800" dirty="0"/>
                    </a:p>
                  </a:txBody>
                  <a:tcPr/>
                </a:tc>
                <a:tc>
                  <a:txBody>
                    <a:bodyPr/>
                    <a:lstStyle/>
                    <a:p>
                      <a:r>
                        <a:rPr lang="en-US" altLang="ko-Kore-KR" sz="2800" dirty="0"/>
                        <a:t>0</a:t>
                      </a:r>
                      <a:endParaRPr lang="ko-Kore-KR" altLang="en-US" sz="2800" dirty="0"/>
                    </a:p>
                  </a:txBody>
                  <a:tcPr/>
                </a:tc>
                <a:tc>
                  <a:txBody>
                    <a:bodyPr/>
                    <a:lstStyle/>
                    <a:p>
                      <a:r>
                        <a:rPr lang="en-US" altLang="ko-Kore-KR" sz="2800" dirty="0"/>
                        <a:t>0</a:t>
                      </a:r>
                      <a:endParaRPr lang="ko-Kore-KR" altLang="en-US" sz="2800" dirty="0"/>
                    </a:p>
                  </a:txBody>
                  <a:tcPr/>
                </a:tc>
                <a:extLst>
                  <a:ext uri="{0D108BD9-81ED-4DB2-BD59-A6C34878D82A}">
                    <a16:rowId xmlns:a16="http://schemas.microsoft.com/office/drawing/2014/main" val="2365874524"/>
                  </a:ext>
                </a:extLst>
              </a:tr>
              <a:tr h="360742">
                <a:tc>
                  <a:txBody>
                    <a:bodyPr/>
                    <a:lstStyle/>
                    <a:p>
                      <a:r>
                        <a:rPr lang="en-US" altLang="ko-Kore-KR" sz="2800" dirty="0"/>
                        <a:t>3</a:t>
                      </a:r>
                      <a:endParaRPr lang="ko-Kore-KR" altLang="en-US" sz="2800" dirty="0"/>
                    </a:p>
                  </a:txBody>
                  <a:tcPr>
                    <a:lnR w="38100" cap="flat" cmpd="sng" algn="ctr">
                      <a:solidFill>
                        <a:schemeClr val="tx1"/>
                      </a:solidFill>
                      <a:prstDash val="solid"/>
                      <a:round/>
                      <a:headEnd type="none" w="med" len="med"/>
                      <a:tailEnd type="none" w="med" len="med"/>
                    </a:lnR>
                    <a:solidFill>
                      <a:srgbClr val="DCE0E7"/>
                    </a:solidFill>
                  </a:tcPr>
                </a:tc>
                <a:tc>
                  <a:txBody>
                    <a:bodyPr/>
                    <a:lstStyle/>
                    <a:p>
                      <a:r>
                        <a:rPr lang="en-US" altLang="ko-Kore-KR" sz="2800" dirty="0"/>
                        <a:t>0</a:t>
                      </a:r>
                      <a:endParaRPr lang="ko-Kore-KR" altLang="en-US" sz="2800" dirty="0"/>
                    </a:p>
                  </a:txBody>
                  <a:tcPr>
                    <a:lnL w="38100" cap="flat" cmpd="sng" algn="ctr">
                      <a:solidFill>
                        <a:schemeClr val="tx1"/>
                      </a:solidFill>
                      <a:prstDash val="solid"/>
                      <a:round/>
                      <a:headEnd type="none" w="med" len="med"/>
                      <a:tailEnd type="none" w="med" len="med"/>
                    </a:lnL>
                  </a:tcPr>
                </a:tc>
                <a:tc>
                  <a:txBody>
                    <a:bodyPr/>
                    <a:lstStyle/>
                    <a:p>
                      <a:r>
                        <a:rPr lang="en-US" altLang="ko-Kore-KR" sz="2800" dirty="0"/>
                        <a:t>0</a:t>
                      </a:r>
                      <a:endParaRPr lang="ko-Kore-KR" altLang="en-US" sz="2800" dirty="0"/>
                    </a:p>
                  </a:txBody>
                  <a:tcPr/>
                </a:tc>
                <a:tc>
                  <a:txBody>
                    <a:bodyPr/>
                    <a:lstStyle/>
                    <a:p>
                      <a:r>
                        <a:rPr lang="en-US" altLang="ko-KR" sz="2800" dirty="0"/>
                        <a:t>1</a:t>
                      </a:r>
                      <a:endParaRPr lang="ko-Kore-KR" altLang="en-US" sz="2800" dirty="0"/>
                    </a:p>
                  </a:txBody>
                  <a:tcPr>
                    <a:solidFill>
                      <a:schemeClr val="accent4"/>
                    </a:solidFill>
                  </a:tcPr>
                </a:tc>
                <a:tc>
                  <a:txBody>
                    <a:bodyPr/>
                    <a:lstStyle/>
                    <a:p>
                      <a:r>
                        <a:rPr lang="en-US" altLang="ko-Kore-KR" sz="2800" dirty="0"/>
                        <a:t>0</a:t>
                      </a:r>
                      <a:endParaRPr lang="ko-Kore-KR" altLang="en-US" sz="2800" dirty="0"/>
                    </a:p>
                  </a:txBody>
                  <a:tcPr/>
                </a:tc>
                <a:tc>
                  <a:txBody>
                    <a:bodyPr/>
                    <a:lstStyle/>
                    <a:p>
                      <a:r>
                        <a:rPr lang="en-US" altLang="ko-Kore-KR" sz="2800" dirty="0"/>
                        <a:t>0</a:t>
                      </a:r>
                      <a:endParaRPr lang="ko-Kore-KR" altLang="en-US" sz="2800" dirty="0"/>
                    </a:p>
                  </a:txBody>
                  <a:tcPr/>
                </a:tc>
                <a:extLst>
                  <a:ext uri="{0D108BD9-81ED-4DB2-BD59-A6C34878D82A}">
                    <a16:rowId xmlns:a16="http://schemas.microsoft.com/office/drawing/2014/main" val="3222044005"/>
                  </a:ext>
                </a:extLst>
              </a:tr>
              <a:tr h="360742">
                <a:tc>
                  <a:txBody>
                    <a:bodyPr/>
                    <a:lstStyle/>
                    <a:p>
                      <a:r>
                        <a:rPr lang="en-US" altLang="ko-Kore-KR" sz="2800" dirty="0"/>
                        <a:t>4</a:t>
                      </a:r>
                      <a:endParaRPr lang="ko-Kore-KR" altLang="en-US" sz="2800" dirty="0"/>
                    </a:p>
                  </a:txBody>
                  <a:tcPr>
                    <a:lnR w="38100" cap="flat" cmpd="sng" algn="ctr">
                      <a:solidFill>
                        <a:schemeClr val="tx1"/>
                      </a:solidFill>
                      <a:prstDash val="solid"/>
                      <a:round/>
                      <a:headEnd type="none" w="med" len="med"/>
                      <a:tailEnd type="none" w="med" len="med"/>
                    </a:lnR>
                    <a:solidFill>
                      <a:srgbClr val="DCE0E7"/>
                    </a:solidFill>
                  </a:tcPr>
                </a:tc>
                <a:tc>
                  <a:txBody>
                    <a:bodyPr/>
                    <a:lstStyle/>
                    <a:p>
                      <a:r>
                        <a:rPr lang="en-US" altLang="ko-Kore-KR" sz="2800" dirty="0"/>
                        <a:t>0</a:t>
                      </a:r>
                      <a:endParaRPr lang="ko-Kore-KR" altLang="en-US" sz="2800" dirty="0"/>
                    </a:p>
                  </a:txBody>
                  <a:tcPr>
                    <a:lnL w="38100" cap="flat" cmpd="sng" algn="ctr">
                      <a:solidFill>
                        <a:schemeClr val="tx1"/>
                      </a:solidFill>
                      <a:prstDash val="solid"/>
                      <a:round/>
                      <a:headEnd type="none" w="med" len="med"/>
                      <a:tailEnd type="none" w="med" len="med"/>
                    </a:lnL>
                  </a:tcPr>
                </a:tc>
                <a:tc>
                  <a:txBody>
                    <a:bodyPr/>
                    <a:lstStyle/>
                    <a:p>
                      <a:r>
                        <a:rPr lang="en-US" altLang="ko-Kore-KR" sz="2800" dirty="0"/>
                        <a:t>0</a:t>
                      </a:r>
                      <a:endParaRPr lang="ko-Kore-KR" altLang="en-US" sz="2800" dirty="0"/>
                    </a:p>
                  </a:txBody>
                  <a:tcPr/>
                </a:tc>
                <a:tc>
                  <a:txBody>
                    <a:bodyPr/>
                    <a:lstStyle/>
                    <a:p>
                      <a:r>
                        <a:rPr lang="en-US" altLang="ko-Kore-KR" sz="2800" dirty="0"/>
                        <a:t>0</a:t>
                      </a:r>
                      <a:endParaRPr lang="ko-Kore-KR" altLang="en-US" sz="2800" dirty="0"/>
                    </a:p>
                  </a:txBody>
                  <a:tcPr/>
                </a:tc>
                <a:tc>
                  <a:txBody>
                    <a:bodyPr/>
                    <a:lstStyle/>
                    <a:p>
                      <a:r>
                        <a:rPr lang="en-US" altLang="ko-KR" sz="2800" dirty="0"/>
                        <a:t>1</a:t>
                      </a:r>
                      <a:endParaRPr lang="ko-Kore-KR" altLang="en-US" sz="2800" dirty="0"/>
                    </a:p>
                  </a:txBody>
                  <a:tcPr>
                    <a:solidFill>
                      <a:schemeClr val="accent4"/>
                    </a:solidFill>
                  </a:tcPr>
                </a:tc>
                <a:tc>
                  <a:txBody>
                    <a:bodyPr/>
                    <a:lstStyle/>
                    <a:p>
                      <a:r>
                        <a:rPr lang="en-US" altLang="ko-Kore-KR" sz="2800" dirty="0"/>
                        <a:t>1</a:t>
                      </a:r>
                      <a:endParaRPr lang="ko-Kore-KR" altLang="en-US" sz="2800" dirty="0"/>
                    </a:p>
                  </a:txBody>
                  <a:tcPr/>
                </a:tc>
                <a:extLst>
                  <a:ext uri="{0D108BD9-81ED-4DB2-BD59-A6C34878D82A}">
                    <a16:rowId xmlns:a16="http://schemas.microsoft.com/office/drawing/2014/main" val="3276186494"/>
                  </a:ext>
                </a:extLst>
              </a:tr>
              <a:tr h="360742">
                <a:tc>
                  <a:txBody>
                    <a:bodyPr/>
                    <a:lstStyle/>
                    <a:p>
                      <a:r>
                        <a:rPr lang="en-US" altLang="ko-Kore-KR" sz="2800" dirty="0"/>
                        <a:t>5</a:t>
                      </a:r>
                      <a:endParaRPr lang="ko-Kore-KR" altLang="en-US" sz="2800" dirty="0"/>
                    </a:p>
                  </a:txBody>
                  <a:tcPr>
                    <a:lnR w="38100" cap="flat" cmpd="sng" algn="ctr">
                      <a:solidFill>
                        <a:schemeClr val="tx1"/>
                      </a:solidFill>
                      <a:prstDash val="solid"/>
                      <a:round/>
                      <a:headEnd type="none" w="med" len="med"/>
                      <a:tailEnd type="none" w="med" len="med"/>
                    </a:lnR>
                    <a:solidFill>
                      <a:srgbClr val="DCE0E7"/>
                    </a:solidFill>
                  </a:tcPr>
                </a:tc>
                <a:tc>
                  <a:txBody>
                    <a:bodyPr/>
                    <a:lstStyle/>
                    <a:p>
                      <a:r>
                        <a:rPr lang="en-US" altLang="ko-Kore-KR" sz="2800" dirty="0"/>
                        <a:t>1</a:t>
                      </a:r>
                      <a:endParaRPr lang="ko-Kore-KR" altLang="en-US" sz="2800" dirty="0"/>
                    </a:p>
                  </a:txBody>
                  <a:tcPr>
                    <a:lnL w="38100" cap="flat" cmpd="sng" algn="ctr">
                      <a:solidFill>
                        <a:schemeClr val="tx1"/>
                      </a:solidFill>
                      <a:prstDash val="solid"/>
                      <a:round/>
                      <a:headEnd type="none" w="med" len="med"/>
                      <a:tailEnd type="none" w="med" len="med"/>
                    </a:lnL>
                  </a:tcPr>
                </a:tc>
                <a:tc>
                  <a:txBody>
                    <a:bodyPr/>
                    <a:lstStyle/>
                    <a:p>
                      <a:r>
                        <a:rPr lang="en-US" altLang="ko-Kore-KR" sz="2800" dirty="0"/>
                        <a:t>1</a:t>
                      </a:r>
                      <a:endParaRPr lang="ko-Kore-KR" altLang="en-US" sz="2800" dirty="0"/>
                    </a:p>
                  </a:txBody>
                  <a:tcPr/>
                </a:tc>
                <a:tc>
                  <a:txBody>
                    <a:bodyPr/>
                    <a:lstStyle/>
                    <a:p>
                      <a:r>
                        <a:rPr lang="en-US" altLang="ko-Kore-KR" sz="2800" dirty="0"/>
                        <a:t>0</a:t>
                      </a:r>
                      <a:endParaRPr lang="ko-Kore-KR" altLang="en-US" sz="2800" dirty="0"/>
                    </a:p>
                  </a:txBody>
                  <a:tcPr/>
                </a:tc>
                <a:tc>
                  <a:txBody>
                    <a:bodyPr/>
                    <a:lstStyle/>
                    <a:p>
                      <a:r>
                        <a:rPr lang="en-US" altLang="ko-Kore-KR" sz="2800" dirty="0"/>
                        <a:t>0</a:t>
                      </a:r>
                      <a:endParaRPr lang="ko-Kore-KR" altLang="en-US" sz="2800" dirty="0"/>
                    </a:p>
                  </a:txBody>
                  <a:tcPr/>
                </a:tc>
                <a:tc>
                  <a:txBody>
                    <a:bodyPr/>
                    <a:lstStyle/>
                    <a:p>
                      <a:r>
                        <a:rPr lang="en-US" altLang="ko-KR" sz="2800" dirty="0"/>
                        <a:t>1</a:t>
                      </a:r>
                      <a:endParaRPr lang="ko-Kore-KR" altLang="en-US" sz="2800" dirty="0"/>
                    </a:p>
                  </a:txBody>
                  <a:tcPr>
                    <a:solidFill>
                      <a:schemeClr val="accent4"/>
                    </a:solidFill>
                  </a:tcPr>
                </a:tc>
                <a:extLst>
                  <a:ext uri="{0D108BD9-81ED-4DB2-BD59-A6C34878D82A}">
                    <a16:rowId xmlns:a16="http://schemas.microsoft.com/office/drawing/2014/main" val="207390579"/>
                  </a:ext>
                </a:extLst>
              </a:tr>
            </a:tbl>
          </a:graphicData>
        </a:graphic>
      </p:graphicFrame>
      <p:sp>
        <p:nvSpPr>
          <p:cNvPr id="29" name="TextBox 28">
            <a:extLst>
              <a:ext uri="{FF2B5EF4-FFF2-40B4-BE49-F238E27FC236}">
                <a16:creationId xmlns:a16="http://schemas.microsoft.com/office/drawing/2014/main" id="{C6A84D84-AB9C-8719-8028-C5571FE4002F}"/>
              </a:ext>
            </a:extLst>
          </p:cNvPr>
          <p:cNvSpPr txBox="1"/>
          <p:nvPr/>
        </p:nvSpPr>
        <p:spPr>
          <a:xfrm>
            <a:off x="9772710" y="8418374"/>
            <a:ext cx="3058530"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altLang="ko-Kore-KR" sz="2400" b="1" dirty="0">
                <a:latin typeface="Times New Roman" panose="02020603050405020304" pitchFamily="18" charset="0"/>
                <a:cs typeface="Times New Roman" panose="02020603050405020304" pitchFamily="18" charset="0"/>
              </a:rPr>
              <a:t>Adjacency Matrix : A</a:t>
            </a:r>
            <a:endParaRPr kumimoji="0" lang="ko-Kore-KR" altLang="en-US" sz="2400" b="1" i="0" u="none" strike="noStrike" cap="none" spc="0" normalizeH="0" baseline="0" dirty="0">
              <a:ln>
                <a:noFill/>
              </a:ln>
              <a:solidFill>
                <a:srgbClr val="931B15"/>
              </a:solidFill>
              <a:effectLst/>
              <a:uFillTx/>
              <a:latin typeface="Times New Roman" panose="02020603050405020304" pitchFamily="18" charset="0"/>
              <a:cs typeface="Times New Roman" panose="02020603050405020304" pitchFamily="18" charset="0"/>
              <a:sym typeface="나눔고딕"/>
            </a:endParaRPr>
          </a:p>
        </p:txBody>
      </p:sp>
      <p:graphicFrame>
        <p:nvGraphicFramePr>
          <p:cNvPr id="30" name="표 30">
            <a:extLst>
              <a:ext uri="{FF2B5EF4-FFF2-40B4-BE49-F238E27FC236}">
                <a16:creationId xmlns:a16="http://schemas.microsoft.com/office/drawing/2014/main" id="{882131AB-6963-7A59-2086-AF9769162AC6}"/>
              </a:ext>
            </a:extLst>
          </p:cNvPr>
          <p:cNvGraphicFramePr>
            <a:graphicFrameLocks noGrp="1"/>
          </p:cNvGraphicFramePr>
          <p:nvPr>
            <p:extLst>
              <p:ext uri="{D42A27DB-BD31-4B8C-83A1-F6EECF244321}">
                <p14:modId xmlns:p14="http://schemas.microsoft.com/office/powerpoint/2010/main" val="2339734440"/>
              </p:ext>
            </p:extLst>
          </p:nvPr>
        </p:nvGraphicFramePr>
        <p:xfrm>
          <a:off x="1428556" y="8637898"/>
          <a:ext cx="1536323" cy="518160"/>
        </p:xfrm>
        <a:graphic>
          <a:graphicData uri="http://schemas.openxmlformats.org/drawingml/2006/table">
            <a:tbl>
              <a:tblPr firstRow="1" bandRow="1">
                <a:tableStyleId>{5940675A-B579-460E-94D1-54222C63F5DA}</a:tableStyleId>
              </a:tblPr>
              <a:tblGrid>
                <a:gridCol w="498793">
                  <a:extLst>
                    <a:ext uri="{9D8B030D-6E8A-4147-A177-3AD203B41FA5}">
                      <a16:colId xmlns:a16="http://schemas.microsoft.com/office/drawing/2014/main" val="1379307642"/>
                    </a:ext>
                  </a:extLst>
                </a:gridCol>
                <a:gridCol w="518765">
                  <a:extLst>
                    <a:ext uri="{9D8B030D-6E8A-4147-A177-3AD203B41FA5}">
                      <a16:colId xmlns:a16="http://schemas.microsoft.com/office/drawing/2014/main" val="1551729426"/>
                    </a:ext>
                  </a:extLst>
                </a:gridCol>
                <a:gridCol w="518765">
                  <a:extLst>
                    <a:ext uri="{9D8B030D-6E8A-4147-A177-3AD203B41FA5}">
                      <a16:colId xmlns:a16="http://schemas.microsoft.com/office/drawing/2014/main" val="240145510"/>
                    </a:ext>
                  </a:extLst>
                </a:gridCol>
              </a:tblGrid>
              <a:tr h="482819">
                <a:tc>
                  <a:txBody>
                    <a:bodyPr/>
                    <a:lstStyle/>
                    <a:p>
                      <a:r>
                        <a:rPr lang="en-US" altLang="ko-Kore-KR" sz="2800" dirty="0"/>
                        <a:t>1</a:t>
                      </a:r>
                      <a:endParaRPr lang="ko-Kore-KR" altLang="en-US" sz="2800" dirty="0"/>
                    </a:p>
                  </a:txBody>
                  <a:tcPr/>
                </a:tc>
                <a:tc>
                  <a:txBody>
                    <a:bodyPr/>
                    <a:lstStyle/>
                    <a:p>
                      <a:r>
                        <a:rPr lang="en-US" altLang="ko-Kore-KR" sz="2800" dirty="0"/>
                        <a:t>1</a:t>
                      </a:r>
                      <a:endParaRPr lang="ko-Kore-KR" altLang="en-US" sz="2800" dirty="0"/>
                    </a:p>
                  </a:txBody>
                  <a:tcPr/>
                </a:tc>
                <a:tc>
                  <a:txBody>
                    <a:bodyPr/>
                    <a:lstStyle/>
                    <a:p>
                      <a:r>
                        <a:rPr lang="en-US" altLang="ko-Kore-KR" sz="2800" dirty="0"/>
                        <a:t>1</a:t>
                      </a:r>
                      <a:endParaRPr lang="ko-Kore-KR" altLang="en-US" sz="2800" dirty="0"/>
                    </a:p>
                  </a:txBody>
                  <a:tcPr/>
                </a:tc>
                <a:extLst>
                  <a:ext uri="{0D108BD9-81ED-4DB2-BD59-A6C34878D82A}">
                    <a16:rowId xmlns:a16="http://schemas.microsoft.com/office/drawing/2014/main" val="383104180"/>
                  </a:ext>
                </a:extLst>
              </a:tr>
            </a:tbl>
          </a:graphicData>
        </a:graphic>
      </p:graphicFrame>
      <p:graphicFrame>
        <p:nvGraphicFramePr>
          <p:cNvPr id="31" name="표 30">
            <a:extLst>
              <a:ext uri="{FF2B5EF4-FFF2-40B4-BE49-F238E27FC236}">
                <a16:creationId xmlns:a16="http://schemas.microsoft.com/office/drawing/2014/main" id="{42BD7053-4122-53FA-261C-A7F97C209BB2}"/>
              </a:ext>
            </a:extLst>
          </p:cNvPr>
          <p:cNvGraphicFramePr>
            <a:graphicFrameLocks noGrp="1"/>
          </p:cNvGraphicFramePr>
          <p:nvPr>
            <p:extLst>
              <p:ext uri="{D42A27DB-BD31-4B8C-83A1-F6EECF244321}">
                <p14:modId xmlns:p14="http://schemas.microsoft.com/office/powerpoint/2010/main" val="705406113"/>
              </p:ext>
            </p:extLst>
          </p:nvPr>
        </p:nvGraphicFramePr>
        <p:xfrm>
          <a:off x="196092" y="10918222"/>
          <a:ext cx="1556295" cy="518160"/>
        </p:xfrm>
        <a:graphic>
          <a:graphicData uri="http://schemas.openxmlformats.org/drawingml/2006/table">
            <a:tbl>
              <a:tblPr firstRow="1" bandRow="1">
                <a:tableStyleId>{5940675A-B579-460E-94D1-54222C63F5DA}</a:tableStyleId>
              </a:tblPr>
              <a:tblGrid>
                <a:gridCol w="518765">
                  <a:extLst>
                    <a:ext uri="{9D8B030D-6E8A-4147-A177-3AD203B41FA5}">
                      <a16:colId xmlns:a16="http://schemas.microsoft.com/office/drawing/2014/main" val="1379307642"/>
                    </a:ext>
                  </a:extLst>
                </a:gridCol>
                <a:gridCol w="518765">
                  <a:extLst>
                    <a:ext uri="{9D8B030D-6E8A-4147-A177-3AD203B41FA5}">
                      <a16:colId xmlns:a16="http://schemas.microsoft.com/office/drawing/2014/main" val="1551729426"/>
                    </a:ext>
                  </a:extLst>
                </a:gridCol>
                <a:gridCol w="518765">
                  <a:extLst>
                    <a:ext uri="{9D8B030D-6E8A-4147-A177-3AD203B41FA5}">
                      <a16:colId xmlns:a16="http://schemas.microsoft.com/office/drawing/2014/main" val="240145510"/>
                    </a:ext>
                  </a:extLst>
                </a:gridCol>
              </a:tblGrid>
              <a:tr h="482819">
                <a:tc>
                  <a:txBody>
                    <a:bodyPr/>
                    <a:lstStyle/>
                    <a:p>
                      <a:r>
                        <a:rPr lang="en-US" altLang="ko-Kore-KR" sz="2800" dirty="0"/>
                        <a:t>0</a:t>
                      </a:r>
                      <a:endParaRPr lang="ko-Kore-KR" altLang="en-US" sz="2800" dirty="0"/>
                    </a:p>
                  </a:txBody>
                  <a:tcPr/>
                </a:tc>
                <a:tc>
                  <a:txBody>
                    <a:bodyPr/>
                    <a:lstStyle/>
                    <a:p>
                      <a:r>
                        <a:rPr lang="en-US" altLang="ko-Kore-KR" sz="2800" dirty="0"/>
                        <a:t>1</a:t>
                      </a:r>
                      <a:endParaRPr lang="ko-Kore-KR" altLang="en-US" sz="2800" dirty="0"/>
                    </a:p>
                  </a:txBody>
                  <a:tcPr/>
                </a:tc>
                <a:tc>
                  <a:txBody>
                    <a:bodyPr/>
                    <a:lstStyle/>
                    <a:p>
                      <a:r>
                        <a:rPr lang="en-US" altLang="ko-Kore-KR" sz="2800" dirty="0"/>
                        <a:t>0</a:t>
                      </a:r>
                      <a:endParaRPr lang="ko-Kore-KR" altLang="en-US" sz="2800" dirty="0"/>
                    </a:p>
                  </a:txBody>
                  <a:tcPr/>
                </a:tc>
                <a:extLst>
                  <a:ext uri="{0D108BD9-81ED-4DB2-BD59-A6C34878D82A}">
                    <a16:rowId xmlns:a16="http://schemas.microsoft.com/office/drawing/2014/main" val="383104180"/>
                  </a:ext>
                </a:extLst>
              </a:tr>
            </a:tbl>
          </a:graphicData>
        </a:graphic>
      </p:graphicFrame>
      <p:graphicFrame>
        <p:nvGraphicFramePr>
          <p:cNvPr id="32" name="표 30">
            <a:extLst>
              <a:ext uri="{FF2B5EF4-FFF2-40B4-BE49-F238E27FC236}">
                <a16:creationId xmlns:a16="http://schemas.microsoft.com/office/drawing/2014/main" id="{621B4F67-F8A8-A37E-EDDE-E2B98F04C3EE}"/>
              </a:ext>
            </a:extLst>
          </p:cNvPr>
          <p:cNvGraphicFramePr>
            <a:graphicFrameLocks noGrp="1"/>
          </p:cNvGraphicFramePr>
          <p:nvPr>
            <p:extLst>
              <p:ext uri="{D42A27DB-BD31-4B8C-83A1-F6EECF244321}">
                <p14:modId xmlns:p14="http://schemas.microsoft.com/office/powerpoint/2010/main" val="2416240009"/>
              </p:ext>
            </p:extLst>
          </p:nvPr>
        </p:nvGraphicFramePr>
        <p:xfrm>
          <a:off x="5196992" y="8194552"/>
          <a:ext cx="1536323" cy="518160"/>
        </p:xfrm>
        <a:graphic>
          <a:graphicData uri="http://schemas.openxmlformats.org/drawingml/2006/table">
            <a:tbl>
              <a:tblPr firstRow="1" bandRow="1">
                <a:tableStyleId>{5940675A-B579-460E-94D1-54222C63F5DA}</a:tableStyleId>
              </a:tblPr>
              <a:tblGrid>
                <a:gridCol w="498793">
                  <a:extLst>
                    <a:ext uri="{9D8B030D-6E8A-4147-A177-3AD203B41FA5}">
                      <a16:colId xmlns:a16="http://schemas.microsoft.com/office/drawing/2014/main" val="1379307642"/>
                    </a:ext>
                  </a:extLst>
                </a:gridCol>
                <a:gridCol w="518765">
                  <a:extLst>
                    <a:ext uri="{9D8B030D-6E8A-4147-A177-3AD203B41FA5}">
                      <a16:colId xmlns:a16="http://schemas.microsoft.com/office/drawing/2014/main" val="1551729426"/>
                    </a:ext>
                  </a:extLst>
                </a:gridCol>
                <a:gridCol w="518765">
                  <a:extLst>
                    <a:ext uri="{9D8B030D-6E8A-4147-A177-3AD203B41FA5}">
                      <a16:colId xmlns:a16="http://schemas.microsoft.com/office/drawing/2014/main" val="240145510"/>
                    </a:ext>
                  </a:extLst>
                </a:gridCol>
              </a:tblGrid>
              <a:tr h="482819">
                <a:tc>
                  <a:txBody>
                    <a:bodyPr/>
                    <a:lstStyle/>
                    <a:p>
                      <a:r>
                        <a:rPr lang="en-US" altLang="ko-Kore-KR" sz="2800" dirty="0"/>
                        <a:t>1</a:t>
                      </a:r>
                      <a:endParaRPr lang="ko-Kore-KR" altLang="en-US" sz="2800" dirty="0"/>
                    </a:p>
                  </a:txBody>
                  <a:tcPr/>
                </a:tc>
                <a:tc>
                  <a:txBody>
                    <a:bodyPr/>
                    <a:lstStyle/>
                    <a:p>
                      <a:r>
                        <a:rPr lang="en-US" altLang="ko-Kore-KR" sz="2800" dirty="0"/>
                        <a:t>0</a:t>
                      </a:r>
                      <a:endParaRPr lang="ko-Kore-KR" altLang="en-US" sz="2800" dirty="0"/>
                    </a:p>
                  </a:txBody>
                  <a:tcPr/>
                </a:tc>
                <a:tc>
                  <a:txBody>
                    <a:bodyPr/>
                    <a:lstStyle/>
                    <a:p>
                      <a:r>
                        <a:rPr lang="en-US" altLang="ko-Kore-KR" sz="2800" dirty="0"/>
                        <a:t>1</a:t>
                      </a:r>
                      <a:endParaRPr lang="ko-Kore-KR" altLang="en-US" sz="2800" dirty="0"/>
                    </a:p>
                  </a:txBody>
                  <a:tcPr/>
                </a:tc>
                <a:extLst>
                  <a:ext uri="{0D108BD9-81ED-4DB2-BD59-A6C34878D82A}">
                    <a16:rowId xmlns:a16="http://schemas.microsoft.com/office/drawing/2014/main" val="383104180"/>
                  </a:ext>
                </a:extLst>
              </a:tr>
            </a:tbl>
          </a:graphicData>
        </a:graphic>
      </p:graphicFrame>
      <p:graphicFrame>
        <p:nvGraphicFramePr>
          <p:cNvPr id="33" name="표 30">
            <a:extLst>
              <a:ext uri="{FF2B5EF4-FFF2-40B4-BE49-F238E27FC236}">
                <a16:creationId xmlns:a16="http://schemas.microsoft.com/office/drawing/2014/main" id="{B2C8F088-6E8C-8B36-2F03-56A0A3BBAA29}"/>
              </a:ext>
            </a:extLst>
          </p:cNvPr>
          <p:cNvGraphicFramePr>
            <a:graphicFrameLocks noGrp="1"/>
          </p:cNvGraphicFramePr>
          <p:nvPr>
            <p:extLst>
              <p:ext uri="{D42A27DB-BD31-4B8C-83A1-F6EECF244321}">
                <p14:modId xmlns:p14="http://schemas.microsoft.com/office/powerpoint/2010/main" val="2905071052"/>
              </p:ext>
            </p:extLst>
          </p:nvPr>
        </p:nvGraphicFramePr>
        <p:xfrm>
          <a:off x="4559683" y="11187134"/>
          <a:ext cx="1536323" cy="518160"/>
        </p:xfrm>
        <a:graphic>
          <a:graphicData uri="http://schemas.openxmlformats.org/drawingml/2006/table">
            <a:tbl>
              <a:tblPr firstRow="1" bandRow="1">
                <a:tableStyleId>{5940675A-B579-460E-94D1-54222C63F5DA}</a:tableStyleId>
              </a:tblPr>
              <a:tblGrid>
                <a:gridCol w="498793">
                  <a:extLst>
                    <a:ext uri="{9D8B030D-6E8A-4147-A177-3AD203B41FA5}">
                      <a16:colId xmlns:a16="http://schemas.microsoft.com/office/drawing/2014/main" val="1379307642"/>
                    </a:ext>
                  </a:extLst>
                </a:gridCol>
                <a:gridCol w="518765">
                  <a:extLst>
                    <a:ext uri="{9D8B030D-6E8A-4147-A177-3AD203B41FA5}">
                      <a16:colId xmlns:a16="http://schemas.microsoft.com/office/drawing/2014/main" val="1551729426"/>
                    </a:ext>
                  </a:extLst>
                </a:gridCol>
                <a:gridCol w="518765">
                  <a:extLst>
                    <a:ext uri="{9D8B030D-6E8A-4147-A177-3AD203B41FA5}">
                      <a16:colId xmlns:a16="http://schemas.microsoft.com/office/drawing/2014/main" val="240145510"/>
                    </a:ext>
                  </a:extLst>
                </a:gridCol>
              </a:tblGrid>
              <a:tr h="482819">
                <a:tc>
                  <a:txBody>
                    <a:bodyPr/>
                    <a:lstStyle/>
                    <a:p>
                      <a:r>
                        <a:rPr lang="en-US" altLang="ko-Kore-KR" sz="2800" dirty="0"/>
                        <a:t>1</a:t>
                      </a:r>
                      <a:endParaRPr lang="ko-Kore-KR" altLang="en-US" sz="2800" dirty="0"/>
                    </a:p>
                  </a:txBody>
                  <a:tcPr/>
                </a:tc>
                <a:tc>
                  <a:txBody>
                    <a:bodyPr/>
                    <a:lstStyle/>
                    <a:p>
                      <a:r>
                        <a:rPr lang="en-US" altLang="ko-Kore-KR" sz="2800" dirty="0"/>
                        <a:t>1</a:t>
                      </a:r>
                      <a:endParaRPr lang="ko-Kore-KR" altLang="en-US" sz="2800" dirty="0"/>
                    </a:p>
                  </a:txBody>
                  <a:tcPr/>
                </a:tc>
                <a:tc>
                  <a:txBody>
                    <a:bodyPr/>
                    <a:lstStyle/>
                    <a:p>
                      <a:r>
                        <a:rPr lang="en-US" altLang="ko-Kore-KR" sz="2800" dirty="0"/>
                        <a:t>0</a:t>
                      </a:r>
                      <a:endParaRPr lang="ko-Kore-KR" altLang="en-US" sz="2800" dirty="0"/>
                    </a:p>
                  </a:txBody>
                  <a:tcPr/>
                </a:tc>
                <a:extLst>
                  <a:ext uri="{0D108BD9-81ED-4DB2-BD59-A6C34878D82A}">
                    <a16:rowId xmlns:a16="http://schemas.microsoft.com/office/drawing/2014/main" val="383104180"/>
                  </a:ext>
                </a:extLst>
              </a:tr>
            </a:tbl>
          </a:graphicData>
        </a:graphic>
      </p:graphicFrame>
      <p:graphicFrame>
        <p:nvGraphicFramePr>
          <p:cNvPr id="34" name="표 30">
            <a:extLst>
              <a:ext uri="{FF2B5EF4-FFF2-40B4-BE49-F238E27FC236}">
                <a16:creationId xmlns:a16="http://schemas.microsoft.com/office/drawing/2014/main" id="{A9412F0B-7281-590F-64C1-E740F44DEEC7}"/>
              </a:ext>
            </a:extLst>
          </p:cNvPr>
          <p:cNvGraphicFramePr>
            <a:graphicFrameLocks noGrp="1"/>
          </p:cNvGraphicFramePr>
          <p:nvPr>
            <p:extLst>
              <p:ext uri="{D42A27DB-BD31-4B8C-83A1-F6EECF244321}">
                <p14:modId xmlns:p14="http://schemas.microsoft.com/office/powerpoint/2010/main" val="2618794920"/>
              </p:ext>
            </p:extLst>
          </p:nvPr>
        </p:nvGraphicFramePr>
        <p:xfrm>
          <a:off x="2841720" y="11796734"/>
          <a:ext cx="1556295" cy="518160"/>
        </p:xfrm>
        <a:graphic>
          <a:graphicData uri="http://schemas.openxmlformats.org/drawingml/2006/table">
            <a:tbl>
              <a:tblPr firstRow="1" bandRow="1">
                <a:tableStyleId>{5940675A-B579-460E-94D1-54222C63F5DA}</a:tableStyleId>
              </a:tblPr>
              <a:tblGrid>
                <a:gridCol w="518765">
                  <a:extLst>
                    <a:ext uri="{9D8B030D-6E8A-4147-A177-3AD203B41FA5}">
                      <a16:colId xmlns:a16="http://schemas.microsoft.com/office/drawing/2014/main" val="1379307642"/>
                    </a:ext>
                  </a:extLst>
                </a:gridCol>
                <a:gridCol w="518765">
                  <a:extLst>
                    <a:ext uri="{9D8B030D-6E8A-4147-A177-3AD203B41FA5}">
                      <a16:colId xmlns:a16="http://schemas.microsoft.com/office/drawing/2014/main" val="1551729426"/>
                    </a:ext>
                  </a:extLst>
                </a:gridCol>
                <a:gridCol w="518765">
                  <a:extLst>
                    <a:ext uri="{9D8B030D-6E8A-4147-A177-3AD203B41FA5}">
                      <a16:colId xmlns:a16="http://schemas.microsoft.com/office/drawing/2014/main" val="240145510"/>
                    </a:ext>
                  </a:extLst>
                </a:gridCol>
              </a:tblGrid>
              <a:tr h="482819">
                <a:tc>
                  <a:txBody>
                    <a:bodyPr/>
                    <a:lstStyle/>
                    <a:p>
                      <a:r>
                        <a:rPr lang="en-US" altLang="ko-Kore-KR" sz="2800" dirty="0"/>
                        <a:t>0</a:t>
                      </a:r>
                      <a:endParaRPr lang="ko-Kore-KR" altLang="en-US" sz="2800" dirty="0"/>
                    </a:p>
                  </a:txBody>
                  <a:tcPr/>
                </a:tc>
                <a:tc>
                  <a:txBody>
                    <a:bodyPr/>
                    <a:lstStyle/>
                    <a:p>
                      <a:r>
                        <a:rPr lang="en-US" altLang="ko-Kore-KR" sz="2800" dirty="0"/>
                        <a:t>1</a:t>
                      </a:r>
                      <a:endParaRPr lang="ko-Kore-KR" altLang="en-US" sz="2800" dirty="0"/>
                    </a:p>
                  </a:txBody>
                  <a:tcPr/>
                </a:tc>
                <a:tc>
                  <a:txBody>
                    <a:bodyPr/>
                    <a:lstStyle/>
                    <a:p>
                      <a:r>
                        <a:rPr lang="en-US" altLang="ko-Kore-KR" sz="2800" dirty="0"/>
                        <a:t>1</a:t>
                      </a:r>
                      <a:endParaRPr lang="ko-Kore-KR" altLang="en-US" sz="2800" dirty="0"/>
                    </a:p>
                  </a:txBody>
                  <a:tcPr/>
                </a:tc>
                <a:extLst>
                  <a:ext uri="{0D108BD9-81ED-4DB2-BD59-A6C34878D82A}">
                    <a16:rowId xmlns:a16="http://schemas.microsoft.com/office/drawing/2014/main" val="383104180"/>
                  </a:ext>
                </a:extLst>
              </a:tr>
            </a:tbl>
          </a:graphicData>
        </a:graphic>
      </p:graphicFrame>
      <p:graphicFrame>
        <p:nvGraphicFramePr>
          <p:cNvPr id="35" name="표 35">
            <a:extLst>
              <a:ext uri="{FF2B5EF4-FFF2-40B4-BE49-F238E27FC236}">
                <a16:creationId xmlns:a16="http://schemas.microsoft.com/office/drawing/2014/main" id="{E754076C-1540-76BE-9087-9132C408CF8F}"/>
              </a:ext>
            </a:extLst>
          </p:cNvPr>
          <p:cNvGraphicFramePr>
            <a:graphicFrameLocks noGrp="1"/>
          </p:cNvGraphicFramePr>
          <p:nvPr>
            <p:extLst>
              <p:ext uri="{D42A27DB-BD31-4B8C-83A1-F6EECF244321}">
                <p14:modId xmlns:p14="http://schemas.microsoft.com/office/powerpoint/2010/main" val="1672443261"/>
              </p:ext>
            </p:extLst>
          </p:nvPr>
        </p:nvGraphicFramePr>
        <p:xfrm>
          <a:off x="15158809" y="9826999"/>
          <a:ext cx="4665508" cy="1854200"/>
        </p:xfrm>
        <a:graphic>
          <a:graphicData uri="http://schemas.openxmlformats.org/drawingml/2006/table">
            <a:tbl>
              <a:tblPr firstRow="1" bandRow="1">
                <a:tableStyleId>{5940675A-B579-460E-94D1-54222C63F5DA}</a:tableStyleId>
              </a:tblPr>
              <a:tblGrid>
                <a:gridCol w="1166377">
                  <a:extLst>
                    <a:ext uri="{9D8B030D-6E8A-4147-A177-3AD203B41FA5}">
                      <a16:colId xmlns:a16="http://schemas.microsoft.com/office/drawing/2014/main" val="661372038"/>
                    </a:ext>
                  </a:extLst>
                </a:gridCol>
                <a:gridCol w="1166377">
                  <a:extLst>
                    <a:ext uri="{9D8B030D-6E8A-4147-A177-3AD203B41FA5}">
                      <a16:colId xmlns:a16="http://schemas.microsoft.com/office/drawing/2014/main" val="1243022003"/>
                    </a:ext>
                  </a:extLst>
                </a:gridCol>
                <a:gridCol w="1166377">
                  <a:extLst>
                    <a:ext uri="{9D8B030D-6E8A-4147-A177-3AD203B41FA5}">
                      <a16:colId xmlns:a16="http://schemas.microsoft.com/office/drawing/2014/main" val="1160972361"/>
                    </a:ext>
                  </a:extLst>
                </a:gridCol>
                <a:gridCol w="1166377">
                  <a:extLst>
                    <a:ext uri="{9D8B030D-6E8A-4147-A177-3AD203B41FA5}">
                      <a16:colId xmlns:a16="http://schemas.microsoft.com/office/drawing/2014/main" val="3188127311"/>
                    </a:ext>
                  </a:extLst>
                </a:gridCol>
              </a:tblGrid>
              <a:tr h="370840">
                <a:tc>
                  <a:txBody>
                    <a:bodyPr/>
                    <a:lstStyle/>
                    <a:p>
                      <a:r>
                        <a:rPr lang="en-US" altLang="ko-Kore-KR" dirty="0"/>
                        <a:t>1</a:t>
                      </a:r>
                      <a:endParaRPr lang="ko-Kore-KR" altLang="en-US" dirty="0"/>
                    </a:p>
                  </a:txBody>
                  <a:tcPr>
                    <a:solidFill>
                      <a:srgbClr val="DCE0E7"/>
                    </a:solidFill>
                  </a:tcPr>
                </a:tc>
                <a:tc>
                  <a:txBody>
                    <a:bodyPr/>
                    <a:lstStyle/>
                    <a:p>
                      <a:r>
                        <a:rPr lang="en-US" altLang="ko-Kore-KR" dirty="0"/>
                        <a:t>1</a:t>
                      </a:r>
                      <a:endParaRPr lang="ko-Kore-KR" altLang="en-US" dirty="0"/>
                    </a:p>
                  </a:txBody>
                  <a:tcPr/>
                </a:tc>
                <a:tc>
                  <a:txBody>
                    <a:bodyPr/>
                    <a:lstStyle/>
                    <a:p>
                      <a:r>
                        <a:rPr lang="en-US" altLang="ko-Kore-KR" dirty="0"/>
                        <a:t>1</a:t>
                      </a:r>
                      <a:endParaRPr lang="ko-Kore-KR" altLang="en-US" dirty="0"/>
                    </a:p>
                  </a:txBody>
                  <a:tcPr/>
                </a:tc>
                <a:tc>
                  <a:txBody>
                    <a:bodyPr/>
                    <a:lstStyle/>
                    <a:p>
                      <a:r>
                        <a:rPr lang="en-US" altLang="ko-Kore-KR" dirty="0"/>
                        <a:t>1</a:t>
                      </a:r>
                      <a:endParaRPr lang="ko-Kore-KR" altLang="en-US" dirty="0"/>
                    </a:p>
                  </a:txBody>
                  <a:tcPr/>
                </a:tc>
                <a:extLst>
                  <a:ext uri="{0D108BD9-81ED-4DB2-BD59-A6C34878D82A}">
                    <a16:rowId xmlns:a16="http://schemas.microsoft.com/office/drawing/2014/main" val="3249063638"/>
                  </a:ext>
                </a:extLst>
              </a:tr>
              <a:tr h="370840">
                <a:tc>
                  <a:txBody>
                    <a:bodyPr/>
                    <a:lstStyle/>
                    <a:p>
                      <a:r>
                        <a:rPr lang="en-US" altLang="ko-Kore-KR" dirty="0"/>
                        <a:t>2</a:t>
                      </a:r>
                      <a:endParaRPr lang="ko-Kore-KR" altLang="en-US" dirty="0"/>
                    </a:p>
                  </a:txBody>
                  <a:tcPr>
                    <a:solidFill>
                      <a:srgbClr val="DCE0E7"/>
                    </a:solidFill>
                  </a:tcPr>
                </a:tc>
                <a:tc>
                  <a:txBody>
                    <a:bodyPr/>
                    <a:lstStyle/>
                    <a:p>
                      <a:r>
                        <a:rPr lang="en-US" altLang="ko-Kore-KR" dirty="0"/>
                        <a:t>0</a:t>
                      </a:r>
                      <a:endParaRPr lang="ko-Kore-KR" altLang="en-US" dirty="0"/>
                    </a:p>
                  </a:txBody>
                  <a:tcPr/>
                </a:tc>
                <a:tc>
                  <a:txBody>
                    <a:bodyPr/>
                    <a:lstStyle/>
                    <a:p>
                      <a:r>
                        <a:rPr lang="en-US" altLang="ko-Kore-KR" dirty="0"/>
                        <a:t>1</a:t>
                      </a:r>
                      <a:endParaRPr lang="ko-Kore-KR" altLang="en-US" dirty="0"/>
                    </a:p>
                  </a:txBody>
                  <a:tcPr/>
                </a:tc>
                <a:tc>
                  <a:txBody>
                    <a:bodyPr/>
                    <a:lstStyle/>
                    <a:p>
                      <a:r>
                        <a:rPr lang="en-US" altLang="ko-Kore-KR" dirty="0"/>
                        <a:t>1</a:t>
                      </a:r>
                      <a:endParaRPr lang="ko-Kore-KR" altLang="en-US" dirty="0"/>
                    </a:p>
                  </a:txBody>
                  <a:tcPr/>
                </a:tc>
                <a:extLst>
                  <a:ext uri="{0D108BD9-81ED-4DB2-BD59-A6C34878D82A}">
                    <a16:rowId xmlns:a16="http://schemas.microsoft.com/office/drawing/2014/main" val="1159927792"/>
                  </a:ext>
                </a:extLst>
              </a:tr>
              <a:tr h="370840">
                <a:tc>
                  <a:txBody>
                    <a:bodyPr/>
                    <a:lstStyle/>
                    <a:p>
                      <a:r>
                        <a:rPr lang="en-US" altLang="ko-Kore-KR" dirty="0"/>
                        <a:t>3</a:t>
                      </a:r>
                      <a:endParaRPr lang="ko-Kore-KR" altLang="en-US" dirty="0"/>
                    </a:p>
                  </a:txBody>
                  <a:tcPr>
                    <a:solidFill>
                      <a:srgbClr val="DCE0E7"/>
                    </a:solidFill>
                  </a:tcPr>
                </a:tc>
                <a:tc>
                  <a:txBody>
                    <a:bodyPr/>
                    <a:lstStyle/>
                    <a:p>
                      <a:r>
                        <a:rPr lang="en-US" altLang="ko-Kore-KR" dirty="0"/>
                        <a:t>0</a:t>
                      </a:r>
                      <a:endParaRPr lang="ko-Kore-KR" altLang="en-US" dirty="0"/>
                    </a:p>
                  </a:txBody>
                  <a:tcPr/>
                </a:tc>
                <a:tc>
                  <a:txBody>
                    <a:bodyPr/>
                    <a:lstStyle/>
                    <a:p>
                      <a:r>
                        <a:rPr lang="en-US" altLang="ko-Kore-KR" dirty="0"/>
                        <a:t>1</a:t>
                      </a:r>
                      <a:endParaRPr lang="ko-Kore-KR" altLang="en-US" dirty="0"/>
                    </a:p>
                  </a:txBody>
                  <a:tcPr/>
                </a:tc>
                <a:tc>
                  <a:txBody>
                    <a:bodyPr/>
                    <a:lstStyle/>
                    <a:p>
                      <a:r>
                        <a:rPr lang="en-US" altLang="ko-Kore-KR" dirty="0"/>
                        <a:t>0</a:t>
                      </a:r>
                      <a:endParaRPr lang="ko-Kore-KR" altLang="en-US" dirty="0"/>
                    </a:p>
                  </a:txBody>
                  <a:tcPr/>
                </a:tc>
                <a:extLst>
                  <a:ext uri="{0D108BD9-81ED-4DB2-BD59-A6C34878D82A}">
                    <a16:rowId xmlns:a16="http://schemas.microsoft.com/office/drawing/2014/main" val="4057960981"/>
                  </a:ext>
                </a:extLst>
              </a:tr>
              <a:tr h="370840">
                <a:tc>
                  <a:txBody>
                    <a:bodyPr/>
                    <a:lstStyle/>
                    <a:p>
                      <a:r>
                        <a:rPr lang="en-US" altLang="ko-Kore-KR" dirty="0"/>
                        <a:t>4</a:t>
                      </a:r>
                      <a:endParaRPr lang="ko-Kore-KR" altLang="en-US" dirty="0"/>
                    </a:p>
                  </a:txBody>
                  <a:tcPr>
                    <a:solidFill>
                      <a:srgbClr val="DCE0E7"/>
                    </a:solidFill>
                  </a:tcPr>
                </a:tc>
                <a:tc>
                  <a:txBody>
                    <a:bodyPr/>
                    <a:lstStyle/>
                    <a:p>
                      <a:r>
                        <a:rPr lang="en-US" altLang="ko-Kore-KR" dirty="0"/>
                        <a:t>1</a:t>
                      </a:r>
                      <a:endParaRPr lang="ko-Kore-KR" altLang="en-US" dirty="0"/>
                    </a:p>
                  </a:txBody>
                  <a:tcPr/>
                </a:tc>
                <a:tc>
                  <a:txBody>
                    <a:bodyPr/>
                    <a:lstStyle/>
                    <a:p>
                      <a:r>
                        <a:rPr lang="en-US" altLang="ko-Kore-KR" dirty="0"/>
                        <a:t>0</a:t>
                      </a:r>
                      <a:endParaRPr lang="ko-Kore-KR" altLang="en-US" dirty="0"/>
                    </a:p>
                  </a:txBody>
                  <a:tcPr/>
                </a:tc>
                <a:tc>
                  <a:txBody>
                    <a:bodyPr/>
                    <a:lstStyle/>
                    <a:p>
                      <a:r>
                        <a:rPr lang="en-US" altLang="ko-Kore-KR" dirty="0"/>
                        <a:t>1</a:t>
                      </a:r>
                      <a:endParaRPr lang="ko-Kore-KR" altLang="en-US" dirty="0"/>
                    </a:p>
                  </a:txBody>
                  <a:tcPr/>
                </a:tc>
                <a:extLst>
                  <a:ext uri="{0D108BD9-81ED-4DB2-BD59-A6C34878D82A}">
                    <a16:rowId xmlns:a16="http://schemas.microsoft.com/office/drawing/2014/main" val="3768446842"/>
                  </a:ext>
                </a:extLst>
              </a:tr>
              <a:tr h="370840">
                <a:tc>
                  <a:txBody>
                    <a:bodyPr/>
                    <a:lstStyle/>
                    <a:p>
                      <a:r>
                        <a:rPr lang="en-US" altLang="ko-Kore-KR" dirty="0"/>
                        <a:t>5</a:t>
                      </a:r>
                      <a:endParaRPr lang="ko-Kore-KR" altLang="en-US" dirty="0"/>
                    </a:p>
                  </a:txBody>
                  <a:tcPr>
                    <a:solidFill>
                      <a:srgbClr val="DCE0E7"/>
                    </a:solidFill>
                  </a:tcPr>
                </a:tc>
                <a:tc>
                  <a:txBody>
                    <a:bodyPr/>
                    <a:lstStyle/>
                    <a:p>
                      <a:r>
                        <a:rPr lang="en-US" altLang="ko-Kore-KR" dirty="0"/>
                        <a:t>1</a:t>
                      </a:r>
                      <a:endParaRPr lang="ko-Kore-KR" altLang="en-US" dirty="0"/>
                    </a:p>
                  </a:txBody>
                  <a:tcPr/>
                </a:tc>
                <a:tc>
                  <a:txBody>
                    <a:bodyPr/>
                    <a:lstStyle/>
                    <a:p>
                      <a:r>
                        <a:rPr lang="en-US" altLang="ko-Kore-KR" dirty="0"/>
                        <a:t>1</a:t>
                      </a:r>
                      <a:endParaRPr lang="ko-Kore-KR" altLang="en-US" dirty="0"/>
                    </a:p>
                  </a:txBody>
                  <a:tcPr/>
                </a:tc>
                <a:tc>
                  <a:txBody>
                    <a:bodyPr/>
                    <a:lstStyle/>
                    <a:p>
                      <a:r>
                        <a:rPr lang="en-US" altLang="ko-Kore-KR" dirty="0"/>
                        <a:t>0</a:t>
                      </a:r>
                      <a:endParaRPr lang="ko-Kore-KR" altLang="en-US" dirty="0"/>
                    </a:p>
                  </a:txBody>
                  <a:tcPr/>
                </a:tc>
                <a:extLst>
                  <a:ext uri="{0D108BD9-81ED-4DB2-BD59-A6C34878D82A}">
                    <a16:rowId xmlns:a16="http://schemas.microsoft.com/office/drawing/2014/main" val="658165425"/>
                  </a:ext>
                </a:extLst>
              </a:tr>
            </a:tbl>
          </a:graphicData>
        </a:graphic>
      </p:graphicFrame>
      <p:graphicFrame>
        <p:nvGraphicFramePr>
          <p:cNvPr id="41" name="표 41">
            <a:extLst>
              <a:ext uri="{FF2B5EF4-FFF2-40B4-BE49-F238E27FC236}">
                <a16:creationId xmlns:a16="http://schemas.microsoft.com/office/drawing/2014/main" id="{DFBDAAB8-A1BF-3C34-B5A3-FD47DDAD617A}"/>
              </a:ext>
            </a:extLst>
          </p:cNvPr>
          <p:cNvGraphicFramePr>
            <a:graphicFrameLocks noGrp="1"/>
          </p:cNvGraphicFramePr>
          <p:nvPr>
            <p:extLst>
              <p:ext uri="{D42A27DB-BD31-4B8C-83A1-F6EECF244321}">
                <p14:modId xmlns:p14="http://schemas.microsoft.com/office/powerpoint/2010/main" val="809645713"/>
              </p:ext>
            </p:extLst>
          </p:nvPr>
        </p:nvGraphicFramePr>
        <p:xfrm>
          <a:off x="20449065" y="9850219"/>
          <a:ext cx="2354309" cy="1830544"/>
        </p:xfrm>
        <a:graphic>
          <a:graphicData uri="http://schemas.openxmlformats.org/drawingml/2006/table">
            <a:tbl>
              <a:tblPr firstRow="1" bandRow="1">
                <a:tableStyleId>{5940675A-B579-460E-94D1-54222C63F5DA}</a:tableStyleId>
              </a:tblPr>
              <a:tblGrid>
                <a:gridCol w="327242">
                  <a:extLst>
                    <a:ext uri="{9D8B030D-6E8A-4147-A177-3AD203B41FA5}">
                      <a16:colId xmlns:a16="http://schemas.microsoft.com/office/drawing/2014/main" val="964863128"/>
                    </a:ext>
                  </a:extLst>
                </a:gridCol>
                <a:gridCol w="675689">
                  <a:extLst>
                    <a:ext uri="{9D8B030D-6E8A-4147-A177-3AD203B41FA5}">
                      <a16:colId xmlns:a16="http://schemas.microsoft.com/office/drawing/2014/main" val="1498979383"/>
                    </a:ext>
                  </a:extLst>
                </a:gridCol>
                <a:gridCol w="675689">
                  <a:extLst>
                    <a:ext uri="{9D8B030D-6E8A-4147-A177-3AD203B41FA5}">
                      <a16:colId xmlns:a16="http://schemas.microsoft.com/office/drawing/2014/main" val="4288891947"/>
                    </a:ext>
                  </a:extLst>
                </a:gridCol>
                <a:gridCol w="675689">
                  <a:extLst>
                    <a:ext uri="{9D8B030D-6E8A-4147-A177-3AD203B41FA5}">
                      <a16:colId xmlns:a16="http://schemas.microsoft.com/office/drawing/2014/main" val="3151829334"/>
                    </a:ext>
                  </a:extLst>
                </a:gridCol>
              </a:tblGrid>
              <a:tr h="366196">
                <a:tc>
                  <a:txBody>
                    <a:bodyPr/>
                    <a:lstStyle/>
                    <a:p>
                      <a:r>
                        <a:rPr lang="en-US" altLang="ko-Kore-KR" dirty="0"/>
                        <a:t>1</a:t>
                      </a:r>
                      <a:endParaRPr lang="ko-Kore-KR" altLang="en-US" dirty="0"/>
                    </a:p>
                  </a:txBody>
                  <a:tcPr>
                    <a:solidFill>
                      <a:srgbClr val="DCE0E7"/>
                    </a:solidFill>
                  </a:tcPr>
                </a:tc>
                <a:tc>
                  <a:txBody>
                    <a:bodyPr/>
                    <a:lstStyle/>
                    <a:p>
                      <a:pPr algn="ctr" rtl="0" fontAlgn="ctr"/>
                      <a:r>
                        <a:rPr lang="en-US" altLang="ko-Kore-KR" sz="1500" b="0" i="0" u="none" strike="noStrike">
                          <a:solidFill>
                            <a:srgbClr val="931B15"/>
                          </a:solidFill>
                          <a:effectLst/>
                          <a:latin typeface="나눔고딕" panose="020D0604000000000000" pitchFamily="34" charset="-127"/>
                          <a:ea typeface="나눔고딕" panose="020D0604000000000000" pitchFamily="34" charset="-127"/>
                        </a:rPr>
                        <a:t>2</a:t>
                      </a:r>
                    </a:p>
                  </a:txBody>
                  <a:tcPr marL="9525" marR="9525" marT="9525" marB="0" anchor="ctr"/>
                </a:tc>
                <a:tc>
                  <a:txBody>
                    <a:bodyPr/>
                    <a:lstStyle/>
                    <a:p>
                      <a:pPr algn="ctr" rtl="0" fontAlgn="ctr"/>
                      <a:r>
                        <a:rPr lang="en-US" altLang="ko-Kore-KR" sz="1500" b="0" i="0" u="none" strike="noStrike">
                          <a:solidFill>
                            <a:srgbClr val="931B15"/>
                          </a:solidFill>
                          <a:effectLst/>
                          <a:latin typeface="나눔고딕" panose="020D0604000000000000" pitchFamily="34" charset="-127"/>
                          <a:ea typeface="나눔고딕" panose="020D0604000000000000" pitchFamily="34" charset="-127"/>
                        </a:rPr>
                        <a:t>1</a:t>
                      </a:r>
                    </a:p>
                  </a:txBody>
                  <a:tcPr marL="9525" marR="9525" marT="9525" marB="0" anchor="ctr"/>
                </a:tc>
                <a:tc>
                  <a:txBody>
                    <a:bodyPr/>
                    <a:lstStyle/>
                    <a:p>
                      <a:pPr algn="ctr" rtl="0" fontAlgn="ctr"/>
                      <a:r>
                        <a:rPr lang="en-US" altLang="ko-Kore-KR" sz="1500" b="0" i="0" u="none" strike="noStrike">
                          <a:solidFill>
                            <a:srgbClr val="931B15"/>
                          </a:solidFill>
                          <a:effectLst/>
                          <a:latin typeface="나눔고딕" panose="020D0604000000000000" pitchFamily="34" charset="-127"/>
                          <a:ea typeface="나눔고딕" panose="020D0604000000000000" pitchFamily="34" charset="-127"/>
                        </a:rPr>
                        <a:t>0</a:t>
                      </a:r>
                    </a:p>
                  </a:txBody>
                  <a:tcPr marL="9525" marR="9525" marT="9525" marB="0" anchor="ctr"/>
                </a:tc>
                <a:extLst>
                  <a:ext uri="{0D108BD9-81ED-4DB2-BD59-A6C34878D82A}">
                    <a16:rowId xmlns:a16="http://schemas.microsoft.com/office/drawing/2014/main" val="3356027893"/>
                  </a:ext>
                </a:extLst>
              </a:tr>
              <a:tr h="366196">
                <a:tc>
                  <a:txBody>
                    <a:bodyPr/>
                    <a:lstStyle/>
                    <a:p>
                      <a:r>
                        <a:rPr lang="en-US" altLang="ko-Kore-KR" dirty="0"/>
                        <a:t>2</a:t>
                      </a:r>
                      <a:endParaRPr lang="ko-Kore-KR" altLang="en-US" dirty="0"/>
                    </a:p>
                  </a:txBody>
                  <a:tcPr>
                    <a:solidFill>
                      <a:srgbClr val="DCE0E7"/>
                    </a:solidFill>
                  </a:tcPr>
                </a:tc>
                <a:tc>
                  <a:txBody>
                    <a:bodyPr/>
                    <a:lstStyle/>
                    <a:p>
                      <a:pPr algn="ctr" rtl="0" fontAlgn="ctr"/>
                      <a:r>
                        <a:rPr lang="en-US" altLang="ko-Kore-KR" sz="1500" b="0" i="0" u="none" strike="noStrike">
                          <a:solidFill>
                            <a:srgbClr val="931B15"/>
                          </a:solidFill>
                          <a:effectLst/>
                          <a:latin typeface="나눔고딕" panose="020D0604000000000000" pitchFamily="34" charset="-127"/>
                          <a:ea typeface="나눔고딕" panose="020D0604000000000000" pitchFamily="34" charset="-127"/>
                        </a:rPr>
                        <a:t>3</a:t>
                      </a:r>
                    </a:p>
                  </a:txBody>
                  <a:tcPr marL="9525" marR="9525" marT="9525" marB="0" anchor="ctr"/>
                </a:tc>
                <a:tc>
                  <a:txBody>
                    <a:bodyPr/>
                    <a:lstStyle/>
                    <a:p>
                      <a:pPr algn="ctr" rtl="0" fontAlgn="ctr"/>
                      <a:r>
                        <a:rPr lang="en-US" altLang="ko-Kore-KR" sz="1500" b="0" i="0" u="none" strike="noStrike">
                          <a:solidFill>
                            <a:srgbClr val="931B15"/>
                          </a:solidFill>
                          <a:effectLst/>
                          <a:latin typeface="나눔고딕" panose="020D0604000000000000" pitchFamily="34" charset="-127"/>
                          <a:ea typeface="나눔고딕" panose="020D0604000000000000" pitchFamily="34" charset="-127"/>
                        </a:rPr>
                        <a:t>2</a:t>
                      </a:r>
                    </a:p>
                  </a:txBody>
                  <a:tcPr marL="9525" marR="9525" marT="9525" marB="0" anchor="ctr"/>
                </a:tc>
                <a:tc>
                  <a:txBody>
                    <a:bodyPr/>
                    <a:lstStyle/>
                    <a:p>
                      <a:pPr algn="ctr" rtl="0" fontAlgn="ctr"/>
                      <a:r>
                        <a:rPr lang="en-US" altLang="ko-Kore-KR" sz="1500" b="0" i="0" u="none" strike="noStrike">
                          <a:solidFill>
                            <a:srgbClr val="931B15"/>
                          </a:solidFill>
                          <a:effectLst/>
                          <a:latin typeface="나눔고딕" panose="020D0604000000000000" pitchFamily="34" charset="-127"/>
                          <a:ea typeface="나눔고딕" panose="020D0604000000000000" pitchFamily="34" charset="-127"/>
                        </a:rPr>
                        <a:t>1</a:t>
                      </a:r>
                    </a:p>
                  </a:txBody>
                  <a:tcPr marL="9525" marR="9525" marT="9525" marB="0" anchor="ctr"/>
                </a:tc>
                <a:extLst>
                  <a:ext uri="{0D108BD9-81ED-4DB2-BD59-A6C34878D82A}">
                    <a16:rowId xmlns:a16="http://schemas.microsoft.com/office/drawing/2014/main" val="773745893"/>
                  </a:ext>
                </a:extLst>
              </a:tr>
              <a:tr h="366196">
                <a:tc>
                  <a:txBody>
                    <a:bodyPr/>
                    <a:lstStyle/>
                    <a:p>
                      <a:r>
                        <a:rPr lang="en-US" altLang="ko-Kore-KR" dirty="0"/>
                        <a:t>3</a:t>
                      </a:r>
                      <a:endParaRPr lang="ko-Kore-KR" altLang="en-US" dirty="0"/>
                    </a:p>
                  </a:txBody>
                  <a:tcPr>
                    <a:solidFill>
                      <a:srgbClr val="DCE0E7"/>
                    </a:solidFill>
                  </a:tcPr>
                </a:tc>
                <a:tc>
                  <a:txBody>
                    <a:bodyPr/>
                    <a:lstStyle/>
                    <a:p>
                      <a:pPr algn="ctr" rtl="0" fontAlgn="ctr"/>
                      <a:r>
                        <a:rPr lang="en-US" altLang="ko-Kore-KR" sz="1500" b="0" i="0" u="none" strike="noStrike">
                          <a:solidFill>
                            <a:srgbClr val="931B15"/>
                          </a:solidFill>
                          <a:effectLst/>
                          <a:latin typeface="나눔고딕" panose="020D0604000000000000" pitchFamily="34" charset="-127"/>
                          <a:ea typeface="나눔고딕" panose="020D0604000000000000" pitchFamily="34" charset="-127"/>
                        </a:rPr>
                        <a:t>1</a:t>
                      </a:r>
                    </a:p>
                  </a:txBody>
                  <a:tcPr marL="9525" marR="9525" marT="9525" marB="0" anchor="ctr"/>
                </a:tc>
                <a:tc>
                  <a:txBody>
                    <a:bodyPr/>
                    <a:lstStyle/>
                    <a:p>
                      <a:pPr algn="ctr" rtl="0" fontAlgn="ctr"/>
                      <a:r>
                        <a:rPr lang="en-US" altLang="ko-Kore-KR" sz="1500" b="0" i="0" u="none" strike="noStrike">
                          <a:solidFill>
                            <a:srgbClr val="931B15"/>
                          </a:solidFill>
                          <a:effectLst/>
                          <a:latin typeface="나눔고딕" panose="020D0604000000000000" pitchFamily="34" charset="-127"/>
                          <a:ea typeface="나눔고딕" panose="020D0604000000000000" pitchFamily="34" charset="-127"/>
                        </a:rPr>
                        <a:t>1</a:t>
                      </a:r>
                    </a:p>
                  </a:txBody>
                  <a:tcPr marL="9525" marR="9525" marT="9525" marB="0" anchor="ctr"/>
                </a:tc>
                <a:tc>
                  <a:txBody>
                    <a:bodyPr/>
                    <a:lstStyle/>
                    <a:p>
                      <a:pPr algn="ctr" rtl="0" fontAlgn="ctr"/>
                      <a:r>
                        <a:rPr lang="en-US" altLang="ko-Kore-KR" sz="1500" b="0" i="0" u="none" strike="noStrike">
                          <a:solidFill>
                            <a:srgbClr val="931B15"/>
                          </a:solidFill>
                          <a:effectLst/>
                          <a:latin typeface="나눔고딕" panose="020D0604000000000000" pitchFamily="34" charset="-127"/>
                          <a:ea typeface="나눔고딕" panose="020D0604000000000000" pitchFamily="34" charset="-127"/>
                        </a:rPr>
                        <a:t>0</a:t>
                      </a:r>
                    </a:p>
                  </a:txBody>
                  <a:tcPr marL="9525" marR="9525" marT="9525" marB="0" anchor="ctr"/>
                </a:tc>
                <a:extLst>
                  <a:ext uri="{0D108BD9-81ED-4DB2-BD59-A6C34878D82A}">
                    <a16:rowId xmlns:a16="http://schemas.microsoft.com/office/drawing/2014/main" val="1834736892"/>
                  </a:ext>
                </a:extLst>
              </a:tr>
              <a:tr h="0">
                <a:tc>
                  <a:txBody>
                    <a:bodyPr/>
                    <a:lstStyle/>
                    <a:p>
                      <a:r>
                        <a:rPr lang="en-US" altLang="ko-Kore-KR" dirty="0"/>
                        <a:t>4</a:t>
                      </a:r>
                      <a:endParaRPr lang="ko-Kore-KR" altLang="en-US" dirty="0"/>
                    </a:p>
                  </a:txBody>
                  <a:tcPr>
                    <a:solidFill>
                      <a:srgbClr val="DCE0E7"/>
                    </a:solidFill>
                  </a:tcPr>
                </a:tc>
                <a:tc>
                  <a:txBody>
                    <a:bodyPr/>
                    <a:lstStyle/>
                    <a:p>
                      <a:pPr algn="ctr" rtl="0" fontAlgn="ctr"/>
                      <a:r>
                        <a:rPr lang="en-US" altLang="ko-Kore-KR" sz="1500" b="0" i="0" u="none" strike="noStrike">
                          <a:solidFill>
                            <a:srgbClr val="931B15"/>
                          </a:solidFill>
                          <a:effectLst/>
                          <a:latin typeface="나눔고딕" panose="020D0604000000000000" pitchFamily="34" charset="-127"/>
                          <a:ea typeface="나눔고딕" panose="020D0604000000000000" pitchFamily="34" charset="-127"/>
                        </a:rPr>
                        <a:t>2</a:t>
                      </a:r>
                    </a:p>
                  </a:txBody>
                  <a:tcPr marL="9525" marR="9525" marT="9525" marB="0" anchor="ctr"/>
                </a:tc>
                <a:tc>
                  <a:txBody>
                    <a:bodyPr/>
                    <a:lstStyle/>
                    <a:p>
                      <a:pPr algn="ctr" rtl="0" fontAlgn="ctr"/>
                      <a:r>
                        <a:rPr lang="en-US" altLang="ko-Kore-KR" sz="1500" b="0" i="0" u="none" strike="noStrike">
                          <a:solidFill>
                            <a:srgbClr val="931B15"/>
                          </a:solidFill>
                          <a:effectLst/>
                          <a:latin typeface="나눔고딕" panose="020D0604000000000000" pitchFamily="34" charset="-127"/>
                          <a:ea typeface="나눔고딕" panose="020D0604000000000000" pitchFamily="34" charset="-127"/>
                        </a:rPr>
                        <a:t>1</a:t>
                      </a:r>
                    </a:p>
                  </a:txBody>
                  <a:tcPr marL="9525" marR="9525" marT="9525" marB="0" anchor="ctr"/>
                </a:tc>
                <a:tc>
                  <a:txBody>
                    <a:bodyPr/>
                    <a:lstStyle/>
                    <a:p>
                      <a:pPr algn="ctr" rtl="0" fontAlgn="ctr"/>
                      <a:r>
                        <a:rPr lang="en-US" altLang="ko-Kore-KR" sz="1500" b="0" i="0" u="none" strike="noStrike">
                          <a:solidFill>
                            <a:srgbClr val="931B15"/>
                          </a:solidFill>
                          <a:effectLst/>
                          <a:latin typeface="나눔고딕" panose="020D0604000000000000" pitchFamily="34" charset="-127"/>
                          <a:ea typeface="나눔고딕" panose="020D0604000000000000" pitchFamily="34" charset="-127"/>
                        </a:rPr>
                        <a:t>1</a:t>
                      </a:r>
                    </a:p>
                  </a:txBody>
                  <a:tcPr marL="9525" marR="9525" marT="9525" marB="0" anchor="ctr"/>
                </a:tc>
                <a:extLst>
                  <a:ext uri="{0D108BD9-81ED-4DB2-BD59-A6C34878D82A}">
                    <a16:rowId xmlns:a16="http://schemas.microsoft.com/office/drawing/2014/main" val="1161089388"/>
                  </a:ext>
                </a:extLst>
              </a:tr>
              <a:tr h="366196">
                <a:tc>
                  <a:txBody>
                    <a:bodyPr/>
                    <a:lstStyle/>
                    <a:p>
                      <a:r>
                        <a:rPr lang="en-US" altLang="ko-Kore-KR" dirty="0"/>
                        <a:t>5</a:t>
                      </a:r>
                      <a:endParaRPr lang="ko-Kore-KR" altLang="en-US" dirty="0"/>
                    </a:p>
                  </a:txBody>
                  <a:tcPr>
                    <a:solidFill>
                      <a:srgbClr val="DCE0E7"/>
                    </a:solidFill>
                  </a:tcPr>
                </a:tc>
                <a:tc>
                  <a:txBody>
                    <a:bodyPr/>
                    <a:lstStyle/>
                    <a:p>
                      <a:pPr algn="ctr" rtl="0" fontAlgn="ctr"/>
                      <a:r>
                        <a:rPr lang="en-US" altLang="ko-Kore-KR" sz="1500" b="0" i="0" u="none" strike="noStrike">
                          <a:solidFill>
                            <a:srgbClr val="931B15"/>
                          </a:solidFill>
                          <a:effectLst/>
                          <a:latin typeface="나눔고딕" panose="020D0604000000000000" pitchFamily="34" charset="-127"/>
                          <a:ea typeface="나눔고딕" panose="020D0604000000000000" pitchFamily="34" charset="-127"/>
                        </a:rPr>
                        <a:t>3</a:t>
                      </a:r>
                    </a:p>
                  </a:txBody>
                  <a:tcPr marL="9525" marR="9525" marT="9525" marB="0" anchor="ctr"/>
                </a:tc>
                <a:tc>
                  <a:txBody>
                    <a:bodyPr/>
                    <a:lstStyle/>
                    <a:p>
                      <a:pPr algn="ctr" rtl="0" fontAlgn="ctr"/>
                      <a:r>
                        <a:rPr lang="en-US" altLang="ko-Kore-KR" sz="1500" b="0" i="0" u="none" strike="noStrike">
                          <a:solidFill>
                            <a:srgbClr val="931B15"/>
                          </a:solidFill>
                          <a:effectLst/>
                          <a:latin typeface="나눔고딕" panose="020D0604000000000000" pitchFamily="34" charset="-127"/>
                          <a:ea typeface="나눔고딕" panose="020D0604000000000000" pitchFamily="34" charset="-127"/>
                        </a:rPr>
                        <a:t>2</a:t>
                      </a:r>
                    </a:p>
                  </a:txBody>
                  <a:tcPr marL="9525" marR="9525" marT="9525" marB="0" anchor="ctr"/>
                </a:tc>
                <a:tc>
                  <a:txBody>
                    <a:bodyPr/>
                    <a:lstStyle/>
                    <a:p>
                      <a:pPr algn="ctr" rtl="0" fontAlgn="ctr"/>
                      <a:r>
                        <a:rPr lang="en-US" altLang="ko-Kore-KR" sz="1500" b="0" i="0" u="none" strike="noStrike" dirty="0">
                          <a:solidFill>
                            <a:srgbClr val="931B15"/>
                          </a:solidFill>
                          <a:effectLst/>
                          <a:latin typeface="나눔고딕" panose="020D0604000000000000" pitchFamily="34" charset="-127"/>
                          <a:ea typeface="나눔고딕" panose="020D0604000000000000" pitchFamily="34" charset="-127"/>
                        </a:rPr>
                        <a:t>1</a:t>
                      </a:r>
                    </a:p>
                  </a:txBody>
                  <a:tcPr marL="9525" marR="9525" marT="9525" marB="0" anchor="ctr"/>
                </a:tc>
                <a:extLst>
                  <a:ext uri="{0D108BD9-81ED-4DB2-BD59-A6C34878D82A}">
                    <a16:rowId xmlns:a16="http://schemas.microsoft.com/office/drawing/2014/main" val="265074114"/>
                  </a:ext>
                </a:extLst>
              </a:tr>
            </a:tbl>
          </a:graphicData>
        </a:graphic>
      </p:graphicFrame>
      <p:sp>
        <p:nvSpPr>
          <p:cNvPr id="42" name="TextBox 41">
            <a:extLst>
              <a:ext uri="{FF2B5EF4-FFF2-40B4-BE49-F238E27FC236}">
                <a16:creationId xmlns:a16="http://schemas.microsoft.com/office/drawing/2014/main" id="{50288FFF-C17E-F0A4-EFBA-35370C24BB2C}"/>
              </a:ext>
            </a:extLst>
          </p:cNvPr>
          <p:cNvSpPr txBox="1"/>
          <p:nvPr/>
        </p:nvSpPr>
        <p:spPr>
          <a:xfrm>
            <a:off x="21352105" y="9212018"/>
            <a:ext cx="548228"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altLang="ko-KR" sz="2400" b="1" dirty="0">
                <a:latin typeface="Times New Roman" panose="02020603050405020304" pitchFamily="18" charset="0"/>
                <a:cs typeface="Times New Roman" panose="02020603050405020304" pitchFamily="18" charset="0"/>
              </a:rPr>
              <a:t>AX</a:t>
            </a:r>
            <a:endParaRPr kumimoji="0" lang="ko-Kore-KR" altLang="en-US" sz="2400" b="1" i="0" u="none" strike="noStrike" cap="none" spc="0" normalizeH="0" baseline="0" dirty="0">
              <a:ln>
                <a:noFill/>
              </a:ln>
              <a:solidFill>
                <a:srgbClr val="931B15"/>
              </a:solidFill>
              <a:effectLst/>
              <a:uFillTx/>
              <a:latin typeface="Times New Roman" panose="02020603050405020304" pitchFamily="18" charset="0"/>
              <a:cs typeface="Times New Roman" panose="02020603050405020304" pitchFamily="18" charset="0"/>
              <a:sym typeface="나눔고딕"/>
            </a:endParaRPr>
          </a:p>
        </p:txBody>
      </p:sp>
      <p:sp>
        <p:nvSpPr>
          <p:cNvPr id="43" name="TextBox 42">
            <a:extLst>
              <a:ext uri="{FF2B5EF4-FFF2-40B4-BE49-F238E27FC236}">
                <a16:creationId xmlns:a16="http://schemas.microsoft.com/office/drawing/2014/main" id="{B81C0A5D-0038-4E4A-EC43-A31BB7A7B843}"/>
              </a:ext>
            </a:extLst>
          </p:cNvPr>
          <p:cNvSpPr txBox="1"/>
          <p:nvPr/>
        </p:nvSpPr>
        <p:spPr>
          <a:xfrm>
            <a:off x="16165079" y="9195176"/>
            <a:ext cx="2652969"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altLang="ko-Kore-KR" sz="2400" b="1" i="0" u="none" strike="noStrike" cap="none" spc="0" normalizeH="0" baseline="0" dirty="0">
                <a:ln>
                  <a:noFill/>
                </a:ln>
                <a:solidFill>
                  <a:srgbClr val="931B15"/>
                </a:solidFill>
                <a:effectLst/>
                <a:uFillTx/>
                <a:latin typeface="Times New Roman" panose="02020603050405020304" pitchFamily="18" charset="0"/>
                <a:cs typeface="Times New Roman" panose="02020603050405020304" pitchFamily="18" charset="0"/>
                <a:sym typeface="나눔고딕"/>
              </a:rPr>
              <a:t>Feature Matrix : X</a:t>
            </a:r>
            <a:endParaRPr kumimoji="0" lang="ko-Kore-KR" altLang="en-US" sz="2400" b="1" i="0" u="none" strike="noStrike" cap="none" spc="0" normalizeH="0" baseline="0" dirty="0">
              <a:ln>
                <a:noFill/>
              </a:ln>
              <a:solidFill>
                <a:srgbClr val="931B15"/>
              </a:solidFill>
              <a:effectLst/>
              <a:uFillTx/>
              <a:latin typeface="Times New Roman" panose="02020603050405020304" pitchFamily="18" charset="0"/>
              <a:cs typeface="Times New Roman" panose="02020603050405020304" pitchFamily="18" charset="0"/>
              <a:sym typeface="나눔고딕"/>
            </a:endParaRPr>
          </a:p>
        </p:txBody>
      </p:sp>
      <p:sp>
        <p:nvSpPr>
          <p:cNvPr id="44" name="TextBox 43">
            <a:extLst>
              <a:ext uri="{FF2B5EF4-FFF2-40B4-BE49-F238E27FC236}">
                <a16:creationId xmlns:a16="http://schemas.microsoft.com/office/drawing/2014/main" id="{944EF6E7-C414-C162-1362-C622BEF74AB8}"/>
              </a:ext>
            </a:extLst>
          </p:cNvPr>
          <p:cNvSpPr txBox="1"/>
          <p:nvPr/>
        </p:nvSpPr>
        <p:spPr>
          <a:xfrm>
            <a:off x="570153" y="8113574"/>
            <a:ext cx="2091919"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altLang="ko-Kore-KR" sz="2400" b="1" dirty="0">
                <a:latin typeface="Times New Roman" panose="02020603050405020304" pitchFamily="18" charset="0"/>
                <a:cs typeface="Times New Roman" panose="02020603050405020304" pitchFamily="18" charset="0"/>
              </a:rPr>
              <a:t>Feature Vector</a:t>
            </a:r>
            <a:endParaRPr kumimoji="0" lang="ko-Kore-KR" altLang="en-US" sz="2400" b="1" i="0" u="none" strike="noStrike" cap="none" spc="0" normalizeH="0" baseline="0" dirty="0">
              <a:ln>
                <a:noFill/>
              </a:ln>
              <a:solidFill>
                <a:srgbClr val="931B15"/>
              </a:solidFill>
              <a:effectLst/>
              <a:uFillTx/>
              <a:latin typeface="Times New Roman" panose="02020603050405020304" pitchFamily="18" charset="0"/>
              <a:cs typeface="Times New Roman" panose="02020603050405020304" pitchFamily="18" charset="0"/>
              <a:sym typeface="나눔고딕"/>
            </a:endParaRPr>
          </a:p>
        </p:txBody>
      </p:sp>
    </p:spTree>
    <p:extLst>
      <p:ext uri="{BB962C8B-B14F-4D97-AF65-F5344CB8AC3E}">
        <p14:creationId xmlns:p14="http://schemas.microsoft.com/office/powerpoint/2010/main" val="1305400918"/>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94A8325-CEF8-2B85-7997-3CB402CA5208}"/>
              </a:ext>
            </a:extLst>
          </p:cNvPr>
          <p:cNvSpPr>
            <a:spLocks noGrp="1"/>
          </p:cNvSpPr>
          <p:nvPr>
            <p:ph type="title"/>
          </p:nvPr>
        </p:nvSpPr>
        <p:spPr/>
        <p:txBody>
          <a:bodyPr/>
          <a:lstStyle/>
          <a:p>
            <a:r>
              <a:rPr kumimoji="1" lang="en-US" altLang="ko-Kore-KR" dirty="0"/>
              <a:t>Graph</a:t>
            </a:r>
            <a:endParaRPr kumimoji="1" lang="ko-Kore-KR" altLang="en-US" dirty="0"/>
          </a:p>
        </p:txBody>
      </p:sp>
      <p:sp>
        <p:nvSpPr>
          <p:cNvPr id="3" name="텍스트 개체 틀 2">
            <a:extLst>
              <a:ext uri="{FF2B5EF4-FFF2-40B4-BE49-F238E27FC236}">
                <a16:creationId xmlns:a16="http://schemas.microsoft.com/office/drawing/2014/main" id="{BB38566C-9869-54EC-F902-BB1999429FE3}"/>
              </a:ext>
            </a:extLst>
          </p:cNvPr>
          <p:cNvSpPr>
            <a:spLocks noGrp="1"/>
          </p:cNvSpPr>
          <p:nvPr>
            <p:ph type="body" sz="quarter" idx="21"/>
          </p:nvPr>
        </p:nvSpPr>
        <p:spPr/>
        <p:txBody>
          <a:bodyPr/>
          <a:lstStyle/>
          <a:p>
            <a:r>
              <a:rPr kumimoji="1" lang="en-US" altLang="ko-Kore-KR" dirty="0"/>
              <a:t>Node Representation (= Node Embedding)</a:t>
            </a:r>
            <a:endParaRPr kumimoji="1" lang="ko-Kore-KR" altLang="en-US" dirty="0"/>
          </a:p>
        </p:txBody>
      </p:sp>
      <p:sp>
        <p:nvSpPr>
          <p:cNvPr id="4" name="텍스트 개체 틀 3">
            <a:extLst>
              <a:ext uri="{FF2B5EF4-FFF2-40B4-BE49-F238E27FC236}">
                <a16:creationId xmlns:a16="http://schemas.microsoft.com/office/drawing/2014/main" id="{5F06CBAF-4592-6020-4782-4611CA96CE31}"/>
              </a:ext>
            </a:extLst>
          </p:cNvPr>
          <p:cNvSpPr>
            <a:spLocks noGrp="1"/>
          </p:cNvSpPr>
          <p:nvPr>
            <p:ph type="body" idx="1"/>
          </p:nvPr>
        </p:nvSpPr>
        <p:spPr/>
        <p:txBody>
          <a:bodyPr>
            <a:normAutofit/>
          </a:bodyPr>
          <a:lstStyle/>
          <a:p>
            <a:r>
              <a:rPr kumimoji="1" lang="en" altLang="ko-Kore-KR" dirty="0">
                <a:latin typeface="Times New Roman" panose="02020603050405020304" pitchFamily="18" charset="0"/>
              </a:rPr>
              <a:t>The vertices (nodes) of the graph should be expressed as vectors, and the expression method is called Node Representation (= Node Embedding)
</a:t>
            </a:r>
            <a:r>
              <a:rPr kumimoji="1" lang="en-US" altLang="ko-KR" dirty="0">
                <a:latin typeface="Times New Roman" panose="02020603050405020304" pitchFamily="18" charset="0"/>
              </a:rPr>
              <a:t>Node Embedding</a:t>
            </a:r>
          </a:p>
          <a:p>
            <a:pPr lvl="1"/>
            <a:r>
              <a:rPr kumimoji="1" lang="en-US" altLang="ko-KR" dirty="0"/>
              <a:t>Representation in the form of a vector</a:t>
            </a:r>
          </a:p>
          <a:p>
            <a:pPr lvl="1"/>
            <a:r>
              <a:rPr kumimoji="1" lang="en-US" altLang="ko-KR" dirty="0"/>
              <a:t>The vector space in which the Node is represented is called an embedding space</a:t>
            </a:r>
          </a:p>
          <a:p>
            <a:pPr lvl="1"/>
            <a:r>
              <a:rPr kumimoji="1" lang="en-US" altLang="ko-Kore-KR" dirty="0"/>
              <a:t>Inductive Method</a:t>
            </a:r>
          </a:p>
          <a:p>
            <a:pPr lvl="1"/>
            <a:r>
              <a:rPr kumimoji="1" lang="en-US" altLang="ko-Kore-KR" dirty="0" err="1"/>
              <a:t>Transductive</a:t>
            </a:r>
            <a:r>
              <a:rPr kumimoji="1" lang="en-US" altLang="ko-Kore-KR" dirty="0"/>
              <a:t> Method</a:t>
            </a:r>
            <a:endParaRPr kumimoji="1" lang="ko-Kore-KR" altLang="en-US" dirty="0"/>
          </a:p>
        </p:txBody>
      </p:sp>
    </p:spTree>
    <p:extLst>
      <p:ext uri="{BB962C8B-B14F-4D97-AF65-F5344CB8AC3E}">
        <p14:creationId xmlns:p14="http://schemas.microsoft.com/office/powerpoint/2010/main" val="2681854919"/>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4EA7B9E-0E3B-1938-BB6C-BEF98C757C48}"/>
              </a:ext>
            </a:extLst>
          </p:cNvPr>
          <p:cNvSpPr>
            <a:spLocks noGrp="1"/>
          </p:cNvSpPr>
          <p:nvPr>
            <p:ph type="title"/>
          </p:nvPr>
        </p:nvSpPr>
        <p:spPr/>
        <p:txBody>
          <a:bodyPr/>
          <a:lstStyle/>
          <a:p>
            <a:r>
              <a:rPr kumimoji="1" lang="en-US" altLang="ko-Kore-KR" dirty="0"/>
              <a:t>Graph</a:t>
            </a:r>
            <a:endParaRPr kumimoji="1" lang="ko-Kore-KR" altLang="en-US" dirty="0"/>
          </a:p>
        </p:txBody>
      </p:sp>
      <p:sp>
        <p:nvSpPr>
          <p:cNvPr id="3" name="텍스트 개체 틀 2">
            <a:extLst>
              <a:ext uri="{FF2B5EF4-FFF2-40B4-BE49-F238E27FC236}">
                <a16:creationId xmlns:a16="http://schemas.microsoft.com/office/drawing/2014/main" id="{69058A35-7FA4-5C3D-9CAC-9DD553A8C13F}"/>
              </a:ext>
            </a:extLst>
          </p:cNvPr>
          <p:cNvSpPr>
            <a:spLocks noGrp="1"/>
          </p:cNvSpPr>
          <p:nvPr>
            <p:ph type="body" sz="quarter" idx="21"/>
          </p:nvPr>
        </p:nvSpPr>
        <p:spPr/>
        <p:txBody>
          <a:bodyPr/>
          <a:lstStyle/>
          <a:p>
            <a:r>
              <a:rPr kumimoji="1" lang="en-US" altLang="ko-Kore-KR" dirty="0"/>
              <a:t>Embedding</a:t>
            </a:r>
            <a:r>
              <a:rPr kumimoji="1" lang="ko-KR" altLang="en-US" dirty="0"/>
              <a:t> </a:t>
            </a:r>
            <a:r>
              <a:rPr kumimoji="1" lang="en-US" altLang="ko-KR" dirty="0"/>
              <a:t>Method</a:t>
            </a:r>
            <a:endParaRPr kumimoji="1" lang="ko-Kore-KR" altLang="en-US" dirty="0"/>
          </a:p>
        </p:txBody>
      </p:sp>
      <p:sp>
        <p:nvSpPr>
          <p:cNvPr id="4" name="텍스트 개체 틀 3">
            <a:extLst>
              <a:ext uri="{FF2B5EF4-FFF2-40B4-BE49-F238E27FC236}">
                <a16:creationId xmlns:a16="http://schemas.microsoft.com/office/drawing/2014/main" id="{9693D790-8BE5-E5C9-6C1F-597ED48617F2}"/>
              </a:ext>
            </a:extLst>
          </p:cNvPr>
          <p:cNvSpPr>
            <a:spLocks noGrp="1"/>
          </p:cNvSpPr>
          <p:nvPr>
            <p:ph type="body" idx="1"/>
          </p:nvPr>
        </p:nvSpPr>
        <p:spPr/>
        <p:txBody>
          <a:bodyPr>
            <a:normAutofit fontScale="25000" lnSpcReduction="20000"/>
          </a:bodyPr>
          <a:lstStyle/>
          <a:p>
            <a:pPr marL="0" indent="0">
              <a:buNone/>
            </a:pPr>
            <a:r>
              <a:rPr kumimoji="1" lang="en-US" altLang="ko-KR" sz="12800" dirty="0">
                <a:latin typeface="Times New Roman" panose="02020603050405020304" pitchFamily="18" charset="0"/>
              </a:rPr>
              <a:t>Ex) we have a graph with 10 nodes.</a:t>
            </a:r>
          </a:p>
          <a:p>
            <a:pPr marL="0" indent="0">
              <a:buNone/>
            </a:pPr>
            <a:r>
              <a:rPr kumimoji="1" lang="en-US" altLang="ko-KR" sz="11200" dirty="0">
                <a:latin typeface="Times New Roman" panose="02020603050405020304" pitchFamily="18" charset="0"/>
              </a:rPr>
              <a:t>Inductive Method</a:t>
            </a:r>
          </a:p>
          <a:p>
            <a:pPr lvl="1"/>
            <a:r>
              <a:rPr kumimoji="1" lang="en" altLang="ko-KR" sz="11200" dirty="0"/>
              <a:t>Get encoder, which is a function that changes each node to an embedding.</a:t>
            </a:r>
            <a:endParaRPr kumimoji="1" lang="en-US" altLang="ko-KR" sz="11200" dirty="0"/>
          </a:p>
          <a:p>
            <a:pPr lvl="3"/>
            <a:r>
              <a:rPr kumimoji="1" lang="en-US" altLang="ko-KR" sz="11200" dirty="0"/>
              <a:t>Consider structure of the graph, How nodes are connected</a:t>
            </a:r>
          </a:p>
          <a:p>
            <a:pPr lvl="3"/>
            <a:r>
              <a:rPr kumimoji="1" lang="en-US" altLang="ko-KR" sz="11200" dirty="0"/>
              <a:t>Use 6 of them for the training set with the labels and 4 for the test set</a:t>
            </a:r>
          </a:p>
          <a:p>
            <a:pPr lvl="3"/>
            <a:r>
              <a:rPr kumimoji="1" lang="en-US" altLang="ko-KR" sz="11200" dirty="0"/>
              <a:t>Semi-supervised learning approach and train the whole graph using only 6 labeled data points.</a:t>
            </a:r>
          </a:p>
          <a:p>
            <a:pPr lvl="3"/>
            <a:r>
              <a:rPr kumimoji="1" lang="en-US" altLang="ko-KR" sz="11200" dirty="0"/>
              <a:t>Models trained correctly with inductive learning can generalize well.</a:t>
            </a:r>
          </a:p>
          <a:p>
            <a:pPr lvl="3"/>
            <a:r>
              <a:rPr kumimoji="1" lang="en-US" altLang="ko-KR" sz="11200" dirty="0"/>
              <a:t>But it can be quite hard to capture the complete structure of the data</a:t>
            </a:r>
          </a:p>
          <a:p>
            <a:r>
              <a:rPr kumimoji="1" lang="en-US" altLang="ko-KR" sz="11200" dirty="0" err="1">
                <a:latin typeface="Times New Roman" panose="02020603050405020304" pitchFamily="18" charset="0"/>
              </a:rPr>
              <a:t>Transductive</a:t>
            </a:r>
            <a:r>
              <a:rPr kumimoji="1" lang="en-US" altLang="ko-KR" sz="11200" dirty="0">
                <a:latin typeface="Times New Roman" panose="02020603050405020304" pitchFamily="18" charset="0"/>
              </a:rPr>
              <a:t> Method </a:t>
            </a:r>
          </a:p>
          <a:p>
            <a:pPr lvl="1"/>
            <a:r>
              <a:rPr kumimoji="1" lang="en-US" altLang="ko-Kore-KR" sz="11200" dirty="0"/>
              <a:t>To obtain an embedding vector for each Node, the embedding of the node itself is obtained as a result of learning.</a:t>
            </a:r>
            <a:endParaRPr kumimoji="1" lang="en-US" altLang="ko-KR" sz="11200" dirty="0"/>
          </a:p>
          <a:p>
            <a:pPr lvl="2"/>
            <a:r>
              <a:rPr kumimoji="1" lang="en-US" altLang="ko-KR" sz="11200" dirty="0"/>
              <a:t>Self-supervised approach which will label the unlabeled data points using additional information and train the model on all 10 nodes.</a:t>
            </a:r>
          </a:p>
          <a:p>
            <a:pPr lvl="2"/>
            <a:r>
              <a:rPr kumimoji="1" lang="en-US" altLang="ko-KR" sz="11200" dirty="0"/>
              <a:t>It is common in GNNs since we use the whole graph to train the model.</a:t>
            </a:r>
          </a:p>
        </p:txBody>
      </p:sp>
    </p:spTree>
    <p:extLst>
      <p:ext uri="{BB962C8B-B14F-4D97-AF65-F5344CB8AC3E}">
        <p14:creationId xmlns:p14="http://schemas.microsoft.com/office/powerpoint/2010/main" val="1561703766"/>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16D92AC-16DC-E0FA-CC31-599C41B56C58}"/>
              </a:ext>
            </a:extLst>
          </p:cNvPr>
          <p:cNvSpPr>
            <a:spLocks noGrp="1"/>
          </p:cNvSpPr>
          <p:nvPr>
            <p:ph type="title"/>
          </p:nvPr>
        </p:nvSpPr>
        <p:spPr/>
        <p:txBody>
          <a:bodyPr/>
          <a:lstStyle/>
          <a:p>
            <a:r>
              <a:rPr kumimoji="1" lang="en-US" altLang="ko-Kore-KR" dirty="0"/>
              <a:t>GNN</a:t>
            </a:r>
            <a:endParaRPr kumimoji="1" lang="ko-Kore-KR" altLang="en-US" dirty="0"/>
          </a:p>
        </p:txBody>
      </p:sp>
      <p:sp>
        <p:nvSpPr>
          <p:cNvPr id="3" name="텍스트 개체 틀 2">
            <a:extLst>
              <a:ext uri="{FF2B5EF4-FFF2-40B4-BE49-F238E27FC236}">
                <a16:creationId xmlns:a16="http://schemas.microsoft.com/office/drawing/2014/main" id="{8691E59B-E5FD-0696-9996-FA7FEF59F0ED}"/>
              </a:ext>
            </a:extLst>
          </p:cNvPr>
          <p:cNvSpPr>
            <a:spLocks noGrp="1"/>
          </p:cNvSpPr>
          <p:nvPr>
            <p:ph type="body" sz="quarter" idx="21"/>
          </p:nvPr>
        </p:nvSpPr>
        <p:spPr/>
        <p:txBody>
          <a:bodyPr/>
          <a:lstStyle/>
          <a:p>
            <a:r>
              <a:rPr kumimoji="1" lang="en-US" altLang="ko-Kore-KR" dirty="0"/>
              <a:t>Why GNN</a:t>
            </a:r>
            <a:endParaRPr kumimoji="1" lang="ko-Kore-KR" altLang="en-US" dirty="0"/>
          </a:p>
        </p:txBody>
      </p:sp>
      <p:sp>
        <p:nvSpPr>
          <p:cNvPr id="4" name="텍스트 개체 틀 3">
            <a:extLst>
              <a:ext uri="{FF2B5EF4-FFF2-40B4-BE49-F238E27FC236}">
                <a16:creationId xmlns:a16="http://schemas.microsoft.com/office/drawing/2014/main" id="{1A386A87-6DC4-9628-6D4E-520752461E42}"/>
              </a:ext>
            </a:extLst>
          </p:cNvPr>
          <p:cNvSpPr>
            <a:spLocks noGrp="1"/>
          </p:cNvSpPr>
          <p:nvPr>
            <p:ph type="body" idx="1"/>
          </p:nvPr>
        </p:nvSpPr>
        <p:spPr/>
        <p:txBody>
          <a:bodyPr/>
          <a:lstStyle/>
          <a:p>
            <a:r>
              <a:rPr kumimoji="1" lang="en" altLang="ko-Kore-KR" dirty="0">
                <a:latin typeface="Times New Roman" panose="02020603050405020304" pitchFamily="18" charset="0"/>
              </a:rPr>
              <a:t>Not all the data in the world can be defined in Euclidian space
</a:t>
            </a:r>
            <a:r>
              <a:rPr kumimoji="1" lang="en-US" altLang="ko-KR" dirty="0">
                <a:latin typeface="Times New Roman" panose="02020603050405020304" pitchFamily="18" charset="0"/>
              </a:rPr>
              <a:t>If the data structure is graph, there are times when graph data needs to be trained.</a:t>
            </a:r>
          </a:p>
          <a:p>
            <a:pPr lvl="1"/>
            <a:r>
              <a:rPr kumimoji="1" lang="en-US" altLang="ko-KR" dirty="0"/>
              <a:t>ex) Molecular Graph,</a:t>
            </a:r>
            <a:r>
              <a:rPr kumimoji="1" lang="ko-KR" altLang="en-US" dirty="0"/>
              <a:t> </a:t>
            </a:r>
            <a:r>
              <a:rPr kumimoji="1" lang="en-US" altLang="ko-KR" dirty="0"/>
              <a:t>Social Graph, 3D Mesh,</a:t>
            </a:r>
          </a:p>
          <a:p>
            <a:endParaRPr kumimoji="1" lang="ko-Kore-KR" altLang="en-US" dirty="0">
              <a:latin typeface="Times New Roman" panose="02020603050405020304" pitchFamily="18" charset="0"/>
            </a:endParaRPr>
          </a:p>
        </p:txBody>
      </p:sp>
      <p:pic>
        <p:nvPicPr>
          <p:cNvPr id="10" name="그림 9">
            <a:extLst>
              <a:ext uri="{FF2B5EF4-FFF2-40B4-BE49-F238E27FC236}">
                <a16:creationId xmlns:a16="http://schemas.microsoft.com/office/drawing/2014/main" id="{2C97E235-6827-9EF2-A1E0-093CB82943B6}"/>
              </a:ext>
            </a:extLst>
          </p:cNvPr>
          <p:cNvPicPr>
            <a:picLocks noChangeAspect="1"/>
          </p:cNvPicPr>
          <p:nvPr/>
        </p:nvPicPr>
        <p:blipFill>
          <a:blip r:embed="rId3"/>
          <a:stretch>
            <a:fillRect/>
          </a:stretch>
        </p:blipFill>
        <p:spPr>
          <a:xfrm>
            <a:off x="5466829" y="7052301"/>
            <a:ext cx="13450341" cy="4803693"/>
          </a:xfrm>
          <a:prstGeom prst="rect">
            <a:avLst/>
          </a:prstGeom>
        </p:spPr>
      </p:pic>
      <p:sp>
        <p:nvSpPr>
          <p:cNvPr id="11" name="TextBox 10">
            <a:extLst>
              <a:ext uri="{FF2B5EF4-FFF2-40B4-BE49-F238E27FC236}">
                <a16:creationId xmlns:a16="http://schemas.microsoft.com/office/drawing/2014/main" id="{98B1F472-3CB1-37A3-24CB-9B24DC4AF191}"/>
              </a:ext>
            </a:extLst>
          </p:cNvPr>
          <p:cNvSpPr txBox="1"/>
          <p:nvPr/>
        </p:nvSpPr>
        <p:spPr>
          <a:xfrm>
            <a:off x="15757960" y="11658599"/>
            <a:ext cx="2919069" cy="595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altLang="ko-Kore-KR" sz="3200" b="0" i="0" u="none" strike="noStrike" cap="none" spc="0" normalizeH="0" baseline="0" dirty="0">
                <a:ln>
                  <a:noFill/>
                </a:ln>
                <a:solidFill>
                  <a:srgbClr val="931B15"/>
                </a:solidFill>
                <a:effectLst/>
                <a:uFillTx/>
                <a:latin typeface="Times New Roman" panose="02020603050405020304" pitchFamily="18" charset="0"/>
                <a:cs typeface="Times New Roman" panose="02020603050405020304" pitchFamily="18" charset="0"/>
                <a:sym typeface="나눔고딕"/>
              </a:rPr>
              <a:t>Molecular Graph</a:t>
            </a:r>
            <a:endParaRPr kumimoji="0" lang="ko-Kore-KR" altLang="en-US" sz="3200" b="0" i="0" u="none" strike="noStrike" cap="none" spc="0" normalizeH="0" baseline="0" dirty="0">
              <a:ln>
                <a:noFill/>
              </a:ln>
              <a:solidFill>
                <a:srgbClr val="931B15"/>
              </a:solidFill>
              <a:effectLst/>
              <a:uFillTx/>
              <a:latin typeface="Times New Roman" panose="02020603050405020304" pitchFamily="18" charset="0"/>
              <a:cs typeface="Times New Roman" panose="02020603050405020304" pitchFamily="18" charset="0"/>
              <a:sym typeface="나눔고딕"/>
            </a:endParaRPr>
          </a:p>
        </p:txBody>
      </p:sp>
      <p:sp>
        <p:nvSpPr>
          <p:cNvPr id="12" name="TextBox 11">
            <a:extLst>
              <a:ext uri="{FF2B5EF4-FFF2-40B4-BE49-F238E27FC236}">
                <a16:creationId xmlns:a16="http://schemas.microsoft.com/office/drawing/2014/main" id="{35649B10-52D7-AD8F-73F7-DD8DB8D0AA0D}"/>
              </a:ext>
            </a:extLst>
          </p:cNvPr>
          <p:cNvSpPr txBox="1"/>
          <p:nvPr/>
        </p:nvSpPr>
        <p:spPr>
          <a:xfrm>
            <a:off x="6650581" y="11658599"/>
            <a:ext cx="2667398" cy="595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altLang="ko-Kore-KR" sz="3200" dirty="0">
                <a:latin typeface="Times New Roman" panose="02020603050405020304" pitchFamily="18" charset="0"/>
                <a:cs typeface="Times New Roman" panose="02020603050405020304" pitchFamily="18" charset="0"/>
              </a:rPr>
              <a:t>Social Network</a:t>
            </a:r>
            <a:endParaRPr kumimoji="0" lang="ko-Kore-KR" altLang="en-US" sz="3200" b="0" i="0" u="none" strike="noStrike" cap="none" spc="0" normalizeH="0" baseline="0" dirty="0">
              <a:ln>
                <a:noFill/>
              </a:ln>
              <a:solidFill>
                <a:srgbClr val="931B15"/>
              </a:solidFill>
              <a:effectLst/>
              <a:uFillTx/>
              <a:latin typeface="Times New Roman" panose="02020603050405020304" pitchFamily="18" charset="0"/>
              <a:cs typeface="Times New Roman" panose="02020603050405020304" pitchFamily="18" charset="0"/>
              <a:sym typeface="나눔고딕"/>
            </a:endParaRPr>
          </a:p>
        </p:txBody>
      </p:sp>
      <p:sp>
        <p:nvSpPr>
          <p:cNvPr id="13" name="TextBox 12">
            <a:extLst>
              <a:ext uri="{FF2B5EF4-FFF2-40B4-BE49-F238E27FC236}">
                <a16:creationId xmlns:a16="http://schemas.microsoft.com/office/drawing/2014/main" id="{27853069-DBBA-1D0D-FF3F-0467C59AD0C1}"/>
              </a:ext>
            </a:extLst>
          </p:cNvPr>
          <p:cNvSpPr txBox="1"/>
          <p:nvPr/>
        </p:nvSpPr>
        <p:spPr>
          <a:xfrm>
            <a:off x="11968989" y="11680901"/>
            <a:ext cx="1620636" cy="595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altLang="ko-Kore-KR" sz="3200" b="0" i="0" u="none" strike="noStrike" cap="none" spc="0" normalizeH="0" baseline="0" dirty="0">
                <a:ln>
                  <a:noFill/>
                </a:ln>
                <a:solidFill>
                  <a:srgbClr val="931B15"/>
                </a:solidFill>
                <a:effectLst/>
                <a:uFillTx/>
                <a:latin typeface="Times New Roman" panose="02020603050405020304" pitchFamily="18" charset="0"/>
                <a:cs typeface="Times New Roman" panose="02020603050405020304" pitchFamily="18" charset="0"/>
                <a:sym typeface="나눔고딕"/>
              </a:rPr>
              <a:t>3D Mesh</a:t>
            </a:r>
            <a:endParaRPr kumimoji="0" lang="ko-Kore-KR" altLang="en-US" sz="3200" b="0" i="0" u="none" strike="noStrike" cap="none" spc="0" normalizeH="0" baseline="0" dirty="0">
              <a:ln>
                <a:noFill/>
              </a:ln>
              <a:solidFill>
                <a:srgbClr val="931B15"/>
              </a:solidFill>
              <a:effectLst/>
              <a:uFillTx/>
              <a:latin typeface="Times New Roman" panose="02020603050405020304" pitchFamily="18" charset="0"/>
              <a:cs typeface="Times New Roman" panose="02020603050405020304" pitchFamily="18" charset="0"/>
              <a:sym typeface="나눔고딕"/>
            </a:endParaRPr>
          </a:p>
        </p:txBody>
      </p:sp>
    </p:spTree>
    <p:extLst>
      <p:ext uri="{BB962C8B-B14F-4D97-AF65-F5344CB8AC3E}">
        <p14:creationId xmlns:p14="http://schemas.microsoft.com/office/powerpoint/2010/main" val="1105377739"/>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D77DFEF-2105-C494-0E2E-6768B257AE44}"/>
              </a:ext>
            </a:extLst>
          </p:cNvPr>
          <p:cNvSpPr>
            <a:spLocks noGrp="1"/>
          </p:cNvSpPr>
          <p:nvPr>
            <p:ph type="title"/>
          </p:nvPr>
        </p:nvSpPr>
        <p:spPr/>
        <p:txBody>
          <a:bodyPr/>
          <a:lstStyle/>
          <a:p>
            <a:r>
              <a:rPr kumimoji="1" lang="en-US" altLang="ko-Kore-KR" dirty="0"/>
              <a:t>GNN</a:t>
            </a:r>
            <a:endParaRPr kumimoji="1" lang="ko-Kore-KR" altLang="en-US" dirty="0"/>
          </a:p>
        </p:txBody>
      </p:sp>
      <p:sp>
        <p:nvSpPr>
          <p:cNvPr id="3" name="텍스트 개체 틀 2">
            <a:extLst>
              <a:ext uri="{FF2B5EF4-FFF2-40B4-BE49-F238E27FC236}">
                <a16:creationId xmlns:a16="http://schemas.microsoft.com/office/drawing/2014/main" id="{59CC014A-453E-AA43-6E47-29FB9C695973}"/>
              </a:ext>
            </a:extLst>
          </p:cNvPr>
          <p:cNvSpPr>
            <a:spLocks noGrp="1"/>
          </p:cNvSpPr>
          <p:nvPr>
            <p:ph type="body" sz="quarter" idx="21"/>
          </p:nvPr>
        </p:nvSpPr>
        <p:spPr/>
        <p:txBody>
          <a:bodyPr/>
          <a:lstStyle/>
          <a:p>
            <a:r>
              <a:rPr kumimoji="1" lang="en-US" altLang="ko-Kore-KR" dirty="0"/>
              <a:t>What is GNN</a:t>
            </a:r>
            <a:endParaRPr kumimoji="1" lang="ko-Kore-KR" altLang="en-US" dirty="0"/>
          </a:p>
        </p:txBody>
      </p:sp>
      <p:sp>
        <p:nvSpPr>
          <p:cNvPr id="4" name="텍스트 개체 틀 3">
            <a:extLst>
              <a:ext uri="{FF2B5EF4-FFF2-40B4-BE49-F238E27FC236}">
                <a16:creationId xmlns:a16="http://schemas.microsoft.com/office/drawing/2014/main" id="{A9A2D4F7-6E79-4D18-3546-F381ADA68ACE}"/>
              </a:ext>
            </a:extLst>
          </p:cNvPr>
          <p:cNvSpPr>
            <a:spLocks noGrp="1"/>
          </p:cNvSpPr>
          <p:nvPr>
            <p:ph type="body" idx="1"/>
          </p:nvPr>
        </p:nvSpPr>
        <p:spPr/>
        <p:txBody>
          <a:bodyPr>
            <a:normAutofit fontScale="92500" lnSpcReduction="10000"/>
          </a:bodyPr>
          <a:lstStyle/>
          <a:p>
            <a:r>
              <a:rPr kumimoji="1" lang="en-US" altLang="ko-Kore-KR" dirty="0">
                <a:latin typeface="Times New Roman" panose="02020603050405020304" pitchFamily="18" charset="0"/>
              </a:rPr>
              <a:t>Node (Vertex) means input data
</a:t>
            </a:r>
            <a:r>
              <a:rPr kumimoji="1" lang="en-US" altLang="ko-KR" dirty="0">
                <a:latin typeface="Times New Roman" panose="02020603050405020304" pitchFamily="18" charset="0"/>
              </a:rPr>
              <a:t>Edge means the relationship between two data.
</a:t>
            </a:r>
            <a:r>
              <a:rPr kumimoji="1" lang="en" altLang="ko-KR" dirty="0">
                <a:latin typeface="Times New Roman" panose="02020603050405020304" pitchFamily="18" charset="0"/>
              </a:rPr>
              <a:t>Since data must be expressed to contain relationship information between all nodes, use the Adjacency matrix</a:t>
            </a:r>
            <a:endParaRPr kumimoji="1" lang="en-US" altLang="ko-KR" dirty="0">
              <a:latin typeface="Times New Roman" panose="02020603050405020304" pitchFamily="18" charset="0"/>
            </a:endParaRPr>
          </a:p>
          <a:p>
            <a:r>
              <a:rPr kumimoji="1" lang="en-US" altLang="ko-KR" dirty="0">
                <a:latin typeface="Times New Roman" panose="02020603050405020304" pitchFamily="18" charset="0"/>
              </a:rPr>
              <a:t>In addition to the relationship information between nodes, the feature information of the node itself is expressed using the feature matrix.</a:t>
            </a:r>
          </a:p>
          <a:p>
            <a:r>
              <a:rPr kumimoji="1" lang="en-US" altLang="ko-KR" dirty="0">
                <a:latin typeface="Times New Roman" panose="02020603050405020304" pitchFamily="18" charset="0"/>
              </a:rPr>
              <a:t>GNN: The node is defined by the connection of the neighbor</a:t>
            </a:r>
          </a:p>
          <a:p>
            <a:pPr lvl="1"/>
            <a:r>
              <a:rPr kumimoji="1" lang="en-US" altLang="ko-KR" dirty="0"/>
              <a:t>If you disconnect from a every neighbors, the node becomes isolated and has no meaning.
</a:t>
            </a:r>
            <a:r>
              <a:rPr kumimoji="1" lang="en" altLang="ko-KR" dirty="0"/>
              <a:t>Thus, the neighbor of the node and its connection to the neighbor define the concept of the node.</a:t>
            </a:r>
            <a:endParaRPr kumimoji="1" lang="en-US" altLang="ko-KR" dirty="0"/>
          </a:p>
          <a:p>
            <a:endParaRPr kumimoji="1" lang="ko-Kore-KR" altLang="en-US" dirty="0">
              <a:latin typeface="Times New Roman" panose="02020603050405020304" pitchFamily="18" charset="0"/>
            </a:endParaRPr>
          </a:p>
        </p:txBody>
      </p:sp>
    </p:spTree>
    <p:extLst>
      <p:ext uri="{BB962C8B-B14F-4D97-AF65-F5344CB8AC3E}">
        <p14:creationId xmlns:p14="http://schemas.microsoft.com/office/powerpoint/2010/main" val="3647523512"/>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1D7E12F-CD25-C5DB-5C08-BBC96FC7689A}"/>
              </a:ext>
            </a:extLst>
          </p:cNvPr>
          <p:cNvSpPr>
            <a:spLocks noGrp="1"/>
          </p:cNvSpPr>
          <p:nvPr>
            <p:ph type="title"/>
          </p:nvPr>
        </p:nvSpPr>
        <p:spPr/>
        <p:txBody>
          <a:bodyPr/>
          <a:lstStyle/>
          <a:p>
            <a:r>
              <a:rPr kumimoji="1" lang="en-US" altLang="ko-Kore-KR" dirty="0"/>
              <a:t>GNN</a:t>
            </a:r>
            <a:endParaRPr kumimoji="1" lang="ko-Kore-KR" altLang="en-US" dirty="0"/>
          </a:p>
        </p:txBody>
      </p:sp>
      <p:sp>
        <p:nvSpPr>
          <p:cNvPr id="3" name="텍스트 개체 틀 2">
            <a:extLst>
              <a:ext uri="{FF2B5EF4-FFF2-40B4-BE49-F238E27FC236}">
                <a16:creationId xmlns:a16="http://schemas.microsoft.com/office/drawing/2014/main" id="{9C961C8A-D38C-3BC2-572B-2DA56DA3BB3B}"/>
              </a:ext>
            </a:extLst>
          </p:cNvPr>
          <p:cNvSpPr>
            <a:spLocks noGrp="1"/>
          </p:cNvSpPr>
          <p:nvPr>
            <p:ph type="body" sz="quarter" idx="21"/>
          </p:nvPr>
        </p:nvSpPr>
        <p:spPr/>
        <p:txBody>
          <a:bodyPr/>
          <a:lstStyle/>
          <a:p>
            <a:r>
              <a:rPr kumimoji="1" lang="en-US" altLang="ko-Kore-KR" dirty="0"/>
              <a:t>What is GNN</a:t>
            </a:r>
            <a:endParaRPr kumimoji="1" lang="ko-Kore-KR" altLang="en-US" dirty="0"/>
          </a:p>
        </p:txBody>
      </p:sp>
      <p:sp>
        <p:nvSpPr>
          <p:cNvPr id="4" name="텍스트 개체 틀 3">
            <a:extLst>
              <a:ext uri="{FF2B5EF4-FFF2-40B4-BE49-F238E27FC236}">
                <a16:creationId xmlns:a16="http://schemas.microsoft.com/office/drawing/2014/main" id="{F714047A-3921-1678-2649-7CBE40278304}"/>
              </a:ext>
            </a:extLst>
          </p:cNvPr>
          <p:cNvSpPr>
            <a:spLocks noGrp="1"/>
          </p:cNvSpPr>
          <p:nvPr>
            <p:ph type="body" idx="1"/>
          </p:nvPr>
        </p:nvSpPr>
        <p:spPr/>
        <p:txBody>
          <a:bodyPr>
            <a:normAutofit fontScale="77500" lnSpcReduction="20000"/>
          </a:bodyPr>
          <a:lstStyle/>
          <a:p>
            <a:r>
              <a:rPr kumimoji="1" lang="en-US" altLang="ko-KR" dirty="0">
                <a:latin typeface="Times New Roman" panose="02020603050405020304" pitchFamily="18" charset="0"/>
              </a:rPr>
              <a:t>Let, in which all nodes are represented by a state that describes their characteristics.
Using node state to create Output
If node has features of A, and B among features A, B, and C, it is in the state of (1, 1, 0).
</a:t>
            </a:r>
            <a:r>
              <a:rPr kumimoji="1" lang="en" altLang="ko-KR" dirty="0">
                <a:latin typeface="Times New Roman" panose="02020603050405020304" pitchFamily="18" charset="0"/>
              </a:rPr>
              <a:t>This is updated through learning, and the last state is predicted soon.</a:t>
            </a:r>
          </a:p>
          <a:p>
            <a:pPr lvl="1"/>
            <a:r>
              <a:rPr kumimoji="1" lang="en-US" altLang="ko-Kore-KR" dirty="0"/>
              <a:t>Ex) node = Movie // feature of this movie is romance, crime among features romance, crime, thriller. This node’s state representation as (1,1,0). GNN uses connections and the state of its neighbors to update (learn) the state of each node and make predictions through the final state.
</a:t>
            </a:r>
            <a:r>
              <a:rPr kumimoji="1" lang="en" altLang="ko-KR" dirty="0"/>
              <a:t>Typically, this last state is referred to as 'node embedding'
</a:t>
            </a:r>
            <a:r>
              <a:rPr kumimoji="1" lang="en" altLang="ko-Kore-KR" dirty="0"/>
              <a:t>In other words, using the node state to generate output to perform a task.</a:t>
            </a:r>
            <a:endParaRPr kumimoji="1" lang="en-US" altLang="ko-KR" dirty="0"/>
          </a:p>
          <a:p>
            <a:pPr lvl="1"/>
            <a:r>
              <a:rPr kumimoji="1" lang="en" altLang="ko-KR" dirty="0"/>
              <a:t>The task of every GNN is to determine the 'node embedding' of each node through information about neighboring nodes.</a:t>
            </a:r>
            <a:endParaRPr kumimoji="1" lang="ko-Kore-KR" altLang="en-US" dirty="0"/>
          </a:p>
        </p:txBody>
      </p:sp>
    </p:spTree>
    <p:extLst>
      <p:ext uri="{BB962C8B-B14F-4D97-AF65-F5344CB8AC3E}">
        <p14:creationId xmlns:p14="http://schemas.microsoft.com/office/powerpoint/2010/main" val="2625742922"/>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4076F1B-0E07-EF70-3B69-4F83F94CB972}"/>
              </a:ext>
            </a:extLst>
          </p:cNvPr>
          <p:cNvSpPr>
            <a:spLocks noGrp="1"/>
          </p:cNvSpPr>
          <p:nvPr>
            <p:ph type="title"/>
          </p:nvPr>
        </p:nvSpPr>
        <p:spPr/>
        <p:txBody>
          <a:bodyPr/>
          <a:lstStyle/>
          <a:p>
            <a:r>
              <a:rPr kumimoji="1" lang="en-US" altLang="ko-Kore-KR" dirty="0"/>
              <a:t>GNN</a:t>
            </a:r>
            <a:endParaRPr kumimoji="1" lang="ko-Kore-KR" altLang="en-US" dirty="0"/>
          </a:p>
        </p:txBody>
      </p:sp>
      <p:sp>
        <p:nvSpPr>
          <p:cNvPr id="3" name="텍스트 개체 틀 2">
            <a:extLst>
              <a:ext uri="{FF2B5EF4-FFF2-40B4-BE49-F238E27FC236}">
                <a16:creationId xmlns:a16="http://schemas.microsoft.com/office/drawing/2014/main" id="{76911A36-D0F0-BE4D-F7CD-3B60F90DA4C1}"/>
              </a:ext>
            </a:extLst>
          </p:cNvPr>
          <p:cNvSpPr>
            <a:spLocks noGrp="1"/>
          </p:cNvSpPr>
          <p:nvPr>
            <p:ph type="body" sz="quarter" idx="21"/>
          </p:nvPr>
        </p:nvSpPr>
        <p:spPr/>
        <p:txBody>
          <a:bodyPr/>
          <a:lstStyle/>
          <a:p>
            <a:r>
              <a:rPr kumimoji="1" lang="en-US" altLang="ko-Kore-KR" dirty="0"/>
              <a:t>Motivation</a:t>
            </a:r>
            <a:endParaRPr kumimoji="1" lang="ko-Kore-KR" altLang="en-US" dirty="0"/>
          </a:p>
        </p:txBody>
      </p:sp>
      <p:sp>
        <p:nvSpPr>
          <p:cNvPr id="4" name="텍스트 개체 틀 3">
            <a:extLst>
              <a:ext uri="{FF2B5EF4-FFF2-40B4-BE49-F238E27FC236}">
                <a16:creationId xmlns:a16="http://schemas.microsoft.com/office/drawing/2014/main" id="{DF9E153B-9E15-CACC-41C2-6218E4BF36D3}"/>
              </a:ext>
            </a:extLst>
          </p:cNvPr>
          <p:cNvSpPr>
            <a:spLocks noGrp="1"/>
          </p:cNvSpPr>
          <p:nvPr>
            <p:ph type="body" idx="1"/>
          </p:nvPr>
        </p:nvSpPr>
        <p:spPr>
          <a:xfrm>
            <a:off x="1206500" y="3309650"/>
            <a:ext cx="13146809" cy="9326849"/>
          </a:xfrm>
        </p:spPr>
        <p:txBody>
          <a:bodyPr>
            <a:normAutofit fontScale="85000" lnSpcReduction="20000"/>
          </a:bodyPr>
          <a:lstStyle/>
          <a:p>
            <a:r>
              <a:rPr kumimoji="1" lang="en-US" altLang="ko-Kore-KR" sz="3600" dirty="0">
                <a:latin typeface="Times New Roman" panose="02020603050405020304" pitchFamily="18" charset="0"/>
              </a:rPr>
              <a:t>Local connectivity</a:t>
            </a:r>
          </a:p>
          <a:p>
            <a:pPr lvl="1"/>
            <a:r>
              <a:rPr kumimoji="1" lang="en-US" altLang="ko-Kore-KR" sz="3600" dirty="0"/>
              <a:t>In the Graph, the relationship between one node and its neighbors can be viewed as local connectivity.
In order to extract the characteristics of one node, only the information of neighboring nodes in the local connection can be received and the characteristics can be extracted.</a:t>
            </a:r>
          </a:p>
          <a:p>
            <a:r>
              <a:rPr kumimoji="1" lang="en-US" altLang="ko-Kore-KR" sz="3600" dirty="0">
                <a:latin typeface="Times New Roman" panose="02020603050405020304" pitchFamily="18" charset="0"/>
              </a:rPr>
              <a:t>Shared Weights</a:t>
            </a:r>
          </a:p>
          <a:p>
            <a:pPr lvl="1"/>
            <a:r>
              <a:rPr kumimoji="1" lang="en-US" altLang="ko-Kore-KR" sz="3600" dirty="0"/>
              <a:t>The same weight for extracting the characteristics of a Graph node can be used to extract the characteristics of other nodes.</a:t>
            </a:r>
          </a:p>
          <a:p>
            <a:r>
              <a:rPr kumimoji="1" lang="en-US" altLang="ko-Kore-KR" sz="3600" dirty="0">
                <a:latin typeface="Times New Roman" panose="02020603050405020304" pitchFamily="18" charset="0"/>
              </a:rPr>
              <a:t>Use of Multi-layer</a:t>
            </a:r>
          </a:p>
          <a:p>
            <a:pPr lvl="1"/>
            <a:r>
              <a:rPr kumimoji="1" lang="en-US" altLang="ko-Kore-KR" sz="3600" dirty="0"/>
              <a:t>When stacked in a multi-layer structure in the graph, the initial layer simply extracts features only for the relationship with neighboring nodes.
The deeper the network, the more indirectly connected nodes can extract the characteristics that are taken into account.</a:t>
            </a:r>
            <a:endParaRPr kumimoji="1" lang="ko-Kore-KR" altLang="en-US" sz="3600" dirty="0"/>
          </a:p>
        </p:txBody>
      </p:sp>
      <p:pic>
        <p:nvPicPr>
          <p:cNvPr id="5" name="그림 4">
            <a:extLst>
              <a:ext uri="{FF2B5EF4-FFF2-40B4-BE49-F238E27FC236}">
                <a16:creationId xmlns:a16="http://schemas.microsoft.com/office/drawing/2014/main" id="{54158B6C-A297-8FE2-426F-EE650518DFD2}"/>
              </a:ext>
            </a:extLst>
          </p:cNvPr>
          <p:cNvPicPr>
            <a:picLocks noChangeAspect="1"/>
          </p:cNvPicPr>
          <p:nvPr/>
        </p:nvPicPr>
        <p:blipFill rotWithShape="1">
          <a:blip r:embed="rId3"/>
          <a:srcRect b="4429"/>
          <a:stretch/>
        </p:blipFill>
        <p:spPr>
          <a:xfrm>
            <a:off x="14353309" y="4111343"/>
            <a:ext cx="10030691" cy="7723461"/>
          </a:xfrm>
          <a:prstGeom prst="rect">
            <a:avLst/>
          </a:prstGeom>
        </p:spPr>
      </p:pic>
    </p:spTree>
    <p:extLst>
      <p:ext uri="{BB962C8B-B14F-4D97-AF65-F5344CB8AC3E}">
        <p14:creationId xmlns:p14="http://schemas.microsoft.com/office/powerpoint/2010/main" val="1690620732"/>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 name="Introduction"/>
          <p:cNvSpPr txBox="1">
            <a:spLocks noGrp="1"/>
          </p:cNvSpPr>
          <p:nvPr>
            <p:ph type="title"/>
          </p:nvPr>
        </p:nvSpPr>
        <p:spPr>
          <a:prstGeom prst="rect">
            <a:avLst/>
          </a:prstGeom>
        </p:spPr>
        <p:txBody>
          <a:bodyPr/>
          <a:lstStyle/>
          <a:p>
            <a:r>
              <a:t>Introduction</a:t>
            </a:r>
          </a:p>
        </p:txBody>
      </p:sp>
      <p:sp>
        <p:nvSpPr>
          <p:cNvPr id="168" name="슬라이드 부제"/>
          <p:cNvSpPr txBox="1">
            <a:spLocks noGrp="1"/>
          </p:cNvSpPr>
          <p:nvPr>
            <p:ph type="body" idx="21"/>
          </p:nvPr>
        </p:nvSpPr>
        <p:spPr>
          <a:prstGeom prst="rect">
            <a:avLst/>
          </a:prstGeom>
        </p:spPr>
        <p:txBody>
          <a:bodyPr/>
          <a:lstStyle/>
          <a:p>
            <a:endParaRPr/>
          </a:p>
        </p:txBody>
      </p:sp>
      <p:sp>
        <p:nvSpPr>
          <p:cNvPr id="169" name="Technical documents…"/>
          <p:cNvSpPr txBox="1">
            <a:spLocks noGrp="1"/>
          </p:cNvSpPr>
          <p:nvPr>
            <p:ph type="body" idx="1"/>
          </p:nvPr>
        </p:nvSpPr>
        <p:spPr>
          <a:xfrm>
            <a:off x="1206500" y="3395002"/>
            <a:ext cx="21971000" cy="8256011"/>
          </a:xfrm>
          <a:prstGeom prst="rect">
            <a:avLst/>
          </a:prstGeom>
        </p:spPr>
        <p:txBody>
          <a:bodyPr/>
          <a:lstStyle/>
          <a:p>
            <a:pPr marL="354329" indent="-354329" defTabSz="1511770">
              <a:spcBef>
                <a:spcPts val="2700"/>
              </a:spcBef>
              <a:defRPr sz="2790"/>
            </a:pPr>
            <a:r>
              <a:t>Technical documents</a:t>
            </a:r>
          </a:p>
          <a:p>
            <a:pPr marL="732281" lvl="1" indent="-354329" defTabSz="1511770">
              <a:spcBef>
                <a:spcPts val="2700"/>
              </a:spcBef>
              <a:defRPr sz="2790"/>
            </a:pPr>
            <a:r>
              <a:t>Normally contain both text and images</a:t>
            </a:r>
          </a:p>
          <a:p>
            <a:pPr marL="732281" lvl="1" indent="-354329" defTabSz="1511770">
              <a:spcBef>
                <a:spcPts val="2700"/>
              </a:spcBef>
              <a:defRPr sz="2790"/>
            </a:pPr>
            <a:r>
              <a:t>Technical documents are often associated with one another</a:t>
            </a:r>
          </a:p>
          <a:p>
            <a:pPr marL="732281" lvl="1" indent="-354329" defTabSz="1511770">
              <a:spcBef>
                <a:spcPts val="2700"/>
              </a:spcBef>
              <a:defRPr sz="2790"/>
            </a:pPr>
            <a:r>
              <a:t>Graph neural networks enable us to learn such relational information and classify individual nodes into several pre-defined categories</a:t>
            </a:r>
          </a:p>
          <a:p>
            <a:pPr marL="354329" indent="-354329" defTabSz="1511770">
              <a:spcBef>
                <a:spcPts val="2700"/>
              </a:spcBef>
              <a:defRPr sz="2790"/>
            </a:pPr>
            <a:r>
              <a:t>In this work</a:t>
            </a:r>
          </a:p>
          <a:p>
            <a:pPr marL="732281" lvl="1" indent="-354329" defTabSz="1511770">
              <a:spcBef>
                <a:spcPts val="2700"/>
              </a:spcBef>
              <a:defRPr sz="2790"/>
            </a:pPr>
            <a:r>
              <a:t>Propose multimodal deep learning-based model, TechDoc, for the accurate hierarchical classification of technical documents</a:t>
            </a:r>
          </a:p>
          <a:p>
            <a:pPr marL="732281" lvl="1" indent="-354329" defTabSz="1511770">
              <a:spcBef>
                <a:spcPts val="2700"/>
              </a:spcBef>
              <a:defRPr sz="2790"/>
            </a:pPr>
            <a:r>
              <a:t>Aimed contribution : for the engineering management community with a focus on engineering document management, especially for this large engineering companies</a:t>
            </a:r>
          </a:p>
          <a:p>
            <a:pPr marL="732281" lvl="1" indent="-354329" defTabSz="1511770">
              <a:spcBef>
                <a:spcPts val="2700"/>
              </a:spcBef>
              <a:defRPr sz="2790"/>
            </a:pPr>
            <a:r>
              <a:t>Engineering documents are normally multimodal, and their classification needs to be hierarchical.</a:t>
            </a:r>
          </a:p>
          <a:p>
            <a:pPr marL="732281" lvl="1" indent="-354329" defTabSz="1511770">
              <a:spcBef>
                <a:spcPts val="2700"/>
              </a:spcBef>
              <a:defRPr sz="2790"/>
            </a:pPr>
            <a:r>
              <a:t>Relevant automated classification methods that specifically address such requirements do not exist.</a:t>
            </a:r>
          </a:p>
          <a:p>
            <a:pPr marL="732281" lvl="1" indent="-354329" defTabSz="1511770">
              <a:spcBef>
                <a:spcPts val="2700"/>
              </a:spcBef>
              <a:defRPr sz="2790"/>
            </a:pPr>
            <a:r>
              <a:t>TechDoc model utilizes 3 types of information ( text, image, network ) of engineering documents for automated classification by synthesizing the CNN, RNN, and GNN.</a:t>
            </a:r>
          </a:p>
        </p:txBody>
      </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06A7584-13DB-E923-4B3F-EDC0A83F5165}"/>
              </a:ext>
            </a:extLst>
          </p:cNvPr>
          <p:cNvSpPr>
            <a:spLocks noGrp="1"/>
          </p:cNvSpPr>
          <p:nvPr>
            <p:ph type="title"/>
          </p:nvPr>
        </p:nvSpPr>
        <p:spPr/>
        <p:txBody>
          <a:bodyPr/>
          <a:lstStyle/>
          <a:p>
            <a:r>
              <a:rPr kumimoji="1" lang="en-US" altLang="ko-Kore-KR" dirty="0"/>
              <a:t>GNN</a:t>
            </a:r>
            <a:endParaRPr kumimoji="1" lang="ko-Kore-KR" altLang="en-US" dirty="0"/>
          </a:p>
        </p:txBody>
      </p:sp>
      <p:sp>
        <p:nvSpPr>
          <p:cNvPr id="3" name="텍스트 개체 틀 2">
            <a:extLst>
              <a:ext uri="{FF2B5EF4-FFF2-40B4-BE49-F238E27FC236}">
                <a16:creationId xmlns:a16="http://schemas.microsoft.com/office/drawing/2014/main" id="{29F46C06-9A92-6EE8-802F-9861BA6E0DC2}"/>
              </a:ext>
            </a:extLst>
          </p:cNvPr>
          <p:cNvSpPr>
            <a:spLocks noGrp="1"/>
          </p:cNvSpPr>
          <p:nvPr>
            <p:ph type="body" sz="quarter" idx="21"/>
          </p:nvPr>
        </p:nvSpPr>
        <p:spPr/>
        <p:txBody>
          <a:bodyPr/>
          <a:lstStyle/>
          <a:p>
            <a:r>
              <a:rPr kumimoji="1" lang="en-US" altLang="ko-Kore-KR" dirty="0"/>
              <a:t>Structure of GNN</a:t>
            </a:r>
            <a:endParaRPr kumimoji="1" lang="ko-Kore-KR" altLang="en-US" dirty="0"/>
          </a:p>
        </p:txBody>
      </p:sp>
      <p:sp>
        <p:nvSpPr>
          <p:cNvPr id="4" name="텍스트 개체 틀 3">
            <a:extLst>
              <a:ext uri="{FF2B5EF4-FFF2-40B4-BE49-F238E27FC236}">
                <a16:creationId xmlns:a16="http://schemas.microsoft.com/office/drawing/2014/main" id="{E2157148-4800-27CF-A98B-AC1AE2184DFE}"/>
              </a:ext>
            </a:extLst>
          </p:cNvPr>
          <p:cNvSpPr>
            <a:spLocks noGrp="1"/>
          </p:cNvSpPr>
          <p:nvPr>
            <p:ph type="body" idx="1"/>
          </p:nvPr>
        </p:nvSpPr>
        <p:spPr/>
        <p:txBody>
          <a:bodyPr>
            <a:normAutofit fontScale="77500" lnSpcReduction="20000"/>
          </a:bodyPr>
          <a:lstStyle/>
          <a:p>
            <a:r>
              <a:rPr kumimoji="1" lang="en-US" altLang="ko-Kore-KR" dirty="0">
                <a:latin typeface="Times New Roman" panose="02020603050405020304" pitchFamily="18" charset="0"/>
              </a:rPr>
              <a:t>Input of GNN : Graph(Adjacency Matrix), Node attribute information(Vector Xu)</a:t>
            </a:r>
          </a:p>
          <a:p>
            <a:pPr lvl="1"/>
            <a:r>
              <a:rPr kumimoji="1" lang="en-US" altLang="ko-Kore-KR" dirty="0"/>
              <a:t>Xu is m dimension vector, m is the means the number of attributes.</a:t>
            </a:r>
          </a:p>
          <a:p>
            <a:pPr lvl="1"/>
            <a:r>
              <a:rPr kumimoji="1" lang="en-US" altLang="ko-Kore-KR" dirty="0"/>
              <a:t>Node attribute Example) Facebook : </a:t>
            </a:r>
            <a:r>
              <a:rPr kumimoji="1" lang="en-US" altLang="ko-KR" dirty="0"/>
              <a:t>location, university, </a:t>
            </a:r>
            <a:r>
              <a:rPr kumimoji="1" lang="en-US" altLang="ko-KR" dirty="0" err="1"/>
              <a:t>highschool</a:t>
            </a:r>
            <a:r>
              <a:rPr kumimoji="1" lang="en-US" altLang="ko-KR" dirty="0"/>
              <a:t>, sex, age, .</a:t>
            </a:r>
            <a:r>
              <a:rPr kumimoji="1" lang="en-US" altLang="ko-KR" dirty="0" err="1"/>
              <a:t>etc</a:t>
            </a:r>
            <a:endParaRPr kumimoji="1" lang="en-US" altLang="ko-KR" dirty="0"/>
          </a:p>
          <a:p>
            <a:r>
              <a:rPr kumimoji="1" lang="en-US" altLang="ko-Kore-KR" dirty="0">
                <a:latin typeface="Times New Roman" panose="02020603050405020304" pitchFamily="18" charset="0"/>
              </a:rPr>
              <a:t>Graph Neural Network make embedding through repeating “aggregate neighbors information”</a:t>
            </a:r>
          </a:p>
          <a:p>
            <a:endParaRPr kumimoji="1" lang="en-US" altLang="ko-Kore-KR" dirty="0">
              <a:latin typeface="Times New Roman" panose="02020603050405020304" pitchFamily="18" charset="0"/>
            </a:endParaRPr>
          </a:p>
          <a:p>
            <a:endParaRPr kumimoji="1" lang="en-US" altLang="ko-Kore-KR" dirty="0">
              <a:latin typeface="Times New Roman" panose="02020603050405020304" pitchFamily="18" charset="0"/>
            </a:endParaRPr>
          </a:p>
          <a:p>
            <a:endParaRPr kumimoji="1" lang="en-US" altLang="ko-Kore-KR" dirty="0">
              <a:latin typeface="Times New Roman" panose="02020603050405020304" pitchFamily="18" charset="0"/>
            </a:endParaRPr>
          </a:p>
          <a:p>
            <a:endParaRPr kumimoji="1" lang="en-US" altLang="ko-Kore-KR" dirty="0">
              <a:latin typeface="Times New Roman" panose="02020603050405020304" pitchFamily="18" charset="0"/>
            </a:endParaRPr>
          </a:p>
          <a:p>
            <a:r>
              <a:rPr kumimoji="1" lang="en" altLang="ko-Kore-KR" dirty="0">
                <a:latin typeface="Times New Roman" panose="02020603050405020304" pitchFamily="18" charset="0"/>
              </a:rPr>
              <a:t>A structure that aggregates all vertices for a given graph by target vertices is called a computation graph.</a:t>
            </a:r>
            <a:endParaRPr kumimoji="1" lang="ko-Kore-KR" altLang="en-US" dirty="0">
              <a:latin typeface="Times New Roman" panose="02020603050405020304" pitchFamily="18" charset="0"/>
            </a:endParaRPr>
          </a:p>
        </p:txBody>
      </p:sp>
      <p:grpSp>
        <p:nvGrpSpPr>
          <p:cNvPr id="9" name="그룹 8">
            <a:extLst>
              <a:ext uri="{FF2B5EF4-FFF2-40B4-BE49-F238E27FC236}">
                <a16:creationId xmlns:a16="http://schemas.microsoft.com/office/drawing/2014/main" id="{EA881EFF-12AE-43A5-1EE3-E10EDCF00341}"/>
              </a:ext>
            </a:extLst>
          </p:cNvPr>
          <p:cNvGrpSpPr>
            <a:grpSpLocks noChangeAspect="1"/>
          </p:cNvGrpSpPr>
          <p:nvPr/>
        </p:nvGrpSpPr>
        <p:grpSpPr>
          <a:xfrm>
            <a:off x="6466114" y="6675727"/>
            <a:ext cx="9115761" cy="3730622"/>
            <a:chOff x="6610662" y="8149621"/>
            <a:chExt cx="11028613" cy="4513456"/>
          </a:xfrm>
        </p:grpSpPr>
        <p:pic>
          <p:nvPicPr>
            <p:cNvPr id="6" name="그림 5">
              <a:extLst>
                <a:ext uri="{FF2B5EF4-FFF2-40B4-BE49-F238E27FC236}">
                  <a16:creationId xmlns:a16="http://schemas.microsoft.com/office/drawing/2014/main" id="{60CD872B-EB12-ACF9-89A5-FA3831F1F5D4}"/>
                </a:ext>
              </a:extLst>
            </p:cNvPr>
            <p:cNvPicPr>
              <a:picLocks noChangeAspect="1"/>
            </p:cNvPicPr>
            <p:nvPr/>
          </p:nvPicPr>
          <p:blipFill>
            <a:blip r:embed="rId3"/>
            <a:stretch>
              <a:fillRect/>
            </a:stretch>
          </p:blipFill>
          <p:spPr>
            <a:xfrm>
              <a:off x="6744725" y="8149621"/>
              <a:ext cx="10894550" cy="4513456"/>
            </a:xfrm>
            <a:prstGeom prst="rect">
              <a:avLst/>
            </a:prstGeom>
          </p:spPr>
        </p:pic>
        <p:sp>
          <p:nvSpPr>
            <p:cNvPr id="7" name="직사각형 6">
              <a:extLst>
                <a:ext uri="{FF2B5EF4-FFF2-40B4-BE49-F238E27FC236}">
                  <a16:creationId xmlns:a16="http://schemas.microsoft.com/office/drawing/2014/main" id="{8E67572F-7C92-BCB5-3D2C-FEB1E5BDF747}"/>
                </a:ext>
              </a:extLst>
            </p:cNvPr>
            <p:cNvSpPr/>
            <p:nvPr/>
          </p:nvSpPr>
          <p:spPr>
            <a:xfrm>
              <a:off x="6610662" y="8815368"/>
              <a:ext cx="2053653" cy="552334"/>
            </a:xfrm>
            <a:prstGeom prst="rect">
              <a:avLst/>
            </a:prstGeom>
            <a:ln/>
          </p:spPr>
          <p:style>
            <a:lnRef idx="0">
              <a:schemeClr val="dk1"/>
            </a:lnRef>
            <a:fillRef idx="3">
              <a:schemeClr val="dk1"/>
            </a:fillRef>
            <a:effectRef idx="3">
              <a:schemeClr val="dk1"/>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altLang="ko-Kore-KR" sz="2300" b="0" i="0" u="none" strike="noStrike" cap="none" spc="0" normalizeH="0" baseline="0" dirty="0">
                  <a:ln>
                    <a:noFill/>
                  </a:ln>
                  <a:solidFill>
                    <a:srgbClr val="FF0000"/>
                  </a:solidFill>
                  <a:effectLst/>
                  <a:uFillTx/>
                  <a:latin typeface="Times New Roman" panose="02020603050405020304" pitchFamily="18" charset="0"/>
                  <a:cs typeface="Times New Roman" panose="02020603050405020304" pitchFamily="18" charset="0"/>
                  <a:sym typeface="나눔고딕"/>
                </a:rPr>
                <a:t>Target Node</a:t>
              </a:r>
              <a:endParaRPr kumimoji="0" lang="ko-Kore-KR" altLang="en-US" sz="2300" b="0" i="0" u="none" strike="noStrike" cap="none" spc="0" normalizeH="0" baseline="0" dirty="0">
                <a:ln>
                  <a:noFill/>
                </a:ln>
                <a:solidFill>
                  <a:srgbClr val="FF0000"/>
                </a:solidFill>
                <a:effectLst/>
                <a:uFillTx/>
                <a:latin typeface="Times New Roman" panose="02020603050405020304" pitchFamily="18" charset="0"/>
                <a:cs typeface="Times New Roman" panose="02020603050405020304" pitchFamily="18" charset="0"/>
                <a:sym typeface="나눔고딕"/>
              </a:endParaRPr>
            </a:p>
          </p:txBody>
        </p:sp>
        <p:sp>
          <p:nvSpPr>
            <p:cNvPr id="8" name="직사각형 7">
              <a:extLst>
                <a:ext uri="{FF2B5EF4-FFF2-40B4-BE49-F238E27FC236}">
                  <a16:creationId xmlns:a16="http://schemas.microsoft.com/office/drawing/2014/main" id="{48E7F312-0FE2-E473-598F-90FB723F7F39}"/>
                </a:ext>
              </a:extLst>
            </p:cNvPr>
            <p:cNvSpPr/>
            <p:nvPr/>
          </p:nvSpPr>
          <p:spPr>
            <a:xfrm>
              <a:off x="7330190" y="12038253"/>
              <a:ext cx="2053653" cy="552334"/>
            </a:xfrm>
            <a:prstGeom prst="rect">
              <a:avLst/>
            </a:prstGeom>
            <a:ln/>
          </p:spPr>
          <p:style>
            <a:lnRef idx="0">
              <a:schemeClr val="dk1"/>
            </a:lnRef>
            <a:fillRef idx="3">
              <a:schemeClr val="dk1"/>
            </a:fillRef>
            <a:effectRef idx="3">
              <a:schemeClr val="dk1"/>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altLang="ko-Kore-KR" sz="2300" b="0" i="0" u="none" strike="noStrike" cap="none" spc="0" normalizeH="0" baseline="0" dirty="0">
                  <a:ln>
                    <a:noFill/>
                  </a:ln>
                  <a:solidFill>
                    <a:srgbClr val="FF0000"/>
                  </a:solidFill>
                  <a:effectLst/>
                  <a:uFillTx/>
                  <a:latin typeface="Times New Roman" panose="02020603050405020304" pitchFamily="18" charset="0"/>
                  <a:cs typeface="Times New Roman" panose="02020603050405020304" pitchFamily="18" charset="0"/>
                  <a:sym typeface="나눔고딕"/>
                </a:rPr>
                <a:t>Input Graph</a:t>
              </a:r>
              <a:endParaRPr kumimoji="0" lang="ko-Kore-KR" altLang="en-US" sz="2300" b="0" i="0" u="none" strike="noStrike" cap="none" spc="0" normalizeH="0" baseline="0" dirty="0">
                <a:ln>
                  <a:noFill/>
                </a:ln>
                <a:solidFill>
                  <a:srgbClr val="FF0000"/>
                </a:solidFill>
                <a:effectLst/>
                <a:uFillTx/>
                <a:latin typeface="Times New Roman" panose="02020603050405020304" pitchFamily="18" charset="0"/>
                <a:cs typeface="Times New Roman" panose="02020603050405020304" pitchFamily="18" charset="0"/>
                <a:sym typeface="나눔고딕"/>
              </a:endParaRPr>
            </a:p>
          </p:txBody>
        </p:sp>
      </p:grpSp>
    </p:spTree>
    <p:extLst>
      <p:ext uri="{BB962C8B-B14F-4D97-AF65-F5344CB8AC3E}">
        <p14:creationId xmlns:p14="http://schemas.microsoft.com/office/powerpoint/2010/main" val="2615774616"/>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CA71FFC-4D07-CF0A-481D-068BAF9F5105}"/>
              </a:ext>
            </a:extLst>
          </p:cNvPr>
          <p:cNvSpPr>
            <a:spLocks noGrp="1"/>
          </p:cNvSpPr>
          <p:nvPr>
            <p:ph type="title"/>
          </p:nvPr>
        </p:nvSpPr>
        <p:spPr/>
        <p:txBody>
          <a:bodyPr/>
          <a:lstStyle/>
          <a:p>
            <a:r>
              <a:rPr kumimoji="1" lang="en-US" altLang="ko-Kore-KR" dirty="0"/>
              <a:t>GNN</a:t>
            </a:r>
            <a:endParaRPr kumimoji="1" lang="ko-Kore-KR" altLang="en-US" dirty="0"/>
          </a:p>
        </p:txBody>
      </p:sp>
      <p:sp>
        <p:nvSpPr>
          <p:cNvPr id="3" name="텍스트 개체 틀 2">
            <a:extLst>
              <a:ext uri="{FF2B5EF4-FFF2-40B4-BE49-F238E27FC236}">
                <a16:creationId xmlns:a16="http://schemas.microsoft.com/office/drawing/2014/main" id="{5316FA36-B834-EF1F-EFF8-E514E7E41D64}"/>
              </a:ext>
            </a:extLst>
          </p:cNvPr>
          <p:cNvSpPr>
            <a:spLocks noGrp="1"/>
          </p:cNvSpPr>
          <p:nvPr>
            <p:ph type="body" sz="quarter" idx="21"/>
          </p:nvPr>
        </p:nvSpPr>
        <p:spPr/>
        <p:txBody>
          <a:bodyPr/>
          <a:lstStyle/>
          <a:p>
            <a:r>
              <a:rPr kumimoji="1" lang="en-US" altLang="ko-Kore-KR" dirty="0"/>
              <a:t>Parameter sharing</a:t>
            </a:r>
            <a:endParaRPr kumimoji="1" lang="ko-Kore-KR" altLang="en-US" dirty="0"/>
          </a:p>
        </p:txBody>
      </p:sp>
      <p:sp>
        <p:nvSpPr>
          <p:cNvPr id="4" name="텍스트 개체 틀 3">
            <a:extLst>
              <a:ext uri="{FF2B5EF4-FFF2-40B4-BE49-F238E27FC236}">
                <a16:creationId xmlns:a16="http://schemas.microsoft.com/office/drawing/2014/main" id="{A48E5F97-688F-2355-1294-09A39EB53D17}"/>
              </a:ext>
            </a:extLst>
          </p:cNvPr>
          <p:cNvSpPr>
            <a:spLocks noGrp="1"/>
          </p:cNvSpPr>
          <p:nvPr>
            <p:ph type="body" idx="1"/>
          </p:nvPr>
        </p:nvSpPr>
        <p:spPr/>
        <p:txBody>
          <a:bodyPr>
            <a:normAutofit/>
          </a:bodyPr>
          <a:lstStyle/>
          <a:p>
            <a:r>
              <a:rPr kumimoji="1" lang="en" altLang="ko-Kore-KR" sz="4000" dirty="0">
                <a:latin typeface="Times New Roman" panose="02020603050405020304" pitchFamily="18" charset="0"/>
              </a:rPr>
              <a:t>In this computation graph, aggregation functions according to layers are shared between different nodes.</a:t>
            </a:r>
            <a:endParaRPr kumimoji="1" lang="en-US" altLang="ko-KR" sz="4000" dirty="0">
              <a:latin typeface="Times New Roman" panose="02020603050405020304" pitchFamily="18" charset="0"/>
            </a:endParaRPr>
          </a:p>
          <a:p>
            <a:pPr lvl="1"/>
            <a:r>
              <a:rPr kumimoji="1" lang="en-US" altLang="ko-Kore-KR" sz="4000" dirty="0">
                <a:latin typeface="Times New Roman" panose="02020603050405020304" pitchFamily="18" charset="0"/>
              </a:rPr>
              <a:t>The same aggregation parameters are shared for all nodes</a:t>
            </a:r>
          </a:p>
          <a:p>
            <a:pPr lvl="1"/>
            <a:r>
              <a:rPr kumimoji="1" lang="en-US" altLang="ko-Kore-KR" sz="4000" dirty="0">
                <a:latin typeface="Times New Roman" panose="02020603050405020304" pitchFamily="18" charset="0"/>
              </a:rPr>
              <a:t>New nodes &amp; new graphs</a:t>
            </a:r>
            <a:r>
              <a:rPr kumimoji="1" lang="en-US" altLang="ko-KR" sz="4000" dirty="0">
                <a:latin typeface="Times New Roman" panose="02020603050405020304" pitchFamily="18" charset="0"/>
              </a:rPr>
              <a:t>,</a:t>
            </a:r>
            <a:r>
              <a:rPr kumimoji="1" lang="ko-KR" altLang="en-US" sz="4000" dirty="0">
                <a:latin typeface="Times New Roman" panose="02020603050405020304" pitchFamily="18" charset="0"/>
              </a:rPr>
              <a:t> </a:t>
            </a:r>
            <a:r>
              <a:rPr kumimoji="1" lang="en-US" altLang="ko-KR" sz="4000" dirty="0">
                <a:latin typeface="Times New Roman" panose="02020603050405020304" pitchFamily="18" charset="0"/>
              </a:rPr>
              <a:t>can be generalized</a:t>
            </a:r>
          </a:p>
          <a:p>
            <a:endParaRPr kumimoji="1" lang="en-US" altLang="ko-Kore-KR" sz="4000" dirty="0">
              <a:latin typeface="Times New Roman" panose="02020603050405020304" pitchFamily="18" charset="0"/>
            </a:endParaRPr>
          </a:p>
          <a:p>
            <a:pPr marL="0" indent="0">
              <a:buNone/>
            </a:pPr>
            <a:endParaRPr kumimoji="1" lang="en-US" altLang="ko-Kore-KR" sz="4000" dirty="0">
              <a:latin typeface="Times New Roman" panose="02020603050405020304" pitchFamily="18" charset="0"/>
            </a:endParaRPr>
          </a:p>
        </p:txBody>
      </p:sp>
      <p:pic>
        <p:nvPicPr>
          <p:cNvPr id="13" name="그림 12" descr="텍스트, 스크린샷, 도표, 라인이(가) 표시된 사진&#10;&#10;자동 생성된 설명">
            <a:extLst>
              <a:ext uri="{FF2B5EF4-FFF2-40B4-BE49-F238E27FC236}">
                <a16:creationId xmlns:a16="http://schemas.microsoft.com/office/drawing/2014/main" id="{1262CF49-8819-AABC-FEEE-85EF480E6D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76626" y="6991280"/>
            <a:ext cx="18230745" cy="6309746"/>
          </a:xfrm>
          <a:prstGeom prst="rect">
            <a:avLst/>
          </a:prstGeom>
        </p:spPr>
      </p:pic>
    </p:spTree>
    <p:extLst>
      <p:ext uri="{BB962C8B-B14F-4D97-AF65-F5344CB8AC3E}">
        <p14:creationId xmlns:p14="http://schemas.microsoft.com/office/powerpoint/2010/main" val="2799520244"/>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2A53C7C-19C1-0EF9-5288-1A7A255062F8}"/>
              </a:ext>
            </a:extLst>
          </p:cNvPr>
          <p:cNvSpPr>
            <a:spLocks noGrp="1"/>
          </p:cNvSpPr>
          <p:nvPr>
            <p:ph type="title"/>
          </p:nvPr>
        </p:nvSpPr>
        <p:spPr/>
        <p:txBody>
          <a:bodyPr/>
          <a:lstStyle/>
          <a:p>
            <a:r>
              <a:rPr kumimoji="1" lang="en-US" altLang="ko-Kore-KR" dirty="0"/>
              <a:t>GNN</a:t>
            </a:r>
            <a:endParaRPr kumimoji="1" lang="ko-Kore-KR" altLang="en-US" dirty="0"/>
          </a:p>
        </p:txBody>
      </p:sp>
      <p:sp>
        <p:nvSpPr>
          <p:cNvPr id="3" name="텍스트 개체 틀 2">
            <a:extLst>
              <a:ext uri="{FF2B5EF4-FFF2-40B4-BE49-F238E27FC236}">
                <a16:creationId xmlns:a16="http://schemas.microsoft.com/office/drawing/2014/main" id="{39A3D1C7-BC84-C462-DCC9-45870A79887B}"/>
              </a:ext>
            </a:extLst>
          </p:cNvPr>
          <p:cNvSpPr>
            <a:spLocks noGrp="1"/>
          </p:cNvSpPr>
          <p:nvPr>
            <p:ph type="body" sz="quarter" idx="21"/>
          </p:nvPr>
        </p:nvSpPr>
        <p:spPr/>
        <p:txBody>
          <a:bodyPr/>
          <a:lstStyle/>
          <a:p>
            <a:r>
              <a:rPr kumimoji="1" lang="en-US" altLang="ko-Kore-KR" dirty="0"/>
              <a:t>Neighbor Aggregation</a:t>
            </a:r>
            <a:endParaRPr kumimoji="1" lang="ko-Kore-KR" altLang="en-US" dirty="0"/>
          </a:p>
        </p:txBody>
      </p:sp>
      <p:sp>
        <p:nvSpPr>
          <p:cNvPr id="4" name="텍스트 개체 틀 3">
            <a:extLst>
              <a:ext uri="{FF2B5EF4-FFF2-40B4-BE49-F238E27FC236}">
                <a16:creationId xmlns:a16="http://schemas.microsoft.com/office/drawing/2014/main" id="{7EF8DBEE-374D-1CAC-E752-B1E52CBA4A74}"/>
              </a:ext>
            </a:extLst>
          </p:cNvPr>
          <p:cNvSpPr>
            <a:spLocks noGrp="1"/>
          </p:cNvSpPr>
          <p:nvPr>
            <p:ph type="body" idx="1"/>
          </p:nvPr>
        </p:nvSpPr>
        <p:spPr/>
        <p:txBody>
          <a:bodyPr>
            <a:normAutofit fontScale="92500" lnSpcReduction="10000"/>
          </a:bodyPr>
          <a:lstStyle/>
          <a:p>
            <a:r>
              <a:rPr kumimoji="1" lang="en-US" altLang="ko-Kore-KR" dirty="0">
                <a:latin typeface="Times New Roman" panose="02020603050405020304" pitchFamily="18" charset="0"/>
              </a:rPr>
              <a:t>Node embedding based on Local Network Neighborhoods information</a:t>
            </a:r>
          </a:p>
          <a:p>
            <a:r>
              <a:rPr kumimoji="1" lang="en-US" altLang="ko-Kore-KR" dirty="0">
                <a:latin typeface="Times New Roman" panose="02020603050405020304" pitchFamily="18" charset="0"/>
              </a:rPr>
              <a:t>By using NN, aggregate the neighborhood information</a:t>
            </a:r>
          </a:p>
          <a:p>
            <a:endParaRPr kumimoji="1" lang="en-US" altLang="ko-Kore-KR" dirty="0">
              <a:latin typeface="Times New Roman" panose="02020603050405020304" pitchFamily="18" charset="0"/>
            </a:endParaRPr>
          </a:p>
          <a:p>
            <a:endParaRPr kumimoji="1" lang="en-US" altLang="ko-Kore-KR" dirty="0">
              <a:latin typeface="Times New Roman" panose="02020603050405020304" pitchFamily="18" charset="0"/>
            </a:endParaRPr>
          </a:p>
          <a:p>
            <a:endParaRPr kumimoji="1" lang="en-US" altLang="ko-Kore-KR" dirty="0">
              <a:latin typeface="Times New Roman" panose="02020603050405020304" pitchFamily="18" charset="0"/>
            </a:endParaRPr>
          </a:p>
          <a:p>
            <a:endParaRPr kumimoji="1" lang="en-US" altLang="ko-Kore-KR" dirty="0">
              <a:latin typeface="Times New Roman" panose="02020603050405020304" pitchFamily="18" charset="0"/>
            </a:endParaRPr>
          </a:p>
          <a:p>
            <a:endParaRPr kumimoji="1" lang="en-US" altLang="ko-Kore-KR" dirty="0">
              <a:latin typeface="Times New Roman" panose="02020603050405020304" pitchFamily="18" charset="0"/>
            </a:endParaRPr>
          </a:p>
          <a:p>
            <a:r>
              <a:rPr kumimoji="1" lang="en-US" altLang="ko-Kore-KR" dirty="0">
                <a:latin typeface="Times New Roman" panose="02020603050405020304" pitchFamily="18" charset="0"/>
              </a:rPr>
              <a:t>Node B obtains information from A,C, and Node A obtains information from B,C,D</a:t>
            </a:r>
            <a:r>
              <a:rPr kumimoji="1" lang="en-US" altLang="ko-KR" dirty="0">
                <a:latin typeface="Times New Roman" panose="02020603050405020304" pitchFamily="18" charset="0"/>
              </a:rPr>
              <a:t>.</a:t>
            </a:r>
          </a:p>
          <a:p>
            <a:endParaRPr kumimoji="1" lang="ko-Kore-KR" altLang="en-US" dirty="0">
              <a:latin typeface="Times New Roman" panose="02020603050405020304" pitchFamily="18" charset="0"/>
            </a:endParaRPr>
          </a:p>
        </p:txBody>
      </p:sp>
      <p:pic>
        <p:nvPicPr>
          <p:cNvPr id="7" name="그림 6">
            <a:extLst>
              <a:ext uri="{FF2B5EF4-FFF2-40B4-BE49-F238E27FC236}">
                <a16:creationId xmlns:a16="http://schemas.microsoft.com/office/drawing/2014/main" id="{7CB886F1-4C35-081B-B6D4-A7BB5687C047}"/>
              </a:ext>
            </a:extLst>
          </p:cNvPr>
          <p:cNvPicPr>
            <a:picLocks noChangeAspect="1"/>
          </p:cNvPicPr>
          <p:nvPr/>
        </p:nvPicPr>
        <p:blipFill>
          <a:blip r:embed="rId3"/>
          <a:stretch>
            <a:fillRect/>
          </a:stretch>
        </p:blipFill>
        <p:spPr>
          <a:xfrm>
            <a:off x="6690446" y="4940798"/>
            <a:ext cx="11003108" cy="4993717"/>
          </a:xfrm>
          <a:prstGeom prst="rect">
            <a:avLst/>
          </a:prstGeom>
        </p:spPr>
      </p:pic>
    </p:spTree>
    <p:extLst>
      <p:ext uri="{BB962C8B-B14F-4D97-AF65-F5344CB8AC3E}">
        <p14:creationId xmlns:p14="http://schemas.microsoft.com/office/powerpoint/2010/main" val="2567429325"/>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CEBCADD-E0E0-8E95-3CD5-0704621D9EE8}"/>
              </a:ext>
            </a:extLst>
          </p:cNvPr>
          <p:cNvSpPr>
            <a:spLocks noGrp="1"/>
          </p:cNvSpPr>
          <p:nvPr>
            <p:ph type="title"/>
          </p:nvPr>
        </p:nvSpPr>
        <p:spPr/>
        <p:txBody>
          <a:bodyPr/>
          <a:lstStyle/>
          <a:p>
            <a:r>
              <a:rPr kumimoji="1" lang="en-US" altLang="ko-Kore-KR" dirty="0"/>
              <a:t>GNN</a:t>
            </a:r>
            <a:endParaRPr kumimoji="1" lang="ko-Kore-KR" altLang="en-US" dirty="0"/>
          </a:p>
        </p:txBody>
      </p:sp>
      <p:sp>
        <p:nvSpPr>
          <p:cNvPr id="3" name="텍스트 개체 틀 2">
            <a:extLst>
              <a:ext uri="{FF2B5EF4-FFF2-40B4-BE49-F238E27FC236}">
                <a16:creationId xmlns:a16="http://schemas.microsoft.com/office/drawing/2014/main" id="{3DBCDF88-94DD-A2FA-59F8-EB8250FD52D1}"/>
              </a:ext>
            </a:extLst>
          </p:cNvPr>
          <p:cNvSpPr>
            <a:spLocks noGrp="1"/>
          </p:cNvSpPr>
          <p:nvPr>
            <p:ph type="body" sz="quarter" idx="21"/>
          </p:nvPr>
        </p:nvSpPr>
        <p:spPr/>
        <p:txBody>
          <a:bodyPr/>
          <a:lstStyle/>
          <a:p>
            <a:r>
              <a:rPr kumimoji="1" lang="en-US" altLang="ko-Kore-KR" dirty="0"/>
              <a:t>Neighbor Aggregation</a:t>
            </a:r>
            <a:endParaRPr kumimoji="1" lang="ko-Kore-KR" altLang="en-US" dirty="0"/>
          </a:p>
        </p:txBody>
      </p:sp>
      <p:sp>
        <p:nvSpPr>
          <p:cNvPr id="4" name="텍스트 개체 틀 3">
            <a:extLst>
              <a:ext uri="{FF2B5EF4-FFF2-40B4-BE49-F238E27FC236}">
                <a16:creationId xmlns:a16="http://schemas.microsoft.com/office/drawing/2014/main" id="{116BF0BB-3A17-1FBF-3666-4328E0AD4B82}"/>
              </a:ext>
            </a:extLst>
          </p:cNvPr>
          <p:cNvSpPr>
            <a:spLocks noGrp="1"/>
          </p:cNvSpPr>
          <p:nvPr>
            <p:ph type="body" idx="1"/>
          </p:nvPr>
        </p:nvSpPr>
        <p:spPr/>
        <p:txBody>
          <a:bodyPr/>
          <a:lstStyle/>
          <a:p>
            <a:r>
              <a:rPr kumimoji="1" lang="en-US" altLang="ko-Kore-KR" dirty="0">
                <a:latin typeface="Times New Roman" panose="02020603050405020304" pitchFamily="18" charset="0"/>
              </a:rPr>
              <a:t>Neighbor determines the computation graph, 
Every node has its own neural network architecture, and each node defines a computation graph based on its neighbors.</a:t>
            </a:r>
            <a:endParaRPr kumimoji="1" lang="en-US" altLang="ko-KR" dirty="0">
              <a:latin typeface="Times New Roman" panose="02020603050405020304" pitchFamily="18" charset="0"/>
            </a:endParaRPr>
          </a:p>
          <a:p>
            <a:endParaRPr kumimoji="1" lang="en-US" altLang="ko-Kore-KR" b="1" dirty="0">
              <a:latin typeface="Times New Roman" panose="02020603050405020304" pitchFamily="18" charset="0"/>
            </a:endParaRPr>
          </a:p>
          <a:p>
            <a:endParaRPr kumimoji="1" lang="en-US" altLang="ko-Kore-KR" b="1" dirty="0">
              <a:latin typeface="Times New Roman" panose="02020603050405020304" pitchFamily="18" charset="0"/>
            </a:endParaRPr>
          </a:p>
          <a:p>
            <a:endParaRPr kumimoji="1" lang="en-US" altLang="ko-Kore-KR" b="1" dirty="0">
              <a:latin typeface="Times New Roman" panose="02020603050405020304" pitchFamily="18" charset="0"/>
            </a:endParaRPr>
          </a:p>
          <a:p>
            <a:endParaRPr kumimoji="1" lang="en-US" altLang="ko-Kore-KR" b="1" dirty="0">
              <a:latin typeface="Times New Roman" panose="02020603050405020304" pitchFamily="18" charset="0"/>
            </a:endParaRPr>
          </a:p>
        </p:txBody>
      </p:sp>
      <p:pic>
        <p:nvPicPr>
          <p:cNvPr id="6" name="그림 5">
            <a:extLst>
              <a:ext uri="{FF2B5EF4-FFF2-40B4-BE49-F238E27FC236}">
                <a16:creationId xmlns:a16="http://schemas.microsoft.com/office/drawing/2014/main" id="{35E5BC79-3E05-2DC6-2675-E0543A83D2A8}"/>
              </a:ext>
            </a:extLst>
          </p:cNvPr>
          <p:cNvPicPr>
            <a:picLocks noChangeAspect="1"/>
          </p:cNvPicPr>
          <p:nvPr/>
        </p:nvPicPr>
        <p:blipFill>
          <a:blip r:embed="rId3"/>
          <a:stretch>
            <a:fillRect/>
          </a:stretch>
        </p:blipFill>
        <p:spPr>
          <a:xfrm>
            <a:off x="5547209" y="6202895"/>
            <a:ext cx="13289581" cy="6653232"/>
          </a:xfrm>
          <a:prstGeom prst="rect">
            <a:avLst/>
          </a:prstGeom>
        </p:spPr>
      </p:pic>
    </p:spTree>
    <p:extLst>
      <p:ext uri="{BB962C8B-B14F-4D97-AF65-F5344CB8AC3E}">
        <p14:creationId xmlns:p14="http://schemas.microsoft.com/office/powerpoint/2010/main" val="10919664"/>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A812F75-D9A9-B2CC-8F42-1D75739EB4E2}"/>
              </a:ext>
            </a:extLst>
          </p:cNvPr>
          <p:cNvSpPr>
            <a:spLocks noGrp="1"/>
          </p:cNvSpPr>
          <p:nvPr>
            <p:ph type="title"/>
          </p:nvPr>
        </p:nvSpPr>
        <p:spPr/>
        <p:txBody>
          <a:bodyPr/>
          <a:lstStyle/>
          <a:p>
            <a:r>
              <a:rPr kumimoji="1" lang="en-US" altLang="ko-Kore-KR" dirty="0"/>
              <a:t>GNN	</a:t>
            </a:r>
            <a:endParaRPr kumimoji="1" lang="ko-Kore-KR" altLang="en-US" dirty="0"/>
          </a:p>
        </p:txBody>
      </p:sp>
      <p:sp>
        <p:nvSpPr>
          <p:cNvPr id="3" name="텍스트 개체 틀 2">
            <a:extLst>
              <a:ext uri="{FF2B5EF4-FFF2-40B4-BE49-F238E27FC236}">
                <a16:creationId xmlns:a16="http://schemas.microsoft.com/office/drawing/2014/main" id="{2E3FDCBC-1255-8B28-3263-FBE920C59A06}"/>
              </a:ext>
            </a:extLst>
          </p:cNvPr>
          <p:cNvSpPr>
            <a:spLocks noGrp="1"/>
          </p:cNvSpPr>
          <p:nvPr>
            <p:ph type="body" sz="quarter" idx="21"/>
          </p:nvPr>
        </p:nvSpPr>
        <p:spPr/>
        <p:txBody>
          <a:bodyPr/>
          <a:lstStyle/>
          <a:p>
            <a:r>
              <a:rPr kumimoji="1" lang="en-US" altLang="ko-Kore-KR" dirty="0"/>
              <a:t>Neighbor Aggregation</a:t>
            </a:r>
            <a:endParaRPr kumimoji="1" lang="ko-Kore-KR" altLang="en-US" dirty="0"/>
          </a:p>
        </p:txBody>
      </p:sp>
      <p:sp>
        <p:nvSpPr>
          <p:cNvPr id="4" name="텍스트 개체 틀 3">
            <a:extLst>
              <a:ext uri="{FF2B5EF4-FFF2-40B4-BE49-F238E27FC236}">
                <a16:creationId xmlns:a16="http://schemas.microsoft.com/office/drawing/2014/main" id="{18C7789D-6D81-C74C-CF4A-309C7EA40D54}"/>
              </a:ext>
            </a:extLst>
          </p:cNvPr>
          <p:cNvSpPr>
            <a:spLocks noGrp="1"/>
          </p:cNvSpPr>
          <p:nvPr>
            <p:ph type="body" idx="1"/>
          </p:nvPr>
        </p:nvSpPr>
        <p:spPr/>
        <p:txBody>
          <a:bodyPr/>
          <a:lstStyle/>
          <a:p>
            <a:r>
              <a:rPr kumimoji="1" lang="en-US" altLang="ko-Kore-KR" dirty="0">
                <a:latin typeface="Times New Roman" panose="02020603050405020304" pitchFamily="18" charset="0"/>
              </a:rPr>
              <a:t>Aggregate information from neighbors, using average in GCN.
However, </a:t>
            </a:r>
            <a:r>
              <a:rPr kumimoji="1" lang="en-US" altLang="ko-Kore-KR" dirty="0" err="1">
                <a:latin typeface="Times New Roman" panose="02020603050405020304" pitchFamily="18" charset="0"/>
              </a:rPr>
              <a:t>graphSAGE</a:t>
            </a:r>
            <a:r>
              <a:rPr kumimoji="1" lang="en-US" altLang="ko-Kore-KR" dirty="0">
                <a:latin typeface="Times New Roman" panose="02020603050405020304" pitchFamily="18" charset="0"/>
              </a:rPr>
              <a:t> proposed </a:t>
            </a:r>
            <a:r>
              <a:rPr kumimoji="1" lang="en-US" altLang="ko-KR" dirty="0">
                <a:latin typeface="Times New Roman" panose="02020603050405020304" pitchFamily="18" charset="0"/>
              </a:rPr>
              <a:t>(</a:t>
            </a:r>
            <a:r>
              <a:rPr kumimoji="1" lang="en-US" altLang="ko-Kore-KR" dirty="0">
                <a:latin typeface="Times New Roman" panose="02020603050405020304" pitchFamily="18" charset="0"/>
              </a:rPr>
              <a:t>pooling, LSTM, and Mean</a:t>
            </a:r>
            <a:r>
              <a:rPr kumimoji="1" lang="en-US" altLang="ko-KR" dirty="0">
                <a:latin typeface="Times New Roman" panose="02020603050405020304" pitchFamily="18" charset="0"/>
              </a:rPr>
              <a:t>)</a:t>
            </a:r>
            <a:r>
              <a:rPr kumimoji="1" lang="ko-KR" altLang="en-US" dirty="0">
                <a:latin typeface="Times New Roman" panose="02020603050405020304" pitchFamily="18" charset="0"/>
              </a:rPr>
              <a:t> </a:t>
            </a:r>
            <a:r>
              <a:rPr kumimoji="1" lang="en-US" altLang="ko-Kore-KR" dirty="0">
                <a:latin typeface="Times New Roman" panose="02020603050405020304" pitchFamily="18" charset="0"/>
              </a:rPr>
              <a:t>three aggregation functions and uses them for experimentation.</a:t>
            </a:r>
            <a:endParaRPr kumimoji="1" lang="ko-Kore-KR" altLang="en-US" dirty="0">
              <a:latin typeface="Times New Roman" panose="02020603050405020304" pitchFamily="18" charset="0"/>
            </a:endParaRPr>
          </a:p>
        </p:txBody>
      </p:sp>
      <p:pic>
        <p:nvPicPr>
          <p:cNvPr id="5" name="그림 4">
            <a:extLst>
              <a:ext uri="{FF2B5EF4-FFF2-40B4-BE49-F238E27FC236}">
                <a16:creationId xmlns:a16="http://schemas.microsoft.com/office/drawing/2014/main" id="{EEDC00B8-1035-C3C3-D7FC-61556987C16E}"/>
              </a:ext>
            </a:extLst>
          </p:cNvPr>
          <p:cNvPicPr>
            <a:picLocks noChangeAspect="1"/>
          </p:cNvPicPr>
          <p:nvPr/>
        </p:nvPicPr>
        <p:blipFill>
          <a:blip r:embed="rId3"/>
          <a:stretch>
            <a:fillRect/>
          </a:stretch>
        </p:blipFill>
        <p:spPr>
          <a:xfrm>
            <a:off x="4849829" y="5832500"/>
            <a:ext cx="14684342" cy="6804000"/>
          </a:xfrm>
          <a:prstGeom prst="rect">
            <a:avLst/>
          </a:prstGeom>
        </p:spPr>
      </p:pic>
    </p:spTree>
    <p:extLst>
      <p:ext uri="{BB962C8B-B14F-4D97-AF65-F5344CB8AC3E}">
        <p14:creationId xmlns:p14="http://schemas.microsoft.com/office/powerpoint/2010/main" val="39513059"/>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A5FF61A-1653-F6D4-1BB3-9D3C0534568E}"/>
              </a:ext>
            </a:extLst>
          </p:cNvPr>
          <p:cNvSpPr>
            <a:spLocks noGrp="1"/>
          </p:cNvSpPr>
          <p:nvPr>
            <p:ph type="title"/>
          </p:nvPr>
        </p:nvSpPr>
        <p:spPr/>
        <p:txBody>
          <a:bodyPr/>
          <a:lstStyle/>
          <a:p>
            <a:r>
              <a:rPr kumimoji="1" lang="en-US" altLang="ko-Kore-KR" dirty="0"/>
              <a:t>GNN</a:t>
            </a:r>
            <a:endParaRPr kumimoji="1" lang="ko-Kore-KR" altLang="en-US" dirty="0"/>
          </a:p>
        </p:txBody>
      </p:sp>
      <p:sp>
        <p:nvSpPr>
          <p:cNvPr id="3" name="텍스트 개체 틀 2">
            <a:extLst>
              <a:ext uri="{FF2B5EF4-FFF2-40B4-BE49-F238E27FC236}">
                <a16:creationId xmlns:a16="http://schemas.microsoft.com/office/drawing/2014/main" id="{6A5ACCD8-3F0E-E205-B9FC-2A05284AF2AE}"/>
              </a:ext>
            </a:extLst>
          </p:cNvPr>
          <p:cNvSpPr>
            <a:spLocks noGrp="1"/>
          </p:cNvSpPr>
          <p:nvPr>
            <p:ph type="body" sz="quarter" idx="21"/>
          </p:nvPr>
        </p:nvSpPr>
        <p:spPr/>
        <p:txBody>
          <a:bodyPr/>
          <a:lstStyle/>
          <a:p>
            <a:r>
              <a:rPr kumimoji="1" lang="en-US" altLang="ko-Kore-KR" dirty="0"/>
              <a:t>Deep layer Model</a:t>
            </a:r>
            <a:endParaRPr kumimoji="1" lang="ko-Kore-KR" altLang="en-US" dirty="0"/>
          </a:p>
        </p:txBody>
      </p:sp>
      <p:sp>
        <p:nvSpPr>
          <p:cNvPr id="4" name="텍스트 개체 틀 3">
            <a:extLst>
              <a:ext uri="{FF2B5EF4-FFF2-40B4-BE49-F238E27FC236}">
                <a16:creationId xmlns:a16="http://schemas.microsoft.com/office/drawing/2014/main" id="{9263A90B-E65B-AFFB-7D79-09CDFD4FAD73}"/>
              </a:ext>
            </a:extLst>
          </p:cNvPr>
          <p:cNvSpPr>
            <a:spLocks noGrp="1"/>
          </p:cNvSpPr>
          <p:nvPr>
            <p:ph type="body" idx="1"/>
          </p:nvPr>
        </p:nvSpPr>
        <p:spPr/>
        <p:txBody>
          <a:bodyPr/>
          <a:lstStyle/>
          <a:p>
            <a:r>
              <a:rPr kumimoji="1" lang="en-US" altLang="ko-Kore-KR" dirty="0">
                <a:latin typeface="Times New Roman" panose="02020603050405020304" pitchFamily="18" charset="0"/>
              </a:rPr>
              <a:t>The depth of the model can be set freely</a:t>
            </a:r>
            <a:endParaRPr kumimoji="1" lang="en-US" altLang="ko-KR" dirty="0">
              <a:latin typeface="Times New Roman" panose="02020603050405020304" pitchFamily="18" charset="0"/>
            </a:endParaRPr>
          </a:p>
          <a:p>
            <a:pPr lvl="1"/>
            <a:r>
              <a:rPr kumimoji="1" lang="en-US" altLang="ko-KR" dirty="0"/>
              <a:t>Node has an embedding value at each layer.</a:t>
            </a:r>
          </a:p>
          <a:p>
            <a:pPr lvl="1"/>
            <a:r>
              <a:rPr kumimoji="1" lang="en-US" altLang="ko-KR" dirty="0"/>
              <a:t>In Layer-0, the embedding of Node A becomes X_A.
In Layer-K, embedding has a value for information passed K times from Layer-0 through Hidden Layer.</a:t>
            </a:r>
          </a:p>
          <a:p>
            <a:pPr lvl="1"/>
            <a:endParaRPr kumimoji="1" lang="en-US" altLang="ko-KR" dirty="0"/>
          </a:p>
          <a:p>
            <a:pPr lvl="1"/>
            <a:endParaRPr kumimoji="1" lang="en-US" altLang="ko-KR" dirty="0"/>
          </a:p>
          <a:p>
            <a:endParaRPr kumimoji="1" lang="ko-Kore-KR" altLang="en-US" dirty="0">
              <a:latin typeface="Times New Roman" panose="02020603050405020304" pitchFamily="18" charset="0"/>
            </a:endParaRPr>
          </a:p>
        </p:txBody>
      </p:sp>
      <p:pic>
        <p:nvPicPr>
          <p:cNvPr id="6" name="그림 5">
            <a:extLst>
              <a:ext uri="{FF2B5EF4-FFF2-40B4-BE49-F238E27FC236}">
                <a16:creationId xmlns:a16="http://schemas.microsoft.com/office/drawing/2014/main" id="{89166A72-F9FD-17B7-D655-5E426F14F674}"/>
              </a:ext>
            </a:extLst>
          </p:cNvPr>
          <p:cNvPicPr>
            <a:picLocks noChangeAspect="1"/>
          </p:cNvPicPr>
          <p:nvPr/>
        </p:nvPicPr>
        <p:blipFill>
          <a:blip r:embed="rId3"/>
          <a:stretch>
            <a:fillRect/>
          </a:stretch>
        </p:blipFill>
        <p:spPr>
          <a:xfrm>
            <a:off x="5828077" y="7775189"/>
            <a:ext cx="12727846" cy="5708342"/>
          </a:xfrm>
          <a:prstGeom prst="rect">
            <a:avLst/>
          </a:prstGeom>
        </p:spPr>
      </p:pic>
      <p:sp>
        <p:nvSpPr>
          <p:cNvPr id="7" name="직사각형 6">
            <a:extLst>
              <a:ext uri="{FF2B5EF4-FFF2-40B4-BE49-F238E27FC236}">
                <a16:creationId xmlns:a16="http://schemas.microsoft.com/office/drawing/2014/main" id="{17FB733B-9421-AA7A-1E20-76CD081501D2}"/>
              </a:ext>
            </a:extLst>
          </p:cNvPr>
          <p:cNvSpPr/>
          <p:nvPr/>
        </p:nvSpPr>
        <p:spPr>
          <a:xfrm>
            <a:off x="8287966" y="8073957"/>
            <a:ext cx="3171217" cy="564205"/>
          </a:xfrm>
          <a:prstGeom prst="rect">
            <a:avLst/>
          </a:prstGeom>
          <a:solidFill>
            <a:schemeClr val="bg1"/>
          </a:solidFill>
          <a:ln w="12700"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ko-Kore-KR" altLang="en-US" sz="2300" b="0" i="0" u="none" strike="noStrike" cap="none" spc="0" normalizeH="0" baseline="0">
              <a:ln>
                <a:noFill/>
              </a:ln>
              <a:solidFill>
                <a:srgbClr val="FFFFFF"/>
              </a:solidFill>
              <a:effectLst/>
              <a:uFillTx/>
              <a:latin typeface="+mn-lt"/>
              <a:ea typeface="+mn-ea"/>
              <a:cs typeface="+mn-cs"/>
              <a:sym typeface="나눔고딕"/>
            </a:endParaRPr>
          </a:p>
        </p:txBody>
      </p:sp>
    </p:spTree>
    <p:extLst>
      <p:ext uri="{BB962C8B-B14F-4D97-AF65-F5344CB8AC3E}">
        <p14:creationId xmlns:p14="http://schemas.microsoft.com/office/powerpoint/2010/main" val="1258387333"/>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F592C3F-0AB7-AFF5-142B-E9C38EFD27C6}"/>
              </a:ext>
            </a:extLst>
          </p:cNvPr>
          <p:cNvSpPr>
            <a:spLocks noGrp="1"/>
          </p:cNvSpPr>
          <p:nvPr>
            <p:ph type="title"/>
          </p:nvPr>
        </p:nvSpPr>
        <p:spPr/>
        <p:txBody>
          <a:bodyPr/>
          <a:lstStyle/>
          <a:p>
            <a:r>
              <a:rPr kumimoji="1" lang="en-US" altLang="ko-Kore-KR" dirty="0"/>
              <a:t>GNN</a:t>
            </a:r>
            <a:endParaRPr kumimoji="1" lang="ko-Kore-KR" altLang="en-US" dirty="0"/>
          </a:p>
        </p:txBody>
      </p:sp>
      <p:sp>
        <p:nvSpPr>
          <p:cNvPr id="3" name="텍스트 개체 틀 2">
            <a:extLst>
              <a:ext uri="{FF2B5EF4-FFF2-40B4-BE49-F238E27FC236}">
                <a16:creationId xmlns:a16="http://schemas.microsoft.com/office/drawing/2014/main" id="{A0B64E1E-90DA-CA8B-FAD1-E0EBE3FEFED5}"/>
              </a:ext>
            </a:extLst>
          </p:cNvPr>
          <p:cNvSpPr>
            <a:spLocks noGrp="1"/>
          </p:cNvSpPr>
          <p:nvPr>
            <p:ph type="body" sz="quarter" idx="21"/>
          </p:nvPr>
        </p:nvSpPr>
        <p:spPr/>
        <p:txBody>
          <a:bodyPr/>
          <a:lstStyle/>
          <a:p>
            <a:r>
              <a:rPr kumimoji="1" lang="en-US" altLang="ko-Kore-KR" dirty="0"/>
              <a:t>Deep Encoder</a:t>
            </a:r>
            <a:endParaRPr kumimoji="1" lang="ko-Kore-KR" altLang="en-US" dirty="0"/>
          </a:p>
        </p:txBody>
      </p:sp>
      <p:sp>
        <p:nvSpPr>
          <p:cNvPr id="4" name="텍스트 개체 틀 3">
            <a:extLst>
              <a:ext uri="{FF2B5EF4-FFF2-40B4-BE49-F238E27FC236}">
                <a16:creationId xmlns:a16="http://schemas.microsoft.com/office/drawing/2014/main" id="{1E557F5C-7822-7BDB-975A-9C6421A5632F}"/>
              </a:ext>
            </a:extLst>
          </p:cNvPr>
          <p:cNvSpPr>
            <a:spLocks noGrp="1"/>
          </p:cNvSpPr>
          <p:nvPr>
            <p:ph type="body" idx="1"/>
          </p:nvPr>
        </p:nvSpPr>
        <p:spPr/>
        <p:txBody>
          <a:bodyPr/>
          <a:lstStyle/>
          <a:p>
            <a:r>
              <a:rPr kumimoji="1" lang="en" altLang="ko-Kore-KR" dirty="0">
                <a:latin typeface="Times New Roman" panose="02020603050405020304" pitchFamily="18" charset="0"/>
              </a:rPr>
              <a:t>The process by which information is passed and has an embedding value is expressed mathematically below.</a:t>
            </a:r>
            <a:endParaRPr kumimoji="1" lang="en-US" altLang="ko-KR" dirty="0">
              <a:latin typeface="Times New Roman" panose="02020603050405020304" pitchFamily="18" charset="0"/>
            </a:endParaRPr>
          </a:p>
          <a:p>
            <a:pPr lvl="1"/>
            <a:r>
              <a:rPr kumimoji="1" lang="en-US" altLang="ko-Kore-KR" dirty="0"/>
              <a:t>W :</a:t>
            </a:r>
            <a:r>
              <a:rPr kumimoji="1" lang="en-US" altLang="ko-KR" dirty="0"/>
              <a:t>weight for</a:t>
            </a:r>
            <a:r>
              <a:rPr kumimoji="1" lang="en-US" altLang="ko-Kore-KR" dirty="0"/>
              <a:t> Average of neighbor’s previous layer embeddings</a:t>
            </a:r>
          </a:p>
          <a:p>
            <a:pPr lvl="1"/>
            <a:r>
              <a:rPr kumimoji="1" lang="en-US" altLang="ko-Kore-KR" dirty="0"/>
              <a:t>B: weight for Message my</a:t>
            </a:r>
            <a:r>
              <a:rPr kumimoji="1" lang="en-US" altLang="ko-KR" dirty="0"/>
              <a:t>s</a:t>
            </a:r>
            <a:r>
              <a:rPr kumimoji="1" lang="en-US" altLang="ko-Kore-KR" dirty="0"/>
              <a:t>elf from the previous layer</a:t>
            </a:r>
            <a:endParaRPr kumimoji="1" lang="ko-Kore-KR" altLang="en-US" dirty="0"/>
          </a:p>
        </p:txBody>
      </p:sp>
      <p:pic>
        <p:nvPicPr>
          <p:cNvPr id="5" name="그림 4">
            <a:extLst>
              <a:ext uri="{FF2B5EF4-FFF2-40B4-BE49-F238E27FC236}">
                <a16:creationId xmlns:a16="http://schemas.microsoft.com/office/drawing/2014/main" id="{C629D433-ACC2-93A8-0389-4A5272CB970E}"/>
              </a:ext>
            </a:extLst>
          </p:cNvPr>
          <p:cNvPicPr>
            <a:picLocks noChangeAspect="1"/>
          </p:cNvPicPr>
          <p:nvPr/>
        </p:nvPicPr>
        <p:blipFill>
          <a:blip r:embed="rId3"/>
          <a:stretch>
            <a:fillRect/>
          </a:stretch>
        </p:blipFill>
        <p:spPr>
          <a:xfrm>
            <a:off x="5680842" y="7210251"/>
            <a:ext cx="13022316" cy="6392195"/>
          </a:xfrm>
          <a:prstGeom prst="rect">
            <a:avLst/>
          </a:prstGeom>
        </p:spPr>
      </p:pic>
    </p:spTree>
    <p:extLst>
      <p:ext uri="{BB962C8B-B14F-4D97-AF65-F5344CB8AC3E}">
        <p14:creationId xmlns:p14="http://schemas.microsoft.com/office/powerpoint/2010/main" val="1212224080"/>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EF46BF0-745B-A1F1-C81B-5C53BDE04E5E}"/>
              </a:ext>
            </a:extLst>
          </p:cNvPr>
          <p:cNvSpPr>
            <a:spLocks noGrp="1"/>
          </p:cNvSpPr>
          <p:nvPr>
            <p:ph type="title"/>
          </p:nvPr>
        </p:nvSpPr>
        <p:spPr/>
        <p:txBody>
          <a:bodyPr/>
          <a:lstStyle/>
          <a:p>
            <a:r>
              <a:rPr kumimoji="1" lang="en-US" altLang="ko-Kore-KR" dirty="0"/>
              <a:t>GNN</a:t>
            </a:r>
            <a:endParaRPr kumimoji="1" lang="ko-Kore-KR" altLang="en-US" dirty="0"/>
          </a:p>
        </p:txBody>
      </p:sp>
      <p:sp>
        <p:nvSpPr>
          <p:cNvPr id="3" name="텍스트 개체 틀 2">
            <a:extLst>
              <a:ext uri="{FF2B5EF4-FFF2-40B4-BE49-F238E27FC236}">
                <a16:creationId xmlns:a16="http://schemas.microsoft.com/office/drawing/2014/main" id="{5BF8ADCC-C96E-75E8-6D3D-4F44377CA899}"/>
              </a:ext>
            </a:extLst>
          </p:cNvPr>
          <p:cNvSpPr>
            <a:spLocks noGrp="1"/>
          </p:cNvSpPr>
          <p:nvPr>
            <p:ph type="body" sz="quarter" idx="21"/>
          </p:nvPr>
        </p:nvSpPr>
        <p:spPr/>
        <p:txBody>
          <a:bodyPr/>
          <a:lstStyle/>
          <a:p>
            <a:r>
              <a:rPr kumimoji="1" lang="en-US" altLang="ko-Kore-KR" dirty="0"/>
              <a:t>Training the Model</a:t>
            </a:r>
            <a:endParaRPr kumimoji="1" lang="ko-Kore-KR" altLang="en-US" dirty="0"/>
          </a:p>
        </p:txBody>
      </p:sp>
      <p:pic>
        <p:nvPicPr>
          <p:cNvPr id="5" name="그림 4">
            <a:extLst>
              <a:ext uri="{FF2B5EF4-FFF2-40B4-BE49-F238E27FC236}">
                <a16:creationId xmlns:a16="http://schemas.microsoft.com/office/drawing/2014/main" id="{9E8E19DF-4748-C80E-F7DD-8FE2389E2595}"/>
              </a:ext>
            </a:extLst>
          </p:cNvPr>
          <p:cNvPicPr>
            <a:picLocks noChangeAspect="1"/>
          </p:cNvPicPr>
          <p:nvPr/>
        </p:nvPicPr>
        <p:blipFill>
          <a:blip r:embed="rId3"/>
          <a:stretch>
            <a:fillRect/>
          </a:stretch>
        </p:blipFill>
        <p:spPr>
          <a:xfrm>
            <a:off x="0" y="2448378"/>
            <a:ext cx="24384000" cy="7512399"/>
          </a:xfrm>
          <a:prstGeom prst="rect">
            <a:avLst/>
          </a:prstGeom>
        </p:spPr>
      </p:pic>
      <p:sp>
        <p:nvSpPr>
          <p:cNvPr id="4" name="텍스트 개체 틀 3">
            <a:extLst>
              <a:ext uri="{FF2B5EF4-FFF2-40B4-BE49-F238E27FC236}">
                <a16:creationId xmlns:a16="http://schemas.microsoft.com/office/drawing/2014/main" id="{F187B259-F244-4835-C008-A8B342C70778}"/>
              </a:ext>
            </a:extLst>
          </p:cNvPr>
          <p:cNvSpPr>
            <a:spLocks noGrp="1"/>
          </p:cNvSpPr>
          <p:nvPr>
            <p:ph type="body" idx="1"/>
          </p:nvPr>
        </p:nvSpPr>
        <p:spPr>
          <a:xfrm>
            <a:off x="1206500" y="4676620"/>
            <a:ext cx="21971000" cy="8256012"/>
          </a:xfrm>
        </p:spPr>
        <p:txBody>
          <a:bodyPr>
            <a:normAutofit fontScale="77500" lnSpcReduction="20000"/>
          </a:bodyPr>
          <a:lstStyle/>
          <a:p>
            <a:endParaRPr kumimoji="1" lang="en-US" altLang="ko-Kore-KR" dirty="0">
              <a:latin typeface="Times New Roman" panose="02020603050405020304" pitchFamily="18" charset="0"/>
            </a:endParaRPr>
          </a:p>
          <a:p>
            <a:endParaRPr kumimoji="1" lang="en-US" altLang="ko-Kore-KR" dirty="0">
              <a:latin typeface="Times New Roman" panose="02020603050405020304" pitchFamily="18" charset="0"/>
            </a:endParaRPr>
          </a:p>
          <a:p>
            <a:endParaRPr kumimoji="1" lang="en-US" altLang="ko-Kore-KR" dirty="0">
              <a:latin typeface="Times New Roman" panose="02020603050405020304" pitchFamily="18" charset="0"/>
            </a:endParaRPr>
          </a:p>
          <a:p>
            <a:endParaRPr kumimoji="1" lang="en-US" altLang="ko-Kore-KR" dirty="0">
              <a:latin typeface="Times New Roman" panose="02020603050405020304" pitchFamily="18" charset="0"/>
            </a:endParaRPr>
          </a:p>
          <a:p>
            <a:endParaRPr kumimoji="1" lang="en-US" altLang="ko-Kore-KR" dirty="0">
              <a:latin typeface="Times New Roman" panose="02020603050405020304" pitchFamily="18" charset="0"/>
            </a:endParaRPr>
          </a:p>
          <a:p>
            <a:endParaRPr kumimoji="1" lang="en-US" altLang="ko-Kore-KR" dirty="0">
              <a:latin typeface="Times New Roman" panose="02020603050405020304" pitchFamily="18" charset="0"/>
            </a:endParaRPr>
          </a:p>
          <a:p>
            <a:r>
              <a:rPr kumimoji="1" lang="en" altLang="ko-Kore-KR" dirty="0">
                <a:latin typeface="Times New Roman" panose="02020603050405020304" pitchFamily="18" charset="0"/>
              </a:rPr>
              <a:t>In the above equation, the train target is W and B, which are Weight Matrix.
</a:t>
            </a:r>
            <a:r>
              <a:rPr kumimoji="1" lang="en-US" altLang="ko-Kore-KR" dirty="0">
                <a:latin typeface="Times New Roman" panose="02020603050405020304" pitchFamily="18" charset="0"/>
              </a:rPr>
              <a:t>Using the W and B ratios, it is decided whether to focus more on neighbor/self property.</a:t>
            </a:r>
            <a:endParaRPr kumimoji="1" lang="en-US" altLang="ko-KR" dirty="0">
              <a:latin typeface="Times New Roman" panose="02020603050405020304" pitchFamily="18" charset="0"/>
            </a:endParaRPr>
          </a:p>
          <a:p>
            <a:r>
              <a:rPr kumimoji="1" lang="en-US" altLang="ko-KR" dirty="0">
                <a:latin typeface="Times New Roman" panose="02020603050405020304" pitchFamily="18" charset="0"/>
              </a:rPr>
              <a:t>Embedding values can be applied to any loss function</a:t>
            </a:r>
            <a:endParaRPr kumimoji="1" lang="ko-Kore-KR" altLang="en-US" dirty="0">
              <a:latin typeface="Times New Roman" panose="02020603050405020304" pitchFamily="18" charset="0"/>
            </a:endParaRPr>
          </a:p>
        </p:txBody>
      </p:sp>
    </p:spTree>
    <p:extLst>
      <p:ext uri="{BB962C8B-B14F-4D97-AF65-F5344CB8AC3E}">
        <p14:creationId xmlns:p14="http://schemas.microsoft.com/office/powerpoint/2010/main" val="3479553373"/>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99E965F-56C6-95EA-85ED-12047B4EB164}"/>
              </a:ext>
            </a:extLst>
          </p:cNvPr>
          <p:cNvSpPr>
            <a:spLocks noGrp="1"/>
          </p:cNvSpPr>
          <p:nvPr>
            <p:ph type="title"/>
          </p:nvPr>
        </p:nvSpPr>
        <p:spPr/>
        <p:txBody>
          <a:bodyPr/>
          <a:lstStyle/>
          <a:p>
            <a:r>
              <a:rPr kumimoji="1" lang="en-US" altLang="ko-Kore-KR" dirty="0"/>
              <a:t>GNN</a:t>
            </a:r>
            <a:endParaRPr kumimoji="1" lang="ko-Kore-KR" altLang="en-US" dirty="0"/>
          </a:p>
        </p:txBody>
      </p:sp>
      <p:sp>
        <p:nvSpPr>
          <p:cNvPr id="3" name="텍스트 개체 틀 2">
            <a:extLst>
              <a:ext uri="{FF2B5EF4-FFF2-40B4-BE49-F238E27FC236}">
                <a16:creationId xmlns:a16="http://schemas.microsoft.com/office/drawing/2014/main" id="{07403A31-EC3D-65EC-3648-649B97996048}"/>
              </a:ext>
            </a:extLst>
          </p:cNvPr>
          <p:cNvSpPr>
            <a:spLocks noGrp="1"/>
          </p:cNvSpPr>
          <p:nvPr>
            <p:ph type="body" sz="quarter" idx="21"/>
          </p:nvPr>
        </p:nvSpPr>
        <p:spPr/>
        <p:txBody>
          <a:bodyPr/>
          <a:lstStyle/>
          <a:p>
            <a:r>
              <a:rPr kumimoji="1" lang="en-US" altLang="ko-Kore-KR" dirty="0"/>
              <a:t>Unsupervised Learning</a:t>
            </a:r>
            <a:endParaRPr kumimoji="1" lang="ko-Kore-KR" altLang="en-US" dirty="0"/>
          </a:p>
        </p:txBody>
      </p:sp>
      <p:sp>
        <p:nvSpPr>
          <p:cNvPr id="4" name="텍스트 개체 틀 3">
            <a:extLst>
              <a:ext uri="{FF2B5EF4-FFF2-40B4-BE49-F238E27FC236}">
                <a16:creationId xmlns:a16="http://schemas.microsoft.com/office/drawing/2014/main" id="{65F8C8E4-C13C-7938-C8A0-97C56E8FBDB3}"/>
              </a:ext>
            </a:extLst>
          </p:cNvPr>
          <p:cNvSpPr>
            <a:spLocks noGrp="1"/>
          </p:cNvSpPr>
          <p:nvPr>
            <p:ph type="body" idx="1"/>
          </p:nvPr>
        </p:nvSpPr>
        <p:spPr/>
        <p:txBody>
          <a:bodyPr>
            <a:normAutofit fontScale="92500" lnSpcReduction="20000"/>
          </a:bodyPr>
          <a:lstStyle/>
          <a:p>
            <a:r>
              <a:rPr kumimoji="1" lang="en-US" altLang="ko-Kore-KR" sz="3600" dirty="0">
                <a:latin typeface="Times New Roman" panose="02020603050405020304" pitchFamily="18" charset="0"/>
              </a:rPr>
              <a:t>Ex) node embedding considering Graph Structure
“similar” nodes have similar embeddings</a:t>
            </a:r>
          </a:p>
          <a:p>
            <a:endParaRPr kumimoji="1" lang="en-US" altLang="ko-Kore-KR" sz="3600" dirty="0">
              <a:latin typeface="Times New Roman" panose="02020603050405020304" pitchFamily="18" charset="0"/>
            </a:endParaRPr>
          </a:p>
          <a:p>
            <a:endParaRPr kumimoji="1" lang="en-US" altLang="ko-Kore-KR" sz="3600" dirty="0">
              <a:latin typeface="Times New Roman" panose="02020603050405020304" pitchFamily="18" charset="0"/>
            </a:endParaRPr>
          </a:p>
          <a:p>
            <a:pPr marL="0" indent="0">
              <a:buNone/>
            </a:pPr>
            <a:endParaRPr kumimoji="1" lang="en-US" altLang="ko-Kore-KR" sz="3600" dirty="0">
              <a:latin typeface="Times New Roman" panose="02020603050405020304" pitchFamily="18" charset="0"/>
            </a:endParaRPr>
          </a:p>
          <a:p>
            <a:r>
              <a:rPr kumimoji="1" lang="en-US" altLang="ko-Kore-KR" sz="3600" dirty="0">
                <a:latin typeface="Times New Roman" panose="02020603050405020304" pitchFamily="18" charset="0"/>
              </a:rPr>
              <a:t>When node u and node v are similar, </a:t>
            </a:r>
            <a:r>
              <a:rPr kumimoji="1" lang="en-US" altLang="ko-Kore-KR" sz="3600" dirty="0" err="1">
                <a:latin typeface="Times New Roman" panose="02020603050405020304" pitchFamily="18" charset="0"/>
              </a:rPr>
              <a:t>y_u,v</a:t>
            </a:r>
            <a:r>
              <a:rPr kumimoji="1" lang="en-US" altLang="ko-Kore-KR" sz="3600" dirty="0">
                <a:latin typeface="Times New Roman" panose="02020603050405020304" pitchFamily="18" charset="0"/>
              </a:rPr>
              <a:t> = 1
</a:t>
            </a:r>
            <a:r>
              <a:rPr kumimoji="1" lang="en-US" altLang="ko-KR" sz="3600" dirty="0">
                <a:latin typeface="Times New Roman" panose="02020603050405020304" pitchFamily="18" charset="0"/>
              </a:rPr>
              <a:t>CE : Cross Entropy</a:t>
            </a:r>
          </a:p>
          <a:p>
            <a:r>
              <a:rPr kumimoji="1" lang="en-US" altLang="ko-KR" sz="3600" dirty="0">
                <a:latin typeface="Times New Roman" panose="02020603050405020304" pitchFamily="18" charset="0"/>
              </a:rPr>
              <a:t>DEC: Decoder</a:t>
            </a:r>
          </a:p>
          <a:p>
            <a:r>
              <a:rPr kumimoji="1" lang="en-US" altLang="ko-KR" sz="3600" dirty="0">
                <a:latin typeface="Times New Roman" panose="02020603050405020304" pitchFamily="18" charset="0"/>
              </a:rPr>
              <a:t>Loss Function : Random walks, Graph Factorization</a:t>
            </a:r>
            <a:endParaRPr kumimoji="1" lang="en-US" altLang="ko-Kore-KR" sz="3600" dirty="0">
              <a:latin typeface="Times New Roman" panose="02020603050405020304" pitchFamily="18" charset="0"/>
            </a:endParaRPr>
          </a:p>
        </p:txBody>
      </p:sp>
      <p:pic>
        <p:nvPicPr>
          <p:cNvPr id="5" name="그림 4">
            <a:extLst>
              <a:ext uri="{FF2B5EF4-FFF2-40B4-BE49-F238E27FC236}">
                <a16:creationId xmlns:a16="http://schemas.microsoft.com/office/drawing/2014/main" id="{3666A17B-534B-55A7-4B48-CDDD8A9E3656}"/>
              </a:ext>
            </a:extLst>
          </p:cNvPr>
          <p:cNvPicPr>
            <a:picLocks noChangeAspect="1"/>
          </p:cNvPicPr>
          <p:nvPr/>
        </p:nvPicPr>
        <p:blipFill>
          <a:blip r:embed="rId3"/>
          <a:stretch>
            <a:fillRect/>
          </a:stretch>
        </p:blipFill>
        <p:spPr>
          <a:xfrm>
            <a:off x="5366323" y="4813202"/>
            <a:ext cx="13651354" cy="2845172"/>
          </a:xfrm>
          <a:prstGeom prst="rect">
            <a:avLst/>
          </a:prstGeom>
        </p:spPr>
      </p:pic>
    </p:spTree>
    <p:extLst>
      <p:ext uri="{BB962C8B-B14F-4D97-AF65-F5344CB8AC3E}">
        <p14:creationId xmlns:p14="http://schemas.microsoft.com/office/powerpoint/2010/main" val="1093774295"/>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DED6DB6-17A6-FEB0-7C10-3B82D4DC0577}"/>
              </a:ext>
            </a:extLst>
          </p:cNvPr>
          <p:cNvSpPr>
            <a:spLocks noGrp="1"/>
          </p:cNvSpPr>
          <p:nvPr>
            <p:ph type="title"/>
          </p:nvPr>
        </p:nvSpPr>
        <p:spPr/>
        <p:txBody>
          <a:bodyPr/>
          <a:lstStyle/>
          <a:p>
            <a:r>
              <a:rPr kumimoji="1" lang="en-US" altLang="ko-Kore-KR" dirty="0"/>
              <a:t>GNN</a:t>
            </a:r>
            <a:endParaRPr kumimoji="1" lang="ko-Kore-KR" altLang="en-US" dirty="0"/>
          </a:p>
        </p:txBody>
      </p:sp>
      <p:sp>
        <p:nvSpPr>
          <p:cNvPr id="3" name="텍스트 개체 틀 2">
            <a:extLst>
              <a:ext uri="{FF2B5EF4-FFF2-40B4-BE49-F238E27FC236}">
                <a16:creationId xmlns:a16="http://schemas.microsoft.com/office/drawing/2014/main" id="{71FABC64-FFE2-A8F1-A0AA-D0291DFF3988}"/>
              </a:ext>
            </a:extLst>
          </p:cNvPr>
          <p:cNvSpPr>
            <a:spLocks noGrp="1"/>
          </p:cNvSpPr>
          <p:nvPr>
            <p:ph type="body" sz="quarter" idx="21"/>
          </p:nvPr>
        </p:nvSpPr>
        <p:spPr/>
        <p:txBody>
          <a:bodyPr/>
          <a:lstStyle/>
          <a:p>
            <a:r>
              <a:rPr kumimoji="1" lang="en-US" altLang="ko-Kore-KR" dirty="0"/>
              <a:t>Supervised Learning</a:t>
            </a:r>
            <a:endParaRPr kumimoji="1" lang="ko-Kore-KR" altLang="en-US" dirty="0"/>
          </a:p>
        </p:txBody>
      </p:sp>
      <p:sp>
        <p:nvSpPr>
          <p:cNvPr id="4" name="텍스트 개체 틀 3">
            <a:extLst>
              <a:ext uri="{FF2B5EF4-FFF2-40B4-BE49-F238E27FC236}">
                <a16:creationId xmlns:a16="http://schemas.microsoft.com/office/drawing/2014/main" id="{8EF97963-6EBE-887D-E0F0-CA41FAB092D6}"/>
              </a:ext>
            </a:extLst>
          </p:cNvPr>
          <p:cNvSpPr>
            <a:spLocks noGrp="1"/>
          </p:cNvSpPr>
          <p:nvPr>
            <p:ph type="body" idx="1"/>
          </p:nvPr>
        </p:nvSpPr>
        <p:spPr/>
        <p:txBody>
          <a:bodyPr/>
          <a:lstStyle/>
          <a:p>
            <a:r>
              <a:rPr kumimoji="1" lang="en-US" altLang="ko-Kore-KR" dirty="0">
                <a:latin typeface="Times New Roman" panose="02020603050405020304" pitchFamily="18" charset="0"/>
              </a:rPr>
              <a:t>Ex) node classification</a:t>
            </a:r>
          </a:p>
          <a:p>
            <a:r>
              <a:rPr kumimoji="1" lang="en-US" altLang="ko-Kore-KR" dirty="0">
                <a:latin typeface="Times New Roman" panose="02020603050405020304" pitchFamily="18" charset="0"/>
              </a:rPr>
              <a:t>Cross entropy loss</a:t>
            </a:r>
          </a:p>
          <a:p>
            <a:r>
              <a:rPr kumimoji="1" lang="en-US" altLang="ko-Kore-KR" dirty="0" err="1">
                <a:latin typeface="Times New Roman" panose="02020603050405020304" pitchFamily="18" charset="0"/>
              </a:rPr>
              <a:t>Yv</a:t>
            </a:r>
            <a:r>
              <a:rPr kumimoji="1" lang="en-US" altLang="ko-Kore-KR" dirty="0">
                <a:latin typeface="Times New Roman" panose="02020603050405020304" pitchFamily="18" charset="0"/>
              </a:rPr>
              <a:t> : ground-truth label</a:t>
            </a:r>
          </a:p>
          <a:p>
            <a:r>
              <a:rPr kumimoji="1" lang="en-US" altLang="ko-Kore-KR" dirty="0">
                <a:latin typeface="Times New Roman" panose="02020603050405020304" pitchFamily="18" charset="0"/>
              </a:rPr>
              <a:t>If it is a positive node, the               value will be larger, and if it is a negative node, the               value will be larger.</a:t>
            </a:r>
            <a:endParaRPr kumimoji="1" lang="ko-Kore-KR" altLang="en-US" dirty="0">
              <a:latin typeface="Times New Roman" panose="02020603050405020304" pitchFamily="18" charset="0"/>
            </a:endParaRPr>
          </a:p>
        </p:txBody>
      </p:sp>
      <p:pic>
        <p:nvPicPr>
          <p:cNvPr id="6" name="그림 5">
            <a:extLst>
              <a:ext uri="{FF2B5EF4-FFF2-40B4-BE49-F238E27FC236}">
                <a16:creationId xmlns:a16="http://schemas.microsoft.com/office/drawing/2014/main" id="{C4490F1E-5296-A7F9-AFDF-C09B4C6F4D18}"/>
              </a:ext>
            </a:extLst>
          </p:cNvPr>
          <p:cNvPicPr>
            <a:picLocks noChangeAspect="1"/>
          </p:cNvPicPr>
          <p:nvPr/>
        </p:nvPicPr>
        <p:blipFill>
          <a:blip r:embed="rId3"/>
          <a:stretch>
            <a:fillRect/>
          </a:stretch>
        </p:blipFill>
        <p:spPr>
          <a:xfrm>
            <a:off x="4711672" y="8179813"/>
            <a:ext cx="14960656" cy="5173491"/>
          </a:xfrm>
          <a:prstGeom prst="rect">
            <a:avLst/>
          </a:prstGeom>
        </p:spPr>
      </p:pic>
      <p:pic>
        <p:nvPicPr>
          <p:cNvPr id="7" name="그림 6">
            <a:extLst>
              <a:ext uri="{FF2B5EF4-FFF2-40B4-BE49-F238E27FC236}">
                <a16:creationId xmlns:a16="http://schemas.microsoft.com/office/drawing/2014/main" id="{E92D2CCE-4781-9FAD-29FE-BAB793F7D925}"/>
              </a:ext>
            </a:extLst>
          </p:cNvPr>
          <p:cNvPicPr>
            <a:picLocks noChangeAspect="1"/>
          </p:cNvPicPr>
          <p:nvPr/>
        </p:nvPicPr>
        <p:blipFill>
          <a:blip r:embed="rId4"/>
          <a:stretch>
            <a:fillRect/>
          </a:stretch>
        </p:blipFill>
        <p:spPr>
          <a:xfrm>
            <a:off x="7991759" y="6695700"/>
            <a:ext cx="1900876" cy="919779"/>
          </a:xfrm>
          <a:prstGeom prst="rect">
            <a:avLst/>
          </a:prstGeom>
        </p:spPr>
      </p:pic>
      <p:pic>
        <p:nvPicPr>
          <p:cNvPr id="8" name="그림 7">
            <a:extLst>
              <a:ext uri="{FF2B5EF4-FFF2-40B4-BE49-F238E27FC236}">
                <a16:creationId xmlns:a16="http://schemas.microsoft.com/office/drawing/2014/main" id="{9E9A8FD7-08AD-648A-E077-1A0CF0173AF5}"/>
              </a:ext>
            </a:extLst>
          </p:cNvPr>
          <p:cNvPicPr>
            <a:picLocks noChangeAspect="1"/>
          </p:cNvPicPr>
          <p:nvPr/>
        </p:nvPicPr>
        <p:blipFill>
          <a:blip r:embed="rId5"/>
          <a:stretch>
            <a:fillRect/>
          </a:stretch>
        </p:blipFill>
        <p:spPr>
          <a:xfrm>
            <a:off x="21840093" y="6858000"/>
            <a:ext cx="2463800" cy="762000"/>
          </a:xfrm>
          <a:prstGeom prst="rect">
            <a:avLst/>
          </a:prstGeom>
        </p:spPr>
      </p:pic>
    </p:spTree>
    <p:extLst>
      <p:ext uri="{BB962C8B-B14F-4D97-AF65-F5344CB8AC3E}">
        <p14:creationId xmlns:p14="http://schemas.microsoft.com/office/powerpoint/2010/main" val="4213350434"/>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 name="Introduction"/>
          <p:cNvSpPr txBox="1">
            <a:spLocks noGrp="1"/>
          </p:cNvSpPr>
          <p:nvPr>
            <p:ph type="title"/>
          </p:nvPr>
        </p:nvSpPr>
        <p:spPr>
          <a:prstGeom prst="rect">
            <a:avLst/>
          </a:prstGeom>
        </p:spPr>
        <p:txBody>
          <a:bodyPr/>
          <a:lstStyle/>
          <a:p>
            <a:r>
              <a:t>Introduction</a:t>
            </a:r>
          </a:p>
        </p:txBody>
      </p:sp>
      <p:sp>
        <p:nvSpPr>
          <p:cNvPr id="174" name="슬라이드 부제"/>
          <p:cNvSpPr txBox="1">
            <a:spLocks noGrp="1"/>
          </p:cNvSpPr>
          <p:nvPr>
            <p:ph type="body" idx="21"/>
          </p:nvPr>
        </p:nvSpPr>
        <p:spPr>
          <a:prstGeom prst="rect">
            <a:avLst/>
          </a:prstGeom>
        </p:spPr>
        <p:txBody>
          <a:bodyPr/>
          <a:lstStyle/>
          <a:p>
            <a:endParaRPr/>
          </a:p>
        </p:txBody>
      </p:sp>
      <p:sp>
        <p:nvSpPr>
          <p:cNvPr id="175" name="TechDoc…"/>
          <p:cNvSpPr txBox="1">
            <a:spLocks noGrp="1"/>
          </p:cNvSpPr>
          <p:nvPr>
            <p:ph type="body" idx="1"/>
          </p:nvPr>
        </p:nvSpPr>
        <p:spPr>
          <a:prstGeom prst="rect">
            <a:avLst/>
          </a:prstGeom>
        </p:spPr>
        <p:txBody>
          <a:bodyPr/>
          <a:lstStyle/>
          <a:p>
            <a:r>
              <a:rPr dirty="0" err="1">
                <a:latin typeface="+mn-lt"/>
              </a:rPr>
              <a:t>TechDoc</a:t>
            </a:r>
            <a:endParaRPr dirty="0">
              <a:latin typeface="+mn-lt"/>
            </a:endParaRPr>
          </a:p>
          <a:p>
            <a:pPr lvl="1"/>
            <a:r>
              <a:rPr dirty="0">
                <a:latin typeface="+mn-lt"/>
              </a:rPr>
              <a:t>Benchmark patent dataset</a:t>
            </a:r>
          </a:p>
          <a:p>
            <a:pPr lvl="1"/>
            <a:r>
              <a:rPr dirty="0">
                <a:latin typeface="+mn-lt"/>
              </a:rPr>
              <a:t>Train the model to classify technical documents based on the hierarchical International Patent Classification (IPC) system as the evaluation case study.</a:t>
            </a:r>
          </a:p>
          <a:p>
            <a:pPr lvl="1"/>
            <a:r>
              <a:rPr dirty="0">
                <a:latin typeface="+mn-lt"/>
              </a:rPr>
              <a:t>First effort to utilize and synthesize intrinsic information within technical documents and the associations among the documents to automate hierarchical technical document classification</a:t>
            </a:r>
          </a:p>
        </p:txBody>
      </p:sp>
    </p:spTree>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BFA4443-AF7B-8CE0-657E-65E3562F286C}"/>
              </a:ext>
            </a:extLst>
          </p:cNvPr>
          <p:cNvSpPr>
            <a:spLocks noGrp="1"/>
          </p:cNvSpPr>
          <p:nvPr>
            <p:ph type="title"/>
          </p:nvPr>
        </p:nvSpPr>
        <p:spPr/>
        <p:txBody>
          <a:bodyPr/>
          <a:lstStyle/>
          <a:p>
            <a:r>
              <a:rPr kumimoji="1" lang="en-US" altLang="ko-Kore-KR" dirty="0"/>
              <a:t>GNN</a:t>
            </a:r>
            <a:endParaRPr kumimoji="1" lang="ko-Kore-KR" altLang="en-US" dirty="0"/>
          </a:p>
        </p:txBody>
      </p:sp>
      <p:sp>
        <p:nvSpPr>
          <p:cNvPr id="3" name="텍스트 개체 틀 2">
            <a:extLst>
              <a:ext uri="{FF2B5EF4-FFF2-40B4-BE49-F238E27FC236}">
                <a16:creationId xmlns:a16="http://schemas.microsoft.com/office/drawing/2014/main" id="{27661BD7-DA96-D8DC-F504-77520A079BAF}"/>
              </a:ext>
            </a:extLst>
          </p:cNvPr>
          <p:cNvSpPr>
            <a:spLocks noGrp="1"/>
          </p:cNvSpPr>
          <p:nvPr>
            <p:ph type="body" sz="quarter" idx="21"/>
          </p:nvPr>
        </p:nvSpPr>
        <p:spPr/>
        <p:txBody>
          <a:bodyPr/>
          <a:lstStyle/>
          <a:p>
            <a:r>
              <a:rPr kumimoji="1" lang="en-US" altLang="ko-Kore-KR" dirty="0"/>
              <a:t>Message Passing Neural Networks</a:t>
            </a:r>
            <a:endParaRPr kumimoji="1" lang="ko-Kore-KR" altLang="en-US" dirty="0"/>
          </a:p>
        </p:txBody>
      </p:sp>
      <p:sp>
        <p:nvSpPr>
          <p:cNvPr id="4" name="텍스트 개체 틀 3">
            <a:extLst>
              <a:ext uri="{FF2B5EF4-FFF2-40B4-BE49-F238E27FC236}">
                <a16:creationId xmlns:a16="http://schemas.microsoft.com/office/drawing/2014/main" id="{2A750FFA-D283-0205-CE85-91256049ACA8}"/>
              </a:ext>
            </a:extLst>
          </p:cNvPr>
          <p:cNvSpPr>
            <a:spLocks noGrp="1"/>
          </p:cNvSpPr>
          <p:nvPr>
            <p:ph type="body" idx="1"/>
          </p:nvPr>
        </p:nvSpPr>
        <p:spPr>
          <a:xfrm>
            <a:off x="1206500" y="3309651"/>
            <a:ext cx="16244921" cy="8256012"/>
          </a:xfrm>
        </p:spPr>
        <p:txBody>
          <a:bodyPr>
            <a:normAutofit fontScale="85000" lnSpcReduction="20000"/>
          </a:bodyPr>
          <a:lstStyle/>
          <a:p>
            <a:r>
              <a:rPr kumimoji="1" lang="en-US" altLang="ko-Kore-KR" dirty="0">
                <a:latin typeface="Times New Roman" panose="02020603050405020304" pitchFamily="18" charset="0"/>
              </a:rPr>
              <a:t>Message Passing Neural Networks utilize the notion of messages in GNNs.</a:t>
            </a:r>
          </a:p>
          <a:p>
            <a:r>
              <a:rPr kumimoji="1" lang="en-US" altLang="ko-Kore-KR" dirty="0">
                <a:latin typeface="Times New Roman" panose="02020603050405020304" pitchFamily="18" charset="0"/>
              </a:rPr>
              <a:t>A message </a:t>
            </a:r>
            <a:r>
              <a:rPr kumimoji="1" lang="en-US" altLang="ko-Kore-KR" i="1" dirty="0" err="1">
                <a:latin typeface="Times New Roman" panose="02020603050405020304" pitchFamily="18" charset="0"/>
              </a:rPr>
              <a:t>m_ij</a:t>
            </a:r>
            <a:r>
              <a:rPr kumimoji="1" lang="en-US" altLang="ko-Kore-KR" dirty="0">
                <a:latin typeface="Times New Roman" panose="02020603050405020304" pitchFamily="18" charset="0"/>
              </a:rPr>
              <a:t> can be sent across edges </a:t>
            </a:r>
            <a:r>
              <a:rPr kumimoji="1" lang="en-US" altLang="ko-Kore-KR" i="1" dirty="0" err="1">
                <a:latin typeface="Times New Roman" panose="02020603050405020304" pitchFamily="18" charset="0"/>
              </a:rPr>
              <a:t>i</a:t>
            </a:r>
            <a:r>
              <a:rPr kumimoji="1" lang="en-US" altLang="ko-Kore-KR" i="1" dirty="0">
                <a:latin typeface="Times New Roman" panose="02020603050405020304" pitchFamily="18" charset="0"/>
              </a:rPr>
              <a:t> </a:t>
            </a:r>
            <a:r>
              <a:rPr kumimoji="1" lang="en-US" altLang="ko-Kore-KR" dirty="0">
                <a:latin typeface="Times New Roman" panose="02020603050405020304" pitchFamily="18" charset="0"/>
              </a:rPr>
              <a:t>and </a:t>
            </a:r>
            <a:r>
              <a:rPr kumimoji="1" lang="en-US" altLang="ko-Kore-KR" i="1" dirty="0">
                <a:latin typeface="Times New Roman" panose="02020603050405020304" pitchFamily="18" charset="0"/>
              </a:rPr>
              <a:t>j</a:t>
            </a:r>
            <a:r>
              <a:rPr kumimoji="1" lang="en-US" altLang="ko-Kore-KR" dirty="0">
                <a:latin typeface="Times New Roman" panose="02020603050405020304" pitchFamily="18" charset="0"/>
              </a:rPr>
              <a:t> is computed using a message function </a:t>
            </a:r>
            <a:r>
              <a:rPr kumimoji="1" lang="en-US" altLang="ko-Kore-KR" i="1" dirty="0" err="1">
                <a:latin typeface="Times New Roman" panose="02020603050405020304" pitchFamily="18" charset="0"/>
              </a:rPr>
              <a:t>f_e</a:t>
            </a:r>
            <a:r>
              <a:rPr kumimoji="1" lang="en-US" altLang="ko-Kore-KR" dirty="0">
                <a:latin typeface="Times New Roman" panose="02020603050405020304" pitchFamily="18" charset="0"/>
              </a:rPr>
              <a:t>.</a:t>
            </a:r>
          </a:p>
          <a:p>
            <a:r>
              <a:rPr kumimoji="1" lang="en-US" altLang="ko-Kore-KR" i="1" dirty="0" err="1">
                <a:latin typeface="Times New Roman" panose="02020603050405020304" pitchFamily="18" charset="0"/>
              </a:rPr>
              <a:t>f_e</a:t>
            </a:r>
            <a:r>
              <a:rPr kumimoji="1" lang="en-US" altLang="ko-Kore-KR" i="1" dirty="0">
                <a:latin typeface="Times New Roman" panose="02020603050405020304" pitchFamily="18" charset="0"/>
              </a:rPr>
              <a:t> </a:t>
            </a:r>
            <a:r>
              <a:rPr kumimoji="1" lang="en-US" altLang="ko-Kore-KR" dirty="0">
                <a:latin typeface="Times New Roman" panose="02020603050405020304" pitchFamily="18" charset="0"/>
              </a:rPr>
              <a:t>is generally a small MLP and is taking into consideration both the nodes’ and edge’s features.</a:t>
            </a:r>
          </a:p>
          <a:p>
            <a:r>
              <a:rPr kumimoji="1" lang="en-US" altLang="ko-Kore-KR" dirty="0">
                <a:latin typeface="Times New Roman" panose="02020603050405020304" pitchFamily="18" charset="0"/>
              </a:rPr>
              <a:t>Mathematically, for nodes </a:t>
            </a:r>
            <a:r>
              <a:rPr kumimoji="1" lang="en-US" altLang="ko-Kore-KR" i="1" dirty="0">
                <a:latin typeface="Times New Roman" panose="02020603050405020304" pitchFamily="18" charset="0"/>
              </a:rPr>
              <a:t>i </a:t>
            </a:r>
            <a:r>
              <a:rPr kumimoji="1" lang="en-US" altLang="ko-Kore-KR" dirty="0">
                <a:latin typeface="Times New Roman" panose="02020603050405020304" pitchFamily="18" charset="0"/>
              </a:rPr>
              <a:t>and </a:t>
            </a:r>
            <a:r>
              <a:rPr kumimoji="1" lang="en-US" altLang="ko-Kore-KR" i="1" dirty="0">
                <a:latin typeface="Times New Roman" panose="02020603050405020304" pitchFamily="18" charset="0"/>
              </a:rPr>
              <a:t>j </a:t>
            </a:r>
            <a:r>
              <a:rPr kumimoji="1" lang="en-US" altLang="ko-Kore-KR" dirty="0">
                <a:latin typeface="Times New Roman" panose="02020603050405020304" pitchFamily="18" charset="0"/>
              </a:rPr>
              <a:t>with edge features </a:t>
            </a:r>
            <a:r>
              <a:rPr kumimoji="1" lang="en-US" altLang="ko-Kore-KR" i="1" dirty="0" err="1">
                <a:latin typeface="Times New Roman" panose="02020603050405020304" pitchFamily="18" charset="0"/>
              </a:rPr>
              <a:t>e_ij</a:t>
            </a:r>
            <a:r>
              <a:rPr kumimoji="1" lang="en-US" altLang="ko-Kore-KR" dirty="0">
                <a:latin typeface="Times New Roman" panose="02020603050405020304" pitchFamily="18" charset="0"/>
              </a:rPr>
              <a:t> we have the following</a:t>
            </a:r>
            <a:r>
              <a:rPr lang="en" altLang="ko-Kore-KR" b="0" i="1" u="none" strike="noStrike" dirty="0">
                <a:solidFill>
                  <a:srgbClr val="2F4858"/>
                </a:solidFill>
                <a:effectLst/>
                <a:latin typeface="Times New Roman" panose="02020603050405020304" pitchFamily="18" charset="0"/>
              </a:rPr>
              <a:t>  : </a:t>
            </a:r>
            <a:r>
              <a:rPr lang="en" altLang="ko-Kore-KR" i="1" dirty="0" err="1">
                <a:solidFill>
                  <a:srgbClr val="2F4858"/>
                </a:solidFill>
                <a:latin typeface="Times New Roman" panose="02020603050405020304" pitchFamily="18" charset="0"/>
              </a:rPr>
              <a:t>m</a:t>
            </a:r>
            <a:r>
              <a:rPr lang="en" altLang="ko-Kore-KR" b="0" i="1" u="none" strike="noStrike" dirty="0" err="1">
                <a:solidFill>
                  <a:srgbClr val="2F4858"/>
                </a:solidFill>
                <a:effectLst/>
                <a:latin typeface="Times New Roman" panose="02020603050405020304" pitchFamily="18" charset="0"/>
              </a:rPr>
              <a:t>_ij</a:t>
            </a:r>
            <a:r>
              <a:rPr lang="en" altLang="ko-Kore-KR" b="0" i="0" u="none" strike="noStrike" dirty="0">
                <a:solidFill>
                  <a:srgbClr val="2F4858"/>
                </a:solidFill>
                <a:effectLst/>
                <a:latin typeface="Times New Roman" panose="02020603050405020304" pitchFamily="18" charset="0"/>
              </a:rPr>
              <a:t>​=</a:t>
            </a:r>
            <a:r>
              <a:rPr lang="en" altLang="ko-Kore-KR" b="0" i="1" u="none" strike="noStrike" dirty="0" err="1">
                <a:solidFill>
                  <a:srgbClr val="2F4858"/>
                </a:solidFill>
                <a:effectLst/>
                <a:latin typeface="Times New Roman" panose="02020603050405020304" pitchFamily="18" charset="0"/>
              </a:rPr>
              <a:t>f_e</a:t>
            </a:r>
            <a:r>
              <a:rPr lang="en" altLang="ko-Kore-KR" b="0" i="0" u="none" strike="noStrike" dirty="0">
                <a:solidFill>
                  <a:srgbClr val="2F4858"/>
                </a:solidFill>
                <a:effectLst/>
                <a:latin typeface="Times New Roman" panose="02020603050405020304" pitchFamily="18" charset="0"/>
              </a:rPr>
              <a:t>​(</a:t>
            </a:r>
            <a:r>
              <a:rPr lang="en" altLang="ko-Kore-KR" b="0" i="1" u="none" strike="noStrike" dirty="0" err="1">
                <a:solidFill>
                  <a:srgbClr val="2F4858"/>
                </a:solidFill>
                <a:effectLst/>
                <a:latin typeface="Times New Roman" panose="02020603050405020304" pitchFamily="18" charset="0"/>
              </a:rPr>
              <a:t>h_i</a:t>
            </a:r>
            <a:r>
              <a:rPr lang="en" altLang="ko-Kore-KR" b="0" i="0" u="none" strike="noStrike" dirty="0">
                <a:solidFill>
                  <a:srgbClr val="2F4858"/>
                </a:solidFill>
                <a:effectLst/>
                <a:latin typeface="Times New Roman" panose="02020603050405020304" pitchFamily="18" charset="0"/>
              </a:rPr>
              <a:t>​,</a:t>
            </a:r>
            <a:r>
              <a:rPr lang="en" altLang="ko-Kore-KR" b="0" i="1" u="none" strike="noStrike" dirty="0" err="1">
                <a:solidFill>
                  <a:srgbClr val="2F4858"/>
                </a:solidFill>
                <a:effectLst/>
                <a:latin typeface="Times New Roman" panose="02020603050405020304" pitchFamily="18" charset="0"/>
              </a:rPr>
              <a:t>h_j</a:t>
            </a:r>
            <a:r>
              <a:rPr lang="en" altLang="ko-Kore-KR" b="0" i="0" u="none" strike="noStrike" dirty="0">
                <a:solidFill>
                  <a:srgbClr val="2F4858"/>
                </a:solidFill>
                <a:effectLst/>
                <a:latin typeface="Times New Roman" panose="02020603050405020304" pitchFamily="18" charset="0"/>
              </a:rPr>
              <a:t>​,</a:t>
            </a:r>
            <a:r>
              <a:rPr lang="en" altLang="ko-Kore-KR" b="0" i="1" u="none" strike="noStrike" dirty="0" err="1">
                <a:solidFill>
                  <a:srgbClr val="2F4858"/>
                </a:solidFill>
                <a:effectLst/>
                <a:latin typeface="Times New Roman" panose="02020603050405020304" pitchFamily="18" charset="0"/>
              </a:rPr>
              <a:t>e_ij</a:t>
            </a:r>
            <a:r>
              <a:rPr lang="en" altLang="ko-Kore-KR" b="0" i="0" u="none" strike="noStrike" dirty="0">
                <a:solidFill>
                  <a:srgbClr val="2F4858"/>
                </a:solidFill>
                <a:effectLst/>
                <a:latin typeface="Times New Roman" panose="02020603050405020304" pitchFamily="18" charset="0"/>
              </a:rPr>
              <a:t>​)</a:t>
            </a:r>
          </a:p>
          <a:p>
            <a:r>
              <a:rPr kumimoji="1" lang="en-US" altLang="ko-Kore-KR" dirty="0">
                <a:latin typeface="Times New Roman" panose="02020603050405020304" pitchFamily="18" charset="0"/>
              </a:rPr>
              <a:t>All messages arriving at each node are then aggregated using a permutation-invariant function, such as summation.</a:t>
            </a:r>
          </a:p>
          <a:p>
            <a:r>
              <a:rPr kumimoji="1" lang="en-US" altLang="ko-Kore-KR" dirty="0">
                <a:latin typeface="Times New Roman" panose="02020603050405020304" pitchFamily="18" charset="0"/>
              </a:rPr>
              <a:t>The aggregated representation is then combined with the existing node features via </a:t>
            </a:r>
            <a:r>
              <a:rPr kumimoji="1" lang="en-US" altLang="ko-Kore-KR" i="1" dirty="0" err="1">
                <a:latin typeface="Times New Roman" panose="02020603050405020304" pitchFamily="18" charset="0"/>
              </a:rPr>
              <a:t>f_v</a:t>
            </a:r>
            <a:r>
              <a:rPr kumimoji="1" lang="en-US" altLang="ko-Kore-KR" dirty="0">
                <a:latin typeface="Times New Roman" panose="02020603050405020304" pitchFamily="18" charset="0"/>
              </a:rPr>
              <a:t> (another MLP), resulting in an updated node feature vector, Mathematically, this will look like this : </a:t>
            </a:r>
          </a:p>
        </p:txBody>
      </p:sp>
      <p:pic>
        <p:nvPicPr>
          <p:cNvPr id="5" name="그림 4">
            <a:extLst>
              <a:ext uri="{FF2B5EF4-FFF2-40B4-BE49-F238E27FC236}">
                <a16:creationId xmlns:a16="http://schemas.microsoft.com/office/drawing/2014/main" id="{930825E0-9823-AA08-707F-B7031A47922F}"/>
              </a:ext>
            </a:extLst>
          </p:cNvPr>
          <p:cNvPicPr>
            <a:picLocks noChangeAspect="1"/>
          </p:cNvPicPr>
          <p:nvPr/>
        </p:nvPicPr>
        <p:blipFill>
          <a:blip r:embed="rId3"/>
          <a:stretch>
            <a:fillRect/>
          </a:stretch>
        </p:blipFill>
        <p:spPr>
          <a:xfrm>
            <a:off x="9836659" y="10607226"/>
            <a:ext cx="5839090" cy="1916873"/>
          </a:xfrm>
          <a:prstGeom prst="rect">
            <a:avLst/>
          </a:prstGeom>
        </p:spPr>
      </p:pic>
      <p:pic>
        <p:nvPicPr>
          <p:cNvPr id="6" name="Picture 2">
            <a:extLst>
              <a:ext uri="{FF2B5EF4-FFF2-40B4-BE49-F238E27FC236}">
                <a16:creationId xmlns:a16="http://schemas.microsoft.com/office/drawing/2014/main" id="{087F6788-723E-D957-39F9-B2E3F859C5E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451421" y="4491022"/>
            <a:ext cx="6963243" cy="47339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8978077"/>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A4EC67C-B3E5-0655-0D61-AD864A2FDE98}"/>
              </a:ext>
            </a:extLst>
          </p:cNvPr>
          <p:cNvSpPr>
            <a:spLocks noGrp="1"/>
          </p:cNvSpPr>
          <p:nvPr>
            <p:ph type="title"/>
          </p:nvPr>
        </p:nvSpPr>
        <p:spPr/>
        <p:txBody>
          <a:bodyPr/>
          <a:lstStyle/>
          <a:p>
            <a:r>
              <a:rPr kumimoji="1" lang="en-US" altLang="ko-Kore-KR" dirty="0"/>
              <a:t>GNN</a:t>
            </a:r>
            <a:endParaRPr kumimoji="1" lang="ko-Kore-KR" altLang="en-US" dirty="0"/>
          </a:p>
        </p:txBody>
      </p:sp>
      <p:sp>
        <p:nvSpPr>
          <p:cNvPr id="3" name="텍스트 개체 틀 2">
            <a:extLst>
              <a:ext uri="{FF2B5EF4-FFF2-40B4-BE49-F238E27FC236}">
                <a16:creationId xmlns:a16="http://schemas.microsoft.com/office/drawing/2014/main" id="{17891B35-B46D-E14C-52F3-625EB1A2803D}"/>
              </a:ext>
            </a:extLst>
          </p:cNvPr>
          <p:cNvSpPr>
            <a:spLocks noGrp="1"/>
          </p:cNvSpPr>
          <p:nvPr>
            <p:ph type="body" sz="quarter" idx="21"/>
          </p:nvPr>
        </p:nvSpPr>
        <p:spPr/>
        <p:txBody>
          <a:bodyPr/>
          <a:lstStyle/>
          <a:p>
            <a:r>
              <a:rPr kumimoji="1" lang="en-US" altLang="ko-Kore-KR" dirty="0"/>
              <a:t>Training steps</a:t>
            </a:r>
            <a:endParaRPr kumimoji="1" lang="ko-Kore-KR" altLang="en-US" dirty="0"/>
          </a:p>
        </p:txBody>
      </p:sp>
      <p:pic>
        <p:nvPicPr>
          <p:cNvPr id="5" name="그림 4">
            <a:extLst>
              <a:ext uri="{FF2B5EF4-FFF2-40B4-BE49-F238E27FC236}">
                <a16:creationId xmlns:a16="http://schemas.microsoft.com/office/drawing/2014/main" id="{E316F0E3-4E39-0B40-03BD-352E98B72F39}"/>
              </a:ext>
            </a:extLst>
          </p:cNvPr>
          <p:cNvPicPr>
            <a:picLocks noChangeAspect="1"/>
          </p:cNvPicPr>
          <p:nvPr/>
        </p:nvPicPr>
        <p:blipFill>
          <a:blip r:embed="rId3"/>
          <a:stretch>
            <a:fillRect/>
          </a:stretch>
        </p:blipFill>
        <p:spPr>
          <a:xfrm>
            <a:off x="230548" y="4747435"/>
            <a:ext cx="7772400" cy="4552121"/>
          </a:xfrm>
          <a:prstGeom prst="rect">
            <a:avLst/>
          </a:prstGeom>
        </p:spPr>
      </p:pic>
      <p:pic>
        <p:nvPicPr>
          <p:cNvPr id="6" name="그림 5">
            <a:extLst>
              <a:ext uri="{FF2B5EF4-FFF2-40B4-BE49-F238E27FC236}">
                <a16:creationId xmlns:a16="http://schemas.microsoft.com/office/drawing/2014/main" id="{D7D2682E-C6E4-153F-EB19-15B4189F7714}"/>
              </a:ext>
            </a:extLst>
          </p:cNvPr>
          <p:cNvPicPr>
            <a:picLocks noChangeAspect="1"/>
          </p:cNvPicPr>
          <p:nvPr/>
        </p:nvPicPr>
        <p:blipFill>
          <a:blip r:embed="rId4"/>
          <a:stretch>
            <a:fillRect/>
          </a:stretch>
        </p:blipFill>
        <p:spPr>
          <a:xfrm>
            <a:off x="8364165" y="4747435"/>
            <a:ext cx="7772400" cy="4777622"/>
          </a:xfrm>
          <a:prstGeom prst="rect">
            <a:avLst/>
          </a:prstGeom>
        </p:spPr>
      </p:pic>
      <p:pic>
        <p:nvPicPr>
          <p:cNvPr id="7" name="그림 6">
            <a:extLst>
              <a:ext uri="{FF2B5EF4-FFF2-40B4-BE49-F238E27FC236}">
                <a16:creationId xmlns:a16="http://schemas.microsoft.com/office/drawing/2014/main" id="{7E4102DB-70EE-2988-FD6E-B89CF6332F2A}"/>
              </a:ext>
            </a:extLst>
          </p:cNvPr>
          <p:cNvPicPr>
            <a:picLocks noChangeAspect="1"/>
          </p:cNvPicPr>
          <p:nvPr/>
        </p:nvPicPr>
        <p:blipFill rotWithShape="1">
          <a:blip r:embed="rId5"/>
          <a:srcRect l="634"/>
          <a:stretch/>
        </p:blipFill>
        <p:spPr>
          <a:xfrm>
            <a:off x="16497782" y="4747435"/>
            <a:ext cx="7723065" cy="4515862"/>
          </a:xfrm>
          <a:prstGeom prst="rect">
            <a:avLst/>
          </a:prstGeom>
        </p:spPr>
      </p:pic>
    </p:spTree>
    <p:extLst>
      <p:ext uri="{BB962C8B-B14F-4D97-AF65-F5344CB8AC3E}">
        <p14:creationId xmlns:p14="http://schemas.microsoft.com/office/powerpoint/2010/main" val="4064932891"/>
      </p:ext>
    </p:ext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35C5263-C07D-F34C-BC19-707723836A6B}"/>
              </a:ext>
            </a:extLst>
          </p:cNvPr>
          <p:cNvSpPr>
            <a:spLocks noGrp="1"/>
          </p:cNvSpPr>
          <p:nvPr>
            <p:ph type="title"/>
          </p:nvPr>
        </p:nvSpPr>
        <p:spPr/>
        <p:txBody>
          <a:bodyPr/>
          <a:lstStyle/>
          <a:p>
            <a:r>
              <a:rPr kumimoji="1" lang="en-US" altLang="ko-Kore-KR" dirty="0"/>
              <a:t>GNN</a:t>
            </a:r>
            <a:endParaRPr kumimoji="1" lang="ko-Kore-KR" altLang="en-US" dirty="0"/>
          </a:p>
        </p:txBody>
      </p:sp>
      <p:sp>
        <p:nvSpPr>
          <p:cNvPr id="3" name="텍스트 개체 틀 2">
            <a:extLst>
              <a:ext uri="{FF2B5EF4-FFF2-40B4-BE49-F238E27FC236}">
                <a16:creationId xmlns:a16="http://schemas.microsoft.com/office/drawing/2014/main" id="{00B83D5C-AA06-62C7-FD8A-2F003B26FD3B}"/>
              </a:ext>
            </a:extLst>
          </p:cNvPr>
          <p:cNvSpPr>
            <a:spLocks noGrp="1"/>
          </p:cNvSpPr>
          <p:nvPr>
            <p:ph type="body" sz="quarter" idx="21"/>
          </p:nvPr>
        </p:nvSpPr>
        <p:spPr/>
        <p:txBody>
          <a:bodyPr/>
          <a:lstStyle/>
          <a:p>
            <a:r>
              <a:rPr kumimoji="1" lang="en-US" altLang="ko-Kore-KR" dirty="0"/>
              <a:t>summary</a:t>
            </a:r>
            <a:endParaRPr kumimoji="1" lang="ko-Kore-KR" altLang="en-US" dirty="0"/>
          </a:p>
        </p:txBody>
      </p:sp>
      <p:pic>
        <p:nvPicPr>
          <p:cNvPr id="7" name="그림 6">
            <a:extLst>
              <a:ext uri="{FF2B5EF4-FFF2-40B4-BE49-F238E27FC236}">
                <a16:creationId xmlns:a16="http://schemas.microsoft.com/office/drawing/2014/main" id="{44C750EA-6B4B-8A0A-79A6-919708CBEB1B}"/>
              </a:ext>
            </a:extLst>
          </p:cNvPr>
          <p:cNvPicPr>
            <a:picLocks noChangeAspect="1"/>
          </p:cNvPicPr>
          <p:nvPr/>
        </p:nvPicPr>
        <p:blipFill>
          <a:blip r:embed="rId3"/>
          <a:stretch>
            <a:fillRect/>
          </a:stretch>
        </p:blipFill>
        <p:spPr>
          <a:xfrm>
            <a:off x="6386970" y="659959"/>
            <a:ext cx="16790530" cy="11776839"/>
          </a:xfrm>
          <a:prstGeom prst="rect">
            <a:avLst/>
          </a:prstGeom>
        </p:spPr>
      </p:pic>
    </p:spTree>
    <p:extLst>
      <p:ext uri="{BB962C8B-B14F-4D97-AF65-F5344CB8AC3E}">
        <p14:creationId xmlns:p14="http://schemas.microsoft.com/office/powerpoint/2010/main" val="1092836632"/>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2F59C20-BBFC-8054-F110-75A24997778C}"/>
              </a:ext>
            </a:extLst>
          </p:cNvPr>
          <p:cNvSpPr>
            <a:spLocks noGrp="1"/>
          </p:cNvSpPr>
          <p:nvPr>
            <p:ph type="title"/>
          </p:nvPr>
        </p:nvSpPr>
        <p:spPr/>
        <p:txBody>
          <a:bodyPr/>
          <a:lstStyle/>
          <a:p>
            <a:r>
              <a:rPr kumimoji="1" lang="en-US" altLang="ko-Kore-KR" dirty="0" err="1"/>
              <a:t>GraphSAGE</a:t>
            </a:r>
            <a:endParaRPr kumimoji="1" lang="ko-Kore-KR" altLang="en-US" dirty="0"/>
          </a:p>
        </p:txBody>
      </p:sp>
      <p:sp>
        <p:nvSpPr>
          <p:cNvPr id="3" name="텍스트 개체 틀 2">
            <a:extLst>
              <a:ext uri="{FF2B5EF4-FFF2-40B4-BE49-F238E27FC236}">
                <a16:creationId xmlns:a16="http://schemas.microsoft.com/office/drawing/2014/main" id="{B8F8C2D4-7ADA-38C9-F59B-3B4DDEC6B8E2}"/>
              </a:ext>
            </a:extLst>
          </p:cNvPr>
          <p:cNvSpPr>
            <a:spLocks noGrp="1"/>
          </p:cNvSpPr>
          <p:nvPr>
            <p:ph type="body" sz="quarter" idx="21"/>
          </p:nvPr>
        </p:nvSpPr>
        <p:spPr/>
        <p:txBody>
          <a:bodyPr/>
          <a:lstStyle/>
          <a:p>
            <a:endParaRPr kumimoji="1" lang="ko-Kore-KR" altLang="en-US" dirty="0"/>
          </a:p>
        </p:txBody>
      </p:sp>
      <p:sp>
        <p:nvSpPr>
          <p:cNvPr id="4" name="텍스트 개체 틀 3">
            <a:extLst>
              <a:ext uri="{FF2B5EF4-FFF2-40B4-BE49-F238E27FC236}">
                <a16:creationId xmlns:a16="http://schemas.microsoft.com/office/drawing/2014/main" id="{DC8A2072-1CF7-CE37-56D1-F86F61725425}"/>
              </a:ext>
            </a:extLst>
          </p:cNvPr>
          <p:cNvSpPr>
            <a:spLocks noGrp="1"/>
          </p:cNvSpPr>
          <p:nvPr>
            <p:ph type="body" idx="1"/>
          </p:nvPr>
        </p:nvSpPr>
        <p:spPr>
          <a:xfrm>
            <a:off x="1206500" y="3309651"/>
            <a:ext cx="17046528" cy="8256012"/>
          </a:xfrm>
        </p:spPr>
        <p:txBody>
          <a:bodyPr>
            <a:normAutofit fontScale="70000" lnSpcReduction="20000"/>
          </a:bodyPr>
          <a:lstStyle/>
          <a:p>
            <a:r>
              <a:rPr kumimoji="1" lang="en-US" altLang="ko-Kore-KR" dirty="0">
                <a:latin typeface="Times New Roman" panose="02020603050405020304" pitchFamily="18" charset="0"/>
              </a:rPr>
              <a:t>GNN layer</a:t>
            </a:r>
          </a:p>
          <a:p>
            <a:pPr lvl="1"/>
            <a:r>
              <a:rPr kumimoji="1" lang="en-US" altLang="ko-Kore-KR" dirty="0"/>
              <a:t>Message + aggregation is the key to determine which type of graph it is.</a:t>
            </a:r>
          </a:p>
          <a:p>
            <a:pPr marL="0" indent="0">
              <a:buNone/>
            </a:pPr>
            <a:endParaRPr kumimoji="1" lang="en-US" altLang="ko-Kore-KR" dirty="0">
              <a:latin typeface="Times New Roman" panose="02020603050405020304" pitchFamily="18" charset="0"/>
            </a:endParaRPr>
          </a:p>
          <a:p>
            <a:r>
              <a:rPr kumimoji="1" lang="en-US" altLang="ko-Kore-KR" dirty="0">
                <a:latin typeface="Times New Roman" panose="02020603050405020304" pitchFamily="18" charset="0"/>
              </a:rPr>
              <a:t>Neighbor Aggregation</a:t>
            </a:r>
          </a:p>
          <a:p>
            <a:pPr lvl="1"/>
            <a:r>
              <a:rPr kumimoji="1" lang="en-US" altLang="ko-Kore-KR" dirty="0"/>
              <a:t>GNN generate node embeddings via neighbor aggregation</a:t>
            </a:r>
          </a:p>
          <a:p>
            <a:pPr lvl="1"/>
            <a:r>
              <a:rPr kumimoji="1" lang="en-US" altLang="ko-Kore-KR" dirty="0"/>
              <a:t>If I </a:t>
            </a:r>
            <a:r>
              <a:rPr kumimoji="1" lang="en-US" altLang="ko-Kore-KR" dirty="0" err="1"/>
              <a:t>wanna</a:t>
            </a:r>
            <a:r>
              <a:rPr kumimoji="1" lang="en-US" altLang="ko-Kore-KR" dirty="0"/>
              <a:t> create an embedding for node 0</a:t>
            </a:r>
          </a:p>
          <a:p>
            <a:pPr lvl="1"/>
            <a:r>
              <a:rPr kumimoji="1" lang="en-US" altLang="ko-Kore-KR" dirty="0"/>
              <a:t>I will take neighbors, and neighbors of neighbors.</a:t>
            </a:r>
          </a:p>
          <a:p>
            <a:pPr lvl="1"/>
            <a:r>
              <a:rPr kumimoji="1" lang="en-US" altLang="ko-Kore-KR" dirty="0"/>
              <a:t>Make computation graph, where nodes start with their individual feature vectors at level 0.</a:t>
            </a:r>
            <a:endParaRPr kumimoji="1" lang="ko-Kore-KR" altLang="en-US" dirty="0"/>
          </a:p>
          <a:p>
            <a:pPr lvl="1"/>
            <a:r>
              <a:rPr kumimoji="1" lang="en-US" altLang="ko-Kore-KR" dirty="0"/>
              <a:t>These feature vectors are aggregated and transformed, passed to the next level, and then again, the same thing gets aggregated transformed all the way to node of interest node 0.</a:t>
            </a:r>
          </a:p>
        </p:txBody>
      </p:sp>
      <p:pic>
        <p:nvPicPr>
          <p:cNvPr id="9" name="그림 8">
            <a:extLst>
              <a:ext uri="{FF2B5EF4-FFF2-40B4-BE49-F238E27FC236}">
                <a16:creationId xmlns:a16="http://schemas.microsoft.com/office/drawing/2014/main" id="{82BDE81C-6073-4D6B-D107-EE61E40F032B}"/>
              </a:ext>
            </a:extLst>
          </p:cNvPr>
          <p:cNvPicPr>
            <a:picLocks noChangeAspect="1"/>
          </p:cNvPicPr>
          <p:nvPr/>
        </p:nvPicPr>
        <p:blipFill rotWithShape="1">
          <a:blip r:embed="rId3"/>
          <a:srcRect r="51149"/>
          <a:stretch/>
        </p:blipFill>
        <p:spPr>
          <a:xfrm>
            <a:off x="18253028" y="2130785"/>
            <a:ext cx="5547498" cy="5013059"/>
          </a:xfrm>
          <a:prstGeom prst="rect">
            <a:avLst/>
          </a:prstGeom>
        </p:spPr>
      </p:pic>
      <p:pic>
        <p:nvPicPr>
          <p:cNvPr id="10" name="그림 9">
            <a:extLst>
              <a:ext uri="{FF2B5EF4-FFF2-40B4-BE49-F238E27FC236}">
                <a16:creationId xmlns:a16="http://schemas.microsoft.com/office/drawing/2014/main" id="{0D11AB5F-5505-BA3D-0E19-F68C2E741040}"/>
              </a:ext>
            </a:extLst>
          </p:cNvPr>
          <p:cNvPicPr>
            <a:picLocks noChangeAspect="1"/>
          </p:cNvPicPr>
          <p:nvPr/>
        </p:nvPicPr>
        <p:blipFill rotWithShape="1">
          <a:blip r:embed="rId3"/>
          <a:srcRect l="48390"/>
          <a:stretch/>
        </p:blipFill>
        <p:spPr>
          <a:xfrm>
            <a:off x="18253028" y="7437657"/>
            <a:ext cx="5860868" cy="5013059"/>
          </a:xfrm>
          <a:prstGeom prst="rect">
            <a:avLst/>
          </a:prstGeom>
        </p:spPr>
      </p:pic>
    </p:spTree>
    <p:extLst>
      <p:ext uri="{BB962C8B-B14F-4D97-AF65-F5344CB8AC3E}">
        <p14:creationId xmlns:p14="http://schemas.microsoft.com/office/powerpoint/2010/main" val="532552525"/>
      </p:ext>
    </p:extLst>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DB2375E-51F7-D644-354D-EC50FE143E46}"/>
              </a:ext>
            </a:extLst>
          </p:cNvPr>
          <p:cNvSpPr>
            <a:spLocks noGrp="1"/>
          </p:cNvSpPr>
          <p:nvPr>
            <p:ph type="title"/>
          </p:nvPr>
        </p:nvSpPr>
        <p:spPr/>
        <p:txBody>
          <a:bodyPr/>
          <a:lstStyle/>
          <a:p>
            <a:r>
              <a:rPr kumimoji="1" lang="en-US" altLang="ko-Kore-KR" dirty="0" err="1"/>
              <a:t>GraphSAGE</a:t>
            </a:r>
            <a:endParaRPr kumimoji="1" lang="ko-Kore-KR" altLang="en-US" dirty="0"/>
          </a:p>
        </p:txBody>
      </p:sp>
      <p:sp>
        <p:nvSpPr>
          <p:cNvPr id="3" name="텍스트 개체 틀 2">
            <a:extLst>
              <a:ext uri="{FF2B5EF4-FFF2-40B4-BE49-F238E27FC236}">
                <a16:creationId xmlns:a16="http://schemas.microsoft.com/office/drawing/2014/main" id="{D008ED53-A8C9-698A-57A8-B9002606FED3}"/>
              </a:ext>
            </a:extLst>
          </p:cNvPr>
          <p:cNvSpPr>
            <a:spLocks noGrp="1"/>
          </p:cNvSpPr>
          <p:nvPr>
            <p:ph type="body" sz="quarter" idx="21"/>
          </p:nvPr>
        </p:nvSpPr>
        <p:spPr/>
        <p:txBody>
          <a:bodyPr/>
          <a:lstStyle/>
          <a:p>
            <a:r>
              <a:rPr kumimoji="1" lang="en-US" altLang="ko-Kore-KR" dirty="0"/>
              <a:t>Graph </a:t>
            </a:r>
            <a:r>
              <a:rPr kumimoji="1" lang="en-US" altLang="ko-Kore-KR" dirty="0" err="1">
                <a:solidFill>
                  <a:srgbClr val="FF0000"/>
                </a:solidFill>
              </a:rPr>
              <a:t>SA</a:t>
            </a:r>
            <a:r>
              <a:rPr kumimoji="1" lang="en-US" altLang="ko-Kore-KR" dirty="0" err="1"/>
              <a:t>meple</a:t>
            </a:r>
            <a:r>
              <a:rPr kumimoji="1" lang="en-US" altLang="ko-Kore-KR" dirty="0"/>
              <a:t> and </a:t>
            </a:r>
            <a:r>
              <a:rPr kumimoji="1" lang="en-US" altLang="ko-Kore-KR" dirty="0" err="1"/>
              <a:t>Aggre</a:t>
            </a:r>
            <a:r>
              <a:rPr kumimoji="1" lang="en-US" altLang="ko-Kore-KR" dirty="0" err="1">
                <a:solidFill>
                  <a:srgbClr val="FF0000"/>
                </a:solidFill>
              </a:rPr>
              <a:t>G</a:t>
            </a:r>
            <a:r>
              <a:rPr kumimoji="1" lang="en-US" altLang="ko-Kore-KR" dirty="0" err="1"/>
              <a:t>at</a:t>
            </a:r>
            <a:r>
              <a:rPr kumimoji="1" lang="en-US" altLang="ko-Kore-KR" dirty="0" err="1">
                <a:solidFill>
                  <a:srgbClr val="FF0000"/>
                </a:solidFill>
              </a:rPr>
              <a:t>E</a:t>
            </a:r>
            <a:endParaRPr kumimoji="1" lang="ko-Kore-KR" altLang="en-US" dirty="0">
              <a:solidFill>
                <a:srgbClr val="FF0000"/>
              </a:solidFill>
            </a:endParaRPr>
          </a:p>
          <a:p>
            <a:endParaRPr kumimoji="1" lang="ko-Kore-KR" altLang="en-US" dirty="0"/>
          </a:p>
        </p:txBody>
      </p:sp>
      <p:sp>
        <p:nvSpPr>
          <p:cNvPr id="4" name="텍스트 개체 틀 3">
            <a:extLst>
              <a:ext uri="{FF2B5EF4-FFF2-40B4-BE49-F238E27FC236}">
                <a16:creationId xmlns:a16="http://schemas.microsoft.com/office/drawing/2014/main" id="{A46FFFD3-FB04-7ED4-763A-E5640DE62F4D}"/>
              </a:ext>
            </a:extLst>
          </p:cNvPr>
          <p:cNvSpPr>
            <a:spLocks noGrp="1"/>
          </p:cNvSpPr>
          <p:nvPr>
            <p:ph type="body" idx="1"/>
          </p:nvPr>
        </p:nvSpPr>
        <p:spPr/>
        <p:txBody>
          <a:bodyPr/>
          <a:lstStyle/>
          <a:p>
            <a:r>
              <a:rPr kumimoji="1" lang="en-US" altLang="ko-Kore-KR" dirty="0">
                <a:latin typeface="Times New Roman" panose="02020603050405020304" pitchFamily="18" charset="0"/>
              </a:rPr>
              <a:t>Concatenate neighbor embedding &amp; self embedding</a:t>
            </a:r>
          </a:p>
          <a:p>
            <a:r>
              <a:rPr kumimoji="1" lang="en" altLang="ko-KR" dirty="0">
                <a:latin typeface="Times New Roman" panose="02020603050405020304" pitchFamily="18" charset="0"/>
              </a:rPr>
              <a:t>Applying a variety of aggregation methodologies</a:t>
            </a:r>
            <a:endParaRPr kumimoji="1" lang="ko-Kore-KR" altLang="en-US" dirty="0">
              <a:latin typeface="Times New Roman" panose="02020603050405020304" pitchFamily="18" charset="0"/>
            </a:endParaRPr>
          </a:p>
        </p:txBody>
      </p:sp>
      <p:pic>
        <p:nvPicPr>
          <p:cNvPr id="5" name="그림 4">
            <a:extLst>
              <a:ext uri="{FF2B5EF4-FFF2-40B4-BE49-F238E27FC236}">
                <a16:creationId xmlns:a16="http://schemas.microsoft.com/office/drawing/2014/main" id="{1D1B2749-9003-CCC4-49E0-6F45ECCB700C}"/>
              </a:ext>
            </a:extLst>
          </p:cNvPr>
          <p:cNvPicPr>
            <a:picLocks noChangeAspect="1"/>
          </p:cNvPicPr>
          <p:nvPr/>
        </p:nvPicPr>
        <p:blipFill>
          <a:blip r:embed="rId3"/>
          <a:stretch>
            <a:fillRect/>
          </a:stretch>
        </p:blipFill>
        <p:spPr>
          <a:xfrm>
            <a:off x="4756150" y="5238402"/>
            <a:ext cx="14871700" cy="6940127"/>
          </a:xfrm>
          <a:prstGeom prst="rect">
            <a:avLst/>
          </a:prstGeom>
        </p:spPr>
      </p:pic>
    </p:spTree>
    <p:extLst>
      <p:ext uri="{BB962C8B-B14F-4D97-AF65-F5344CB8AC3E}">
        <p14:creationId xmlns:p14="http://schemas.microsoft.com/office/powerpoint/2010/main" val="3667755516"/>
      </p:ext>
    </p:extLst>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E8BED22-5BB7-2F8F-10AC-2C108D3351E4}"/>
              </a:ext>
            </a:extLst>
          </p:cNvPr>
          <p:cNvSpPr>
            <a:spLocks noGrp="1"/>
          </p:cNvSpPr>
          <p:nvPr>
            <p:ph type="title"/>
          </p:nvPr>
        </p:nvSpPr>
        <p:spPr/>
        <p:txBody>
          <a:bodyPr/>
          <a:lstStyle/>
          <a:p>
            <a:r>
              <a:rPr kumimoji="1" lang="en-US" altLang="ko-Kore-KR" dirty="0" err="1"/>
              <a:t>GraphSAGE</a:t>
            </a:r>
            <a:endParaRPr kumimoji="1" lang="ko-Kore-KR" altLang="en-US" dirty="0"/>
          </a:p>
        </p:txBody>
      </p:sp>
      <p:sp>
        <p:nvSpPr>
          <p:cNvPr id="3" name="텍스트 개체 틀 2">
            <a:extLst>
              <a:ext uri="{FF2B5EF4-FFF2-40B4-BE49-F238E27FC236}">
                <a16:creationId xmlns:a16="http://schemas.microsoft.com/office/drawing/2014/main" id="{3D0A70A0-402D-4137-E4E3-55EFA7F008D5}"/>
              </a:ext>
            </a:extLst>
          </p:cNvPr>
          <p:cNvSpPr>
            <a:spLocks noGrp="1"/>
          </p:cNvSpPr>
          <p:nvPr>
            <p:ph type="body" sz="quarter" idx="21"/>
          </p:nvPr>
        </p:nvSpPr>
        <p:spPr/>
        <p:txBody>
          <a:bodyPr/>
          <a:lstStyle/>
          <a:p>
            <a:r>
              <a:rPr kumimoji="1" lang="en-US" altLang="ko-Kore-KR" dirty="0"/>
              <a:t>Graph </a:t>
            </a:r>
            <a:r>
              <a:rPr kumimoji="1" lang="en-US" altLang="ko-Kore-KR" dirty="0" err="1">
                <a:solidFill>
                  <a:srgbClr val="FF0000"/>
                </a:solidFill>
              </a:rPr>
              <a:t>SA</a:t>
            </a:r>
            <a:r>
              <a:rPr kumimoji="1" lang="en-US" altLang="ko-Kore-KR" dirty="0" err="1"/>
              <a:t>meple</a:t>
            </a:r>
            <a:r>
              <a:rPr kumimoji="1" lang="en-US" altLang="ko-Kore-KR" dirty="0"/>
              <a:t> and </a:t>
            </a:r>
            <a:r>
              <a:rPr kumimoji="1" lang="en-US" altLang="ko-Kore-KR" dirty="0" err="1"/>
              <a:t>Aggre</a:t>
            </a:r>
            <a:r>
              <a:rPr kumimoji="1" lang="en-US" altLang="ko-Kore-KR" dirty="0" err="1">
                <a:solidFill>
                  <a:srgbClr val="FF0000"/>
                </a:solidFill>
              </a:rPr>
              <a:t>G</a:t>
            </a:r>
            <a:r>
              <a:rPr kumimoji="1" lang="en-US" altLang="ko-Kore-KR" dirty="0" err="1"/>
              <a:t>at</a:t>
            </a:r>
            <a:r>
              <a:rPr kumimoji="1" lang="en-US" altLang="ko-Kore-KR" dirty="0" err="1">
                <a:solidFill>
                  <a:srgbClr val="FF0000"/>
                </a:solidFill>
              </a:rPr>
              <a:t>E</a:t>
            </a:r>
            <a:endParaRPr kumimoji="1" lang="ko-Kore-KR" altLang="en-US" dirty="0">
              <a:solidFill>
                <a:srgbClr val="FF0000"/>
              </a:solidFill>
            </a:endParaRPr>
          </a:p>
        </p:txBody>
      </p:sp>
      <p:sp>
        <p:nvSpPr>
          <p:cNvPr id="4" name="텍스트 개체 틀 3">
            <a:extLst>
              <a:ext uri="{FF2B5EF4-FFF2-40B4-BE49-F238E27FC236}">
                <a16:creationId xmlns:a16="http://schemas.microsoft.com/office/drawing/2014/main" id="{1E3B73CE-B2E7-B856-408E-BA5032B188BC}"/>
              </a:ext>
            </a:extLst>
          </p:cNvPr>
          <p:cNvSpPr>
            <a:spLocks noGrp="1"/>
          </p:cNvSpPr>
          <p:nvPr>
            <p:ph type="body" idx="1"/>
          </p:nvPr>
        </p:nvSpPr>
        <p:spPr/>
        <p:txBody>
          <a:bodyPr/>
          <a:lstStyle/>
          <a:p>
            <a:r>
              <a:rPr kumimoji="1" lang="en-US" altLang="ko-Kore-KR" dirty="0">
                <a:latin typeface="Times New Roman" panose="02020603050405020304" pitchFamily="18" charset="0"/>
              </a:rPr>
              <a:t>In GNN if the number of node is 100,000, size of adjacency matrix become 100,000 * 100,000 we can’t calculate it on each training.</a:t>
            </a:r>
          </a:p>
          <a:p>
            <a:pPr lvl="1"/>
            <a:r>
              <a:rPr kumimoji="1" lang="en-US" altLang="ko-Kore-KR" dirty="0"/>
              <a:t>So, in </a:t>
            </a:r>
            <a:r>
              <a:rPr kumimoji="1" lang="en-US" altLang="ko-Kore-KR" dirty="0" err="1"/>
              <a:t>graphSAGE</a:t>
            </a:r>
            <a:r>
              <a:rPr kumimoji="1" lang="en-US" altLang="ko-Kore-KR" dirty="0"/>
              <a:t> method define the neighbor nodes using sampling through </a:t>
            </a:r>
            <a:r>
              <a:rPr kumimoji="1" lang="en-US" altLang="ko-Kore-KR" dirty="0" err="1"/>
              <a:t>randomwalk</a:t>
            </a:r>
            <a:r>
              <a:rPr kumimoji="1" lang="en-US" altLang="ko-Kore-KR" dirty="0"/>
              <a:t> method,</a:t>
            </a:r>
          </a:p>
          <a:p>
            <a:pPr lvl="1"/>
            <a:r>
              <a:rPr kumimoji="1" lang="en-US" altLang="ko-Kore-KR" dirty="0"/>
              <a:t>And, aggregate sampled nodes.</a:t>
            </a:r>
            <a:endParaRPr kumimoji="1" lang="ko-Kore-KR" altLang="en-US" dirty="0"/>
          </a:p>
        </p:txBody>
      </p:sp>
    </p:spTree>
    <p:extLst>
      <p:ext uri="{BB962C8B-B14F-4D97-AF65-F5344CB8AC3E}">
        <p14:creationId xmlns:p14="http://schemas.microsoft.com/office/powerpoint/2010/main" val="3754751024"/>
      </p:ext>
    </p:extLst>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D74FB6D-52A0-3202-466A-FDC24B424705}"/>
              </a:ext>
            </a:extLst>
          </p:cNvPr>
          <p:cNvSpPr>
            <a:spLocks noGrp="1"/>
          </p:cNvSpPr>
          <p:nvPr>
            <p:ph type="title"/>
          </p:nvPr>
        </p:nvSpPr>
        <p:spPr/>
        <p:txBody>
          <a:bodyPr/>
          <a:lstStyle/>
          <a:p>
            <a:r>
              <a:rPr kumimoji="1" lang="en-US" altLang="ko-Kore-KR" dirty="0" err="1"/>
              <a:t>GraphSAGE</a:t>
            </a:r>
            <a:endParaRPr kumimoji="1" lang="ko-Kore-KR" altLang="en-US" dirty="0"/>
          </a:p>
        </p:txBody>
      </p:sp>
      <p:sp>
        <p:nvSpPr>
          <p:cNvPr id="3" name="텍스트 개체 틀 2">
            <a:extLst>
              <a:ext uri="{FF2B5EF4-FFF2-40B4-BE49-F238E27FC236}">
                <a16:creationId xmlns:a16="http://schemas.microsoft.com/office/drawing/2014/main" id="{31165E92-AA66-0AFB-E990-7EF6CA14E150}"/>
              </a:ext>
            </a:extLst>
          </p:cNvPr>
          <p:cNvSpPr>
            <a:spLocks noGrp="1"/>
          </p:cNvSpPr>
          <p:nvPr>
            <p:ph type="body" sz="quarter" idx="21"/>
          </p:nvPr>
        </p:nvSpPr>
        <p:spPr/>
        <p:txBody>
          <a:bodyPr/>
          <a:lstStyle/>
          <a:p>
            <a:r>
              <a:rPr kumimoji="1" lang="en-US" altLang="ko-Kore-KR" dirty="0"/>
              <a:t>Aggregation</a:t>
            </a:r>
            <a:endParaRPr kumimoji="1" lang="ko-Kore-KR" altLang="en-US" dirty="0"/>
          </a:p>
        </p:txBody>
      </p:sp>
      <p:sp>
        <p:nvSpPr>
          <p:cNvPr id="4" name="텍스트 개체 틀 3">
            <a:extLst>
              <a:ext uri="{FF2B5EF4-FFF2-40B4-BE49-F238E27FC236}">
                <a16:creationId xmlns:a16="http://schemas.microsoft.com/office/drawing/2014/main" id="{793F4ED0-723D-535B-71FB-A625F8B6998D}"/>
              </a:ext>
            </a:extLst>
          </p:cNvPr>
          <p:cNvSpPr>
            <a:spLocks noGrp="1"/>
          </p:cNvSpPr>
          <p:nvPr>
            <p:ph type="body" idx="1"/>
          </p:nvPr>
        </p:nvSpPr>
        <p:spPr/>
        <p:txBody>
          <a:bodyPr>
            <a:normAutofit/>
          </a:bodyPr>
          <a:lstStyle/>
          <a:p>
            <a:r>
              <a:rPr kumimoji="1" lang="en-US" altLang="ko-Kore-KR" dirty="0">
                <a:latin typeface="Times New Roman" panose="02020603050405020304" pitchFamily="18" charset="0"/>
              </a:rPr>
              <a:t>GCN</a:t>
            </a:r>
          </a:p>
          <a:p>
            <a:pPr lvl="1"/>
            <a:r>
              <a:rPr kumimoji="1" lang="en-US" altLang="ko-Kore-KR" dirty="0">
                <a:latin typeface="Times New Roman" panose="02020603050405020304" pitchFamily="18" charset="0"/>
              </a:rPr>
              <a:t>Sum over messages from neighbors, then apply activation</a:t>
            </a:r>
          </a:p>
          <a:p>
            <a:endParaRPr kumimoji="1" lang="en-US" altLang="ko-Kore-KR" dirty="0">
              <a:latin typeface="Times New Roman" panose="02020603050405020304" pitchFamily="18" charset="0"/>
            </a:endParaRPr>
          </a:p>
          <a:p>
            <a:endParaRPr kumimoji="1" lang="en-US" altLang="ko-Kore-KR" dirty="0">
              <a:latin typeface="Times New Roman" panose="02020603050405020304" pitchFamily="18" charset="0"/>
            </a:endParaRPr>
          </a:p>
          <a:p>
            <a:r>
              <a:rPr kumimoji="1" lang="en-US" altLang="ko-Kore-KR" dirty="0" err="1">
                <a:latin typeface="Times New Roman" panose="02020603050405020304" pitchFamily="18" charset="0"/>
              </a:rPr>
              <a:t>GraphSAGE</a:t>
            </a:r>
            <a:r>
              <a:rPr kumimoji="1" lang="en-US" altLang="ko-Kore-KR" dirty="0">
                <a:latin typeface="Times New Roman" panose="02020603050405020304" pitchFamily="18" charset="0"/>
              </a:rPr>
              <a:t> </a:t>
            </a:r>
          </a:p>
          <a:p>
            <a:pPr lvl="1"/>
            <a:r>
              <a:rPr kumimoji="1" lang="en-US" altLang="ko-Kore-KR" dirty="0"/>
              <a:t>concatenate the current representation , with the aggregated neighbor vector, and this concatenated vector is fed through fully connected layer with nonlinear activation function, which transforms the representations to be used at the next step of the algorithm.</a:t>
            </a:r>
          </a:p>
        </p:txBody>
      </p:sp>
      <p:pic>
        <p:nvPicPr>
          <p:cNvPr id="7" name="그림 6">
            <a:extLst>
              <a:ext uri="{FF2B5EF4-FFF2-40B4-BE49-F238E27FC236}">
                <a16:creationId xmlns:a16="http://schemas.microsoft.com/office/drawing/2014/main" id="{D010522A-491F-0CA3-B1BC-349347B95F5A}"/>
              </a:ext>
            </a:extLst>
          </p:cNvPr>
          <p:cNvPicPr>
            <a:picLocks noChangeAspect="1"/>
          </p:cNvPicPr>
          <p:nvPr/>
        </p:nvPicPr>
        <p:blipFill>
          <a:blip r:embed="rId3"/>
          <a:stretch>
            <a:fillRect/>
          </a:stretch>
        </p:blipFill>
        <p:spPr>
          <a:xfrm>
            <a:off x="6557237" y="5215497"/>
            <a:ext cx="11269526" cy="2222160"/>
          </a:xfrm>
          <a:prstGeom prst="rect">
            <a:avLst/>
          </a:prstGeom>
        </p:spPr>
      </p:pic>
      <p:pic>
        <p:nvPicPr>
          <p:cNvPr id="8" name="그림 7">
            <a:extLst>
              <a:ext uri="{FF2B5EF4-FFF2-40B4-BE49-F238E27FC236}">
                <a16:creationId xmlns:a16="http://schemas.microsoft.com/office/drawing/2014/main" id="{7B792FB7-DFBD-C42C-A85F-0CB54A7B2701}"/>
              </a:ext>
            </a:extLst>
          </p:cNvPr>
          <p:cNvPicPr>
            <a:picLocks noChangeAspect="1"/>
          </p:cNvPicPr>
          <p:nvPr/>
        </p:nvPicPr>
        <p:blipFill>
          <a:blip r:embed="rId4"/>
          <a:stretch>
            <a:fillRect/>
          </a:stretch>
        </p:blipFill>
        <p:spPr>
          <a:xfrm>
            <a:off x="3215969" y="11145329"/>
            <a:ext cx="17952061" cy="2222160"/>
          </a:xfrm>
          <a:prstGeom prst="rect">
            <a:avLst/>
          </a:prstGeom>
        </p:spPr>
      </p:pic>
    </p:spTree>
    <p:extLst>
      <p:ext uri="{BB962C8B-B14F-4D97-AF65-F5344CB8AC3E}">
        <p14:creationId xmlns:p14="http://schemas.microsoft.com/office/powerpoint/2010/main" val="1047545911"/>
      </p:ext>
    </p:extLst>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728C05D-D2D4-1DC8-DF67-3011B74103F7}"/>
              </a:ext>
            </a:extLst>
          </p:cNvPr>
          <p:cNvSpPr>
            <a:spLocks noGrp="1"/>
          </p:cNvSpPr>
          <p:nvPr>
            <p:ph type="title"/>
          </p:nvPr>
        </p:nvSpPr>
        <p:spPr/>
        <p:txBody>
          <a:bodyPr/>
          <a:lstStyle/>
          <a:p>
            <a:r>
              <a:rPr kumimoji="1" lang="en-US" altLang="ko-Kore-KR" dirty="0" err="1"/>
              <a:t>GraphSAGE</a:t>
            </a:r>
            <a:endParaRPr kumimoji="1" lang="ko-Kore-KR" altLang="en-US" dirty="0"/>
          </a:p>
        </p:txBody>
      </p:sp>
      <p:sp>
        <p:nvSpPr>
          <p:cNvPr id="3" name="텍스트 개체 틀 2">
            <a:extLst>
              <a:ext uri="{FF2B5EF4-FFF2-40B4-BE49-F238E27FC236}">
                <a16:creationId xmlns:a16="http://schemas.microsoft.com/office/drawing/2014/main" id="{70239393-9EAB-7416-5AB1-0052A83DED26}"/>
              </a:ext>
            </a:extLst>
          </p:cNvPr>
          <p:cNvSpPr>
            <a:spLocks noGrp="1"/>
          </p:cNvSpPr>
          <p:nvPr>
            <p:ph type="body" sz="quarter" idx="21"/>
          </p:nvPr>
        </p:nvSpPr>
        <p:spPr/>
        <p:txBody>
          <a:bodyPr/>
          <a:lstStyle/>
          <a:p>
            <a:r>
              <a:rPr kumimoji="1" lang="en-US" altLang="ko-Kore-KR" dirty="0"/>
              <a:t>Neighbor aggregation</a:t>
            </a:r>
            <a:endParaRPr kumimoji="1" lang="ko-Kore-KR" altLang="en-US" dirty="0"/>
          </a:p>
        </p:txBody>
      </p:sp>
      <p:sp>
        <p:nvSpPr>
          <p:cNvPr id="4" name="텍스트 개체 틀 3">
            <a:extLst>
              <a:ext uri="{FF2B5EF4-FFF2-40B4-BE49-F238E27FC236}">
                <a16:creationId xmlns:a16="http://schemas.microsoft.com/office/drawing/2014/main" id="{7FCDBB7B-D8E1-E479-7DFD-0A222654F98F}"/>
              </a:ext>
            </a:extLst>
          </p:cNvPr>
          <p:cNvSpPr>
            <a:spLocks noGrp="1"/>
          </p:cNvSpPr>
          <p:nvPr>
            <p:ph type="body" idx="1"/>
          </p:nvPr>
        </p:nvSpPr>
        <p:spPr/>
        <p:txBody>
          <a:bodyPr>
            <a:normAutofit fontScale="77500" lnSpcReduction="20000"/>
          </a:bodyPr>
          <a:lstStyle/>
          <a:p>
            <a:r>
              <a:rPr kumimoji="1" lang="en-US" altLang="ko-Kore-KR" dirty="0">
                <a:latin typeface="Times New Roman" panose="02020603050405020304" pitchFamily="18" charset="0"/>
              </a:rPr>
              <a:t>Mean aggregation </a:t>
            </a:r>
          </a:p>
          <a:p>
            <a:pPr lvl="1"/>
            <a:r>
              <a:rPr kumimoji="1" lang="en-US" altLang="ko-Kore-KR" dirty="0"/>
              <a:t>Change line 4, 5 in algorithm 1  into this.</a:t>
            </a:r>
          </a:p>
          <a:p>
            <a:pPr lvl="1"/>
            <a:endParaRPr kumimoji="1" lang="en-US" altLang="ko-Kore-KR" dirty="0"/>
          </a:p>
          <a:p>
            <a:pPr lvl="1"/>
            <a:endParaRPr kumimoji="1" lang="en-US" altLang="ko-Kore-KR" dirty="0"/>
          </a:p>
          <a:p>
            <a:r>
              <a:rPr kumimoji="1" lang="en-US" altLang="ko-Kore-KR" dirty="0">
                <a:latin typeface="Times New Roman" panose="02020603050405020304" pitchFamily="18" charset="0"/>
              </a:rPr>
              <a:t>Pooling aggregation</a:t>
            </a:r>
          </a:p>
          <a:p>
            <a:pPr lvl="1"/>
            <a:r>
              <a:rPr kumimoji="1" lang="en-US" altLang="ko-Kore-KR" dirty="0"/>
              <a:t>Aggregation function change into this.</a:t>
            </a:r>
          </a:p>
          <a:p>
            <a:pPr lvl="1"/>
            <a:endParaRPr kumimoji="1" lang="en-US" altLang="ko-Kore-KR" dirty="0"/>
          </a:p>
          <a:p>
            <a:r>
              <a:rPr kumimoji="1" lang="en-US" altLang="ko-Kore-KR" dirty="0">
                <a:latin typeface="Times New Roman" panose="02020603050405020304" pitchFamily="18" charset="0"/>
              </a:rPr>
              <a:t>LSTM Aggregation</a:t>
            </a:r>
          </a:p>
          <a:p>
            <a:pPr lvl="1"/>
            <a:r>
              <a:rPr kumimoji="1" lang="en-US" altLang="ko-Kore-KR" dirty="0"/>
              <a:t>Apply LSTM to reshuffled of neighbors</a:t>
            </a:r>
          </a:p>
          <a:p>
            <a:pPr lvl="1"/>
            <a:endParaRPr kumimoji="1" lang="en-US" altLang="ko-Kore-KR" dirty="0"/>
          </a:p>
        </p:txBody>
      </p:sp>
      <p:pic>
        <p:nvPicPr>
          <p:cNvPr id="8" name="그림 7">
            <a:extLst>
              <a:ext uri="{FF2B5EF4-FFF2-40B4-BE49-F238E27FC236}">
                <a16:creationId xmlns:a16="http://schemas.microsoft.com/office/drawing/2014/main" id="{795F9119-7CBE-9E2A-9C10-9919578235C1}"/>
              </a:ext>
            </a:extLst>
          </p:cNvPr>
          <p:cNvPicPr>
            <a:picLocks noChangeAspect="1"/>
          </p:cNvPicPr>
          <p:nvPr/>
        </p:nvPicPr>
        <p:blipFill>
          <a:blip r:embed="rId3"/>
          <a:stretch>
            <a:fillRect/>
          </a:stretch>
        </p:blipFill>
        <p:spPr>
          <a:xfrm>
            <a:off x="12663573" y="4667511"/>
            <a:ext cx="11743235" cy="5414089"/>
          </a:xfrm>
          <a:prstGeom prst="rect">
            <a:avLst/>
          </a:prstGeom>
        </p:spPr>
      </p:pic>
      <p:pic>
        <p:nvPicPr>
          <p:cNvPr id="6" name="그림 5">
            <a:extLst>
              <a:ext uri="{FF2B5EF4-FFF2-40B4-BE49-F238E27FC236}">
                <a16:creationId xmlns:a16="http://schemas.microsoft.com/office/drawing/2014/main" id="{A3490286-789A-6524-E84A-637AE36F6B6D}"/>
              </a:ext>
            </a:extLst>
          </p:cNvPr>
          <p:cNvPicPr>
            <a:picLocks noChangeAspect="1"/>
          </p:cNvPicPr>
          <p:nvPr/>
        </p:nvPicPr>
        <p:blipFill>
          <a:blip r:embed="rId4"/>
          <a:stretch>
            <a:fillRect/>
          </a:stretch>
        </p:blipFill>
        <p:spPr>
          <a:xfrm>
            <a:off x="2450415" y="4926566"/>
            <a:ext cx="8969243" cy="703470"/>
          </a:xfrm>
          <a:prstGeom prst="rect">
            <a:avLst/>
          </a:prstGeom>
          <a:solidFill>
            <a:schemeClr val="accent2"/>
          </a:solidFill>
          <a:ln>
            <a:solidFill>
              <a:srgbClr val="2E2E57"/>
            </a:solidFill>
          </a:ln>
        </p:spPr>
      </p:pic>
      <p:pic>
        <p:nvPicPr>
          <p:cNvPr id="7" name="그림 6">
            <a:extLst>
              <a:ext uri="{FF2B5EF4-FFF2-40B4-BE49-F238E27FC236}">
                <a16:creationId xmlns:a16="http://schemas.microsoft.com/office/drawing/2014/main" id="{8E92CD5C-F449-CE19-892A-BCD815CCB34D}"/>
              </a:ext>
            </a:extLst>
          </p:cNvPr>
          <p:cNvPicPr>
            <a:picLocks noChangeAspect="1"/>
          </p:cNvPicPr>
          <p:nvPr/>
        </p:nvPicPr>
        <p:blipFill>
          <a:blip r:embed="rId5"/>
          <a:stretch>
            <a:fillRect/>
          </a:stretch>
        </p:blipFill>
        <p:spPr>
          <a:xfrm>
            <a:off x="2751185" y="8653890"/>
            <a:ext cx="8969243" cy="649497"/>
          </a:xfrm>
          <a:prstGeom prst="rect">
            <a:avLst/>
          </a:prstGeom>
        </p:spPr>
      </p:pic>
    </p:spTree>
    <p:extLst>
      <p:ext uri="{BB962C8B-B14F-4D97-AF65-F5344CB8AC3E}">
        <p14:creationId xmlns:p14="http://schemas.microsoft.com/office/powerpoint/2010/main" val="603945224"/>
      </p:ext>
    </p:extLst>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8FFBA1B-DABA-A0EC-3C83-F1B7383F0673}"/>
              </a:ext>
            </a:extLst>
          </p:cNvPr>
          <p:cNvSpPr>
            <a:spLocks noGrp="1"/>
          </p:cNvSpPr>
          <p:nvPr>
            <p:ph type="title"/>
          </p:nvPr>
        </p:nvSpPr>
        <p:spPr/>
        <p:txBody>
          <a:bodyPr/>
          <a:lstStyle/>
          <a:p>
            <a:r>
              <a:rPr kumimoji="1" lang="en-US" altLang="ko-Kore-KR" dirty="0" err="1"/>
              <a:t>TechDoc</a:t>
            </a:r>
            <a:endParaRPr kumimoji="1" lang="ko-Kore-KR" altLang="en-US" dirty="0"/>
          </a:p>
        </p:txBody>
      </p:sp>
      <p:sp>
        <p:nvSpPr>
          <p:cNvPr id="3" name="텍스트 개체 틀 2">
            <a:extLst>
              <a:ext uri="{FF2B5EF4-FFF2-40B4-BE49-F238E27FC236}">
                <a16:creationId xmlns:a16="http://schemas.microsoft.com/office/drawing/2014/main" id="{A498DBF3-199D-F8B0-314B-929752A775F8}"/>
              </a:ext>
            </a:extLst>
          </p:cNvPr>
          <p:cNvSpPr>
            <a:spLocks noGrp="1"/>
          </p:cNvSpPr>
          <p:nvPr>
            <p:ph type="body" sz="quarter" idx="21"/>
          </p:nvPr>
        </p:nvSpPr>
        <p:spPr/>
        <p:txBody>
          <a:bodyPr/>
          <a:lstStyle/>
          <a:p>
            <a:r>
              <a:rPr kumimoji="1" lang="en-US" altLang="ko-Kore-KR" dirty="0" err="1"/>
              <a:t>GraphSAGE</a:t>
            </a:r>
            <a:endParaRPr kumimoji="1" lang="ko-Kore-KR" altLang="en-US" dirty="0"/>
          </a:p>
        </p:txBody>
      </p:sp>
      <p:sp>
        <p:nvSpPr>
          <p:cNvPr id="4" name="텍스트 개체 틀 3">
            <a:extLst>
              <a:ext uri="{FF2B5EF4-FFF2-40B4-BE49-F238E27FC236}">
                <a16:creationId xmlns:a16="http://schemas.microsoft.com/office/drawing/2014/main" id="{A058EF12-5631-7A81-4BAD-B7E56930EFC5}"/>
              </a:ext>
            </a:extLst>
          </p:cNvPr>
          <p:cNvSpPr>
            <a:spLocks noGrp="1"/>
          </p:cNvSpPr>
          <p:nvPr>
            <p:ph type="body" idx="1"/>
          </p:nvPr>
        </p:nvSpPr>
        <p:spPr/>
        <p:txBody>
          <a:bodyPr>
            <a:normAutofit fontScale="92500" lnSpcReduction="10000"/>
          </a:bodyPr>
          <a:lstStyle/>
          <a:p>
            <a:pPr marL="411479" indent="-411479" defTabSz="1755604">
              <a:lnSpc>
                <a:spcPct val="100000"/>
              </a:lnSpc>
              <a:spcBef>
                <a:spcPts val="2500"/>
              </a:spcBef>
              <a:defRPr sz="2520"/>
            </a:pPr>
            <a:r>
              <a:rPr lang="en" altLang="ko-Kore-KR" sz="3600" dirty="0" err="1">
                <a:latin typeface="Times New Roman" panose="02020603050405020304" pitchFamily="18" charset="0"/>
              </a:rPr>
              <a:t>GraphSAGE</a:t>
            </a:r>
            <a:r>
              <a:rPr lang="en" altLang="ko-Kore-KR" sz="3600" dirty="0">
                <a:latin typeface="Times New Roman" panose="02020603050405020304" pitchFamily="18" charset="0"/>
              </a:rPr>
              <a:t> model</a:t>
            </a:r>
          </a:p>
          <a:p>
            <a:pPr marL="850391" lvl="1" indent="-411480" defTabSz="1755604">
              <a:lnSpc>
                <a:spcPct val="100000"/>
              </a:lnSpc>
              <a:spcBef>
                <a:spcPts val="2500"/>
              </a:spcBef>
              <a:defRPr sz="2520"/>
            </a:pPr>
            <a:r>
              <a:rPr lang="en" altLang="ko-Kore-KR" sz="3600" dirty="0"/>
              <a:t>An inductive technique that </a:t>
            </a:r>
            <a:r>
              <a:rPr lang="en" altLang="ko-Kore-KR" sz="3600" dirty="0">
                <a:solidFill>
                  <a:srgbClr val="DC6E92"/>
                </a:solidFill>
              </a:rPr>
              <a:t>allows us to make predictions for unseen nodes</a:t>
            </a:r>
            <a:r>
              <a:rPr lang="en" altLang="ko-Kore-KR" sz="3600" dirty="0"/>
              <a:t>, without the need to re-train the embedding model.</a:t>
            </a:r>
          </a:p>
          <a:p>
            <a:pPr marL="850391" lvl="1" indent="-411480" defTabSz="1755604">
              <a:lnSpc>
                <a:spcPct val="100000"/>
              </a:lnSpc>
              <a:spcBef>
                <a:spcPts val="2500"/>
              </a:spcBef>
              <a:defRPr sz="2520"/>
            </a:pPr>
            <a:r>
              <a:rPr lang="en" altLang="ko-Kore-KR" sz="3600" dirty="0"/>
              <a:t>The network learning module learns</a:t>
            </a:r>
            <a:r>
              <a:rPr lang="en" altLang="ko-Kore-KR" sz="3600" dirty="0">
                <a:solidFill>
                  <a:srgbClr val="DC6E92"/>
                </a:solidFill>
              </a:rPr>
              <a:t> both inter-document relational information and intrinsic document features through aggregating neighboring node attributes</a:t>
            </a:r>
            <a:r>
              <a:rPr lang="en" altLang="ko-Kore-KR" sz="3600" dirty="0"/>
              <a:t>.</a:t>
            </a:r>
          </a:p>
          <a:p>
            <a:pPr marL="850391" lvl="1" indent="-411480" defTabSz="1755604">
              <a:lnSpc>
                <a:spcPct val="100000"/>
              </a:lnSpc>
              <a:spcBef>
                <a:spcPts val="2500"/>
              </a:spcBef>
              <a:defRPr sz="2520"/>
            </a:pPr>
            <a:r>
              <a:rPr lang="en" altLang="ko-Kore-KR" sz="3600" b="1" dirty="0"/>
              <a:t>The </a:t>
            </a:r>
            <a:r>
              <a:rPr lang="en" altLang="ko-Kore-KR" sz="3600" b="1" dirty="0">
                <a:solidFill>
                  <a:srgbClr val="DC6E92"/>
                </a:solidFill>
              </a:rPr>
              <a:t>aggregation parameters are learned by encouraging document pairs co-</a:t>
            </a:r>
            <a:r>
              <a:rPr lang="en" altLang="ko-Kore-KR" sz="3600" b="1" dirty="0" err="1">
                <a:solidFill>
                  <a:srgbClr val="DC6E92"/>
                </a:solidFill>
              </a:rPr>
              <a:t>occuring</a:t>
            </a:r>
            <a:r>
              <a:rPr lang="en" altLang="ko-Kore-KR" sz="3600" b="1" dirty="0">
                <a:solidFill>
                  <a:srgbClr val="DC6E92"/>
                </a:solidFill>
              </a:rPr>
              <a:t> in short random walks to have similar representations.</a:t>
            </a:r>
          </a:p>
          <a:p>
            <a:pPr marL="850391" lvl="1" indent="-411480" defTabSz="1755604">
              <a:lnSpc>
                <a:spcPct val="100000"/>
              </a:lnSpc>
              <a:spcBef>
                <a:spcPts val="2500"/>
              </a:spcBef>
              <a:defRPr sz="2520"/>
            </a:pPr>
            <a:r>
              <a:rPr lang="en" altLang="ko-Kore-KR" sz="3600" b="1" dirty="0"/>
              <a:t>Then for each document, the network learning module can encode nodes into new vectors considering all three types of information (three different levels)</a:t>
            </a:r>
          </a:p>
          <a:p>
            <a:pPr marL="850391" lvl="1" indent="-411480" defTabSz="1755604">
              <a:lnSpc>
                <a:spcPct val="100000"/>
              </a:lnSpc>
              <a:spcBef>
                <a:spcPts val="2500"/>
              </a:spcBef>
              <a:defRPr sz="2520"/>
            </a:pPr>
            <a:r>
              <a:rPr lang="en" altLang="ko-Kore-KR" sz="3600" b="1" dirty="0"/>
              <a:t>Finally, a fully connected layer is used to make final label predictions, followed by the </a:t>
            </a:r>
            <a:r>
              <a:rPr lang="en" altLang="ko-Kore-KR" sz="3600" b="1" dirty="0" err="1"/>
              <a:t>GraphSAGE</a:t>
            </a:r>
            <a:r>
              <a:rPr lang="en" altLang="ko-Kore-KR" sz="3600" b="1" dirty="0"/>
              <a:t> layers.</a:t>
            </a:r>
          </a:p>
          <a:p>
            <a:pPr marL="850391" lvl="1" indent="-411480" defTabSz="1755604">
              <a:lnSpc>
                <a:spcPct val="100000"/>
              </a:lnSpc>
              <a:spcBef>
                <a:spcPts val="2500"/>
              </a:spcBef>
              <a:defRPr sz="2520"/>
            </a:pPr>
            <a:r>
              <a:rPr lang="en" altLang="ko-Kore-KR" sz="3600" b="1" dirty="0"/>
              <a:t>Categorical cross-entropy is used as the training loss.</a:t>
            </a:r>
          </a:p>
          <a:p>
            <a:pPr marL="1289304" lvl="2" indent="-411480" defTabSz="1755604">
              <a:lnSpc>
                <a:spcPct val="100000"/>
              </a:lnSpc>
              <a:spcBef>
                <a:spcPts val="2500"/>
              </a:spcBef>
              <a:defRPr sz="2520"/>
            </a:pPr>
            <a:r>
              <a:rPr lang="en" altLang="ko-Kore-KR" sz="3600" dirty="0"/>
              <a:t>So can use the derived node features at three different levels to construct separate GNN models to perform classification tasks at different levels</a:t>
            </a:r>
            <a:endParaRPr kumimoji="1" lang="ko-Kore-KR" altLang="en-US" sz="3600" dirty="0"/>
          </a:p>
        </p:txBody>
      </p:sp>
    </p:spTree>
    <p:extLst>
      <p:ext uri="{BB962C8B-B14F-4D97-AF65-F5344CB8AC3E}">
        <p14:creationId xmlns:p14="http://schemas.microsoft.com/office/powerpoint/2010/main" val="3869017904"/>
      </p:ext>
    </p:extLst>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4">
            <a:extLst>
              <a:ext uri="{FF2B5EF4-FFF2-40B4-BE49-F238E27FC236}">
                <a16:creationId xmlns:a16="http://schemas.microsoft.com/office/drawing/2014/main" id="{A121F52C-8A17-98FA-E2F2-22ED3CCF2BAD}"/>
              </a:ext>
            </a:extLst>
          </p:cNvPr>
          <p:cNvSpPr>
            <a:spLocks noGrp="1"/>
          </p:cNvSpPr>
          <p:nvPr>
            <p:ph type="title"/>
          </p:nvPr>
        </p:nvSpPr>
        <p:spPr/>
        <p:txBody>
          <a:bodyPr/>
          <a:lstStyle/>
          <a:p>
            <a:r>
              <a:rPr lang="en-US" altLang="ko-Kore-KR" dirty="0"/>
              <a:t>Experiments</a:t>
            </a:r>
            <a:endParaRPr lang="ko-Kore-KR" altLang="en-US" dirty="0"/>
          </a:p>
        </p:txBody>
      </p:sp>
    </p:spTree>
    <p:extLst>
      <p:ext uri="{BB962C8B-B14F-4D97-AF65-F5344CB8AC3E}">
        <p14:creationId xmlns:p14="http://schemas.microsoft.com/office/powerpoint/2010/main" val="1150153253"/>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 name="Method"/>
          <p:cNvSpPr txBox="1">
            <a:spLocks noGrp="1"/>
          </p:cNvSpPr>
          <p:nvPr>
            <p:ph type="title"/>
          </p:nvPr>
        </p:nvSpPr>
        <p:spPr>
          <a:prstGeom prst="rect">
            <a:avLst/>
          </a:prstGeom>
        </p:spPr>
        <p:txBody>
          <a:bodyPr/>
          <a:lstStyle/>
          <a:p>
            <a:r>
              <a:t>Method</a:t>
            </a:r>
          </a:p>
        </p:txBody>
      </p:sp>
      <p:sp>
        <p:nvSpPr>
          <p:cNvPr id="180" name="슬라이드 부제"/>
          <p:cNvSpPr txBox="1">
            <a:spLocks noGrp="1"/>
          </p:cNvSpPr>
          <p:nvPr>
            <p:ph type="body" idx="21"/>
          </p:nvPr>
        </p:nvSpPr>
        <p:spPr>
          <a:prstGeom prst="rect">
            <a:avLst/>
          </a:prstGeom>
        </p:spPr>
        <p:txBody>
          <a:bodyPr/>
          <a:lstStyle/>
          <a:p>
            <a:endParaRPr/>
          </a:p>
        </p:txBody>
      </p:sp>
      <p:sp>
        <p:nvSpPr>
          <p:cNvPr id="181" name="Data Preprocessing…"/>
          <p:cNvSpPr txBox="1">
            <a:spLocks noGrp="1"/>
          </p:cNvSpPr>
          <p:nvPr>
            <p:ph type="body" sz="half" idx="1"/>
          </p:nvPr>
        </p:nvSpPr>
        <p:spPr>
          <a:xfrm>
            <a:off x="52230" y="3309651"/>
            <a:ext cx="11943417" cy="9352674"/>
          </a:xfrm>
          <a:prstGeom prst="rect">
            <a:avLst/>
          </a:prstGeom>
        </p:spPr>
        <p:txBody>
          <a:bodyPr/>
          <a:lstStyle/>
          <a:p>
            <a:pPr marL="354329" indent="-354329" defTabSz="1511770">
              <a:spcBef>
                <a:spcPts val="2700"/>
              </a:spcBef>
              <a:defRPr sz="2790"/>
            </a:pPr>
            <a:r>
              <a:rPr dirty="0"/>
              <a:t>Data Preprocessing</a:t>
            </a:r>
          </a:p>
          <a:p>
            <a:pPr marL="732281" lvl="1" indent="-354329" defTabSz="1511770">
              <a:spcBef>
                <a:spcPts val="2700"/>
              </a:spcBef>
              <a:defRPr sz="2790"/>
            </a:pPr>
            <a:r>
              <a:rPr dirty="0"/>
              <a:t>Text preprocessing methods</a:t>
            </a:r>
          </a:p>
          <a:p>
            <a:pPr marL="1110233" lvl="2" indent="-354329" defTabSz="1511770">
              <a:spcBef>
                <a:spcPts val="2700"/>
              </a:spcBef>
              <a:defRPr sz="2790"/>
            </a:pPr>
            <a:r>
              <a:rPr dirty="0"/>
              <a:t>Tokenization, phrasing, denoising, lemmatization, stop-word removal.</a:t>
            </a:r>
          </a:p>
          <a:p>
            <a:pPr marL="732281" lvl="1" indent="-354329" defTabSz="1511770">
              <a:spcBef>
                <a:spcPts val="2700"/>
              </a:spcBef>
              <a:defRPr sz="2790"/>
            </a:pPr>
            <a:r>
              <a:rPr dirty="0"/>
              <a:t>Compound images are separated into individual ones based on a pre-trained CNN model</a:t>
            </a:r>
          </a:p>
          <a:p>
            <a:pPr marL="732281" lvl="1" indent="-354329" defTabSz="1511770">
              <a:spcBef>
                <a:spcPts val="2700"/>
              </a:spcBef>
              <a:defRPr sz="2790"/>
            </a:pPr>
            <a:r>
              <a:rPr dirty="0"/>
              <a:t>A network of documents</a:t>
            </a:r>
          </a:p>
          <a:p>
            <a:pPr marL="1110233" lvl="2" indent="-354329" defTabSz="1511770">
              <a:spcBef>
                <a:spcPts val="2700"/>
              </a:spcBef>
              <a:defRPr sz="2790"/>
            </a:pPr>
            <a:r>
              <a:rPr dirty="0"/>
              <a:t>Based on their associations is constructed</a:t>
            </a:r>
          </a:p>
          <a:p>
            <a:pPr marL="354329" indent="-354329" defTabSz="1511770">
              <a:spcBef>
                <a:spcPts val="2700"/>
              </a:spcBef>
              <a:defRPr sz="2790"/>
            </a:pPr>
            <a:r>
              <a:rPr dirty="0"/>
              <a:t>Image and text fusion learning</a:t>
            </a:r>
          </a:p>
          <a:p>
            <a:pPr marL="732281" lvl="1" indent="-354329" defTabSz="1511770">
              <a:spcBef>
                <a:spcPts val="2700"/>
              </a:spcBef>
              <a:defRPr sz="2790"/>
            </a:pPr>
            <a:r>
              <a:rPr dirty="0"/>
              <a:t>Image and text feature vectors are jointly trained via neural networks and fused via stepwise concatenation operations</a:t>
            </a:r>
          </a:p>
          <a:p>
            <a:pPr marL="354329" indent="-354329" defTabSz="1511770">
              <a:spcBef>
                <a:spcPts val="2700"/>
              </a:spcBef>
              <a:defRPr sz="2790"/>
            </a:pPr>
            <a:r>
              <a:rPr dirty="0"/>
              <a:t>Network feature fusion learning and document classification.</a:t>
            </a:r>
          </a:p>
          <a:p>
            <a:pPr marL="732281" lvl="1" indent="-354329" defTabSz="1511770">
              <a:spcBef>
                <a:spcPts val="2700"/>
              </a:spcBef>
              <a:defRPr sz="2790"/>
            </a:pPr>
            <a:r>
              <a:rPr dirty="0"/>
              <a:t>Fused features from the second step are used as the input document vectors, together with the inter-document association network information, for network fusion learning and final document classification</a:t>
            </a:r>
          </a:p>
        </p:txBody>
      </p:sp>
      <p:pic>
        <p:nvPicPr>
          <p:cNvPr id="182" name="스크린샷 2023-04-24 오후 3.27.59.png" descr="스크린샷 2023-04-24 오후 3.27.59.png"/>
          <p:cNvPicPr>
            <a:picLocks noChangeAspect="1"/>
          </p:cNvPicPr>
          <p:nvPr/>
        </p:nvPicPr>
        <p:blipFill>
          <a:blip r:embed="rId3"/>
          <a:stretch>
            <a:fillRect/>
          </a:stretch>
        </p:blipFill>
        <p:spPr>
          <a:xfrm>
            <a:off x="12013674" y="4240970"/>
            <a:ext cx="12301697" cy="6799849"/>
          </a:xfrm>
          <a:prstGeom prst="rect">
            <a:avLst/>
          </a:prstGeom>
          <a:ln w="12700">
            <a:miter lim="400000"/>
          </a:ln>
        </p:spPr>
      </p:pic>
    </p:spTree>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9C25382-D11F-D95D-AD9B-09965DDE21AF}"/>
              </a:ext>
            </a:extLst>
          </p:cNvPr>
          <p:cNvSpPr>
            <a:spLocks noGrp="1"/>
          </p:cNvSpPr>
          <p:nvPr>
            <p:ph type="title"/>
          </p:nvPr>
        </p:nvSpPr>
        <p:spPr/>
        <p:txBody>
          <a:bodyPr/>
          <a:lstStyle/>
          <a:p>
            <a:r>
              <a:rPr kumimoji="1" lang="en-US" altLang="ko-Kore-KR" dirty="0" err="1"/>
              <a:t>TechDoc</a:t>
            </a:r>
            <a:endParaRPr kumimoji="1" lang="ko-Kore-KR" altLang="en-US" dirty="0"/>
          </a:p>
        </p:txBody>
      </p:sp>
      <p:sp>
        <p:nvSpPr>
          <p:cNvPr id="3" name="텍스트 개체 틀 2">
            <a:extLst>
              <a:ext uri="{FF2B5EF4-FFF2-40B4-BE49-F238E27FC236}">
                <a16:creationId xmlns:a16="http://schemas.microsoft.com/office/drawing/2014/main" id="{525DD048-4698-C593-B879-E0809A564F23}"/>
              </a:ext>
            </a:extLst>
          </p:cNvPr>
          <p:cNvSpPr>
            <a:spLocks noGrp="1"/>
          </p:cNvSpPr>
          <p:nvPr>
            <p:ph type="body" sz="quarter" idx="21"/>
          </p:nvPr>
        </p:nvSpPr>
        <p:spPr/>
        <p:txBody>
          <a:bodyPr/>
          <a:lstStyle/>
          <a:p>
            <a:r>
              <a:rPr kumimoji="1" lang="en-US" altLang="ko-Kore-KR" dirty="0"/>
              <a:t>Data</a:t>
            </a:r>
            <a:endParaRPr kumimoji="1" lang="ko-Kore-KR" altLang="en-US" dirty="0"/>
          </a:p>
        </p:txBody>
      </p:sp>
      <p:sp>
        <p:nvSpPr>
          <p:cNvPr id="4" name="텍스트 개체 틀 3">
            <a:extLst>
              <a:ext uri="{FF2B5EF4-FFF2-40B4-BE49-F238E27FC236}">
                <a16:creationId xmlns:a16="http://schemas.microsoft.com/office/drawing/2014/main" id="{81607F17-12A5-D98F-4581-610F41738E7D}"/>
              </a:ext>
            </a:extLst>
          </p:cNvPr>
          <p:cNvSpPr>
            <a:spLocks noGrp="1"/>
          </p:cNvSpPr>
          <p:nvPr>
            <p:ph type="body" idx="1"/>
          </p:nvPr>
        </p:nvSpPr>
        <p:spPr/>
        <p:txBody>
          <a:bodyPr>
            <a:normAutofit fontScale="92500" lnSpcReduction="10000"/>
          </a:bodyPr>
          <a:lstStyle/>
          <a:p>
            <a:r>
              <a:rPr kumimoji="1" lang="en-US" altLang="ko-Kore-KR" b="1" i="1" dirty="0">
                <a:latin typeface="Times New Roman" panose="02020603050405020304" pitchFamily="18" charset="0"/>
              </a:rPr>
              <a:t>Patent Classification</a:t>
            </a:r>
          </a:p>
          <a:p>
            <a:pPr lvl="1"/>
            <a:r>
              <a:rPr kumimoji="1" lang="en-US" altLang="ko-Kore-KR" dirty="0"/>
              <a:t>All patents contain </a:t>
            </a:r>
            <a:r>
              <a:rPr kumimoji="1" lang="en-US" altLang="ko-Kore-KR" b="1" i="1" dirty="0">
                <a:solidFill>
                  <a:srgbClr val="FF0000"/>
                </a:solidFill>
              </a:rPr>
              <a:t>bibliographic information, including inventors, registration dates, citations, and patent classification codes</a:t>
            </a:r>
            <a:r>
              <a:rPr kumimoji="1" lang="en-US" altLang="ko-Kore-KR" dirty="0"/>
              <a:t>.</a:t>
            </a:r>
          </a:p>
          <a:p>
            <a:pPr lvl="1"/>
            <a:r>
              <a:rPr kumimoji="1" lang="en-US" altLang="ko-Kore-KR" dirty="0"/>
              <a:t>Types of </a:t>
            </a:r>
            <a:r>
              <a:rPr kumimoji="1" lang="en-US" altLang="ko-Kore-KR" b="1" i="1" dirty="0">
                <a:solidFill>
                  <a:srgbClr val="FF0000"/>
                </a:solidFill>
              </a:rPr>
              <a:t>patent classification</a:t>
            </a:r>
            <a:r>
              <a:rPr kumimoji="1" lang="en-US" altLang="ko-Kore-KR" i="1" dirty="0"/>
              <a:t> </a:t>
            </a:r>
            <a:r>
              <a:rPr kumimoji="1" lang="en-US" altLang="ko-Kore-KR" dirty="0"/>
              <a:t>schemes</a:t>
            </a:r>
          </a:p>
          <a:p>
            <a:pPr lvl="2"/>
            <a:r>
              <a:rPr kumimoji="1" lang="en-US" altLang="ko-Kore-KR" b="1" i="1" u="sng" dirty="0"/>
              <a:t>IPC organized by the World Intellectual Property Organization (WIPO) : most widely used.</a:t>
            </a:r>
          </a:p>
          <a:p>
            <a:pPr lvl="2"/>
            <a:r>
              <a:rPr kumimoji="1" lang="en-US" altLang="ko-Kore-KR" dirty="0"/>
              <a:t>US patent classification (USPC) organized by the US patent and Trademark Office (USPTO)</a:t>
            </a:r>
          </a:p>
          <a:p>
            <a:pPr lvl="2"/>
            <a:r>
              <a:rPr kumimoji="1" lang="en-US" altLang="ko-Kore-KR" dirty="0"/>
              <a:t>F-term of Japan</a:t>
            </a:r>
          </a:p>
          <a:p>
            <a:pPr lvl="2"/>
            <a:r>
              <a:rPr kumimoji="1" lang="en-US" altLang="ko-Kore-KR" dirty="0"/>
              <a:t>Cooperative Patent Classification (CPC) organized by the USPTO and European Patent office (EPO).</a:t>
            </a:r>
          </a:p>
          <a:p>
            <a:pPr lvl="2"/>
            <a:endParaRPr kumimoji="1" lang="en-US" altLang="ko-Kore-KR" dirty="0"/>
          </a:p>
        </p:txBody>
      </p:sp>
    </p:spTree>
    <p:extLst>
      <p:ext uri="{BB962C8B-B14F-4D97-AF65-F5344CB8AC3E}">
        <p14:creationId xmlns:p14="http://schemas.microsoft.com/office/powerpoint/2010/main" val="3883133020"/>
      </p:ext>
    </p:extLst>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9C25382-D11F-D95D-AD9B-09965DDE21AF}"/>
              </a:ext>
            </a:extLst>
          </p:cNvPr>
          <p:cNvSpPr>
            <a:spLocks noGrp="1"/>
          </p:cNvSpPr>
          <p:nvPr>
            <p:ph type="title"/>
          </p:nvPr>
        </p:nvSpPr>
        <p:spPr/>
        <p:txBody>
          <a:bodyPr/>
          <a:lstStyle/>
          <a:p>
            <a:r>
              <a:rPr kumimoji="1" lang="en-US" altLang="ko-Kore-KR" dirty="0" err="1"/>
              <a:t>TechDoc</a:t>
            </a:r>
            <a:endParaRPr kumimoji="1" lang="ko-Kore-KR" altLang="en-US" dirty="0"/>
          </a:p>
        </p:txBody>
      </p:sp>
      <p:sp>
        <p:nvSpPr>
          <p:cNvPr id="3" name="텍스트 개체 틀 2">
            <a:extLst>
              <a:ext uri="{FF2B5EF4-FFF2-40B4-BE49-F238E27FC236}">
                <a16:creationId xmlns:a16="http://schemas.microsoft.com/office/drawing/2014/main" id="{525DD048-4698-C593-B879-E0809A564F23}"/>
              </a:ext>
            </a:extLst>
          </p:cNvPr>
          <p:cNvSpPr>
            <a:spLocks noGrp="1"/>
          </p:cNvSpPr>
          <p:nvPr>
            <p:ph type="body" sz="quarter" idx="21"/>
          </p:nvPr>
        </p:nvSpPr>
        <p:spPr/>
        <p:txBody>
          <a:bodyPr/>
          <a:lstStyle/>
          <a:p>
            <a:r>
              <a:rPr kumimoji="1" lang="en-US" altLang="ko-Kore-KR" dirty="0"/>
              <a:t>IPC</a:t>
            </a:r>
            <a:endParaRPr kumimoji="1" lang="ko-Kore-KR" altLang="en-US" dirty="0"/>
          </a:p>
        </p:txBody>
      </p:sp>
      <p:sp>
        <p:nvSpPr>
          <p:cNvPr id="4" name="텍스트 개체 틀 3">
            <a:extLst>
              <a:ext uri="{FF2B5EF4-FFF2-40B4-BE49-F238E27FC236}">
                <a16:creationId xmlns:a16="http://schemas.microsoft.com/office/drawing/2014/main" id="{81607F17-12A5-D98F-4581-610F41738E7D}"/>
              </a:ext>
            </a:extLst>
          </p:cNvPr>
          <p:cNvSpPr>
            <a:spLocks noGrp="1"/>
          </p:cNvSpPr>
          <p:nvPr>
            <p:ph type="body" idx="1"/>
          </p:nvPr>
        </p:nvSpPr>
        <p:spPr/>
        <p:txBody>
          <a:bodyPr>
            <a:normAutofit/>
          </a:bodyPr>
          <a:lstStyle/>
          <a:p>
            <a:pPr lvl="1"/>
            <a:r>
              <a:rPr kumimoji="1" lang="en-US" altLang="ko-Kore-KR" b="1" i="1" dirty="0"/>
              <a:t>Approximately 95%of all patents are classified according to IPC</a:t>
            </a:r>
          </a:p>
          <a:p>
            <a:pPr lvl="1"/>
            <a:r>
              <a:rPr kumimoji="1" lang="en-US" altLang="ko-Kore-KR" dirty="0"/>
              <a:t>IPC scheme is a </a:t>
            </a:r>
            <a:r>
              <a:rPr kumimoji="1" lang="en-US" altLang="ko-Kore-KR" b="1" dirty="0"/>
              <a:t>hierarchical system </a:t>
            </a:r>
            <a:r>
              <a:rPr kumimoji="1" lang="en-US" altLang="ko-Kore-KR" dirty="0"/>
              <a:t>with increasing levels of resolution corresponding to fine-grained descriptions of technological functionalities.</a:t>
            </a:r>
          </a:p>
          <a:p>
            <a:pPr lvl="1"/>
            <a:r>
              <a:rPr kumimoji="1" lang="en-US" altLang="ko-Kore-KR" dirty="0"/>
              <a:t>The </a:t>
            </a:r>
            <a:r>
              <a:rPr kumimoji="1" lang="en-US" altLang="ko-Kore-KR" b="1" dirty="0"/>
              <a:t>categories</a:t>
            </a:r>
            <a:r>
              <a:rPr kumimoji="1" lang="en-US" altLang="ko-Kore-KR" dirty="0"/>
              <a:t> used to </a:t>
            </a:r>
            <a:r>
              <a:rPr kumimoji="1" lang="en-US" altLang="ko-Kore-KR" b="1" dirty="0"/>
              <a:t>classify the documents</a:t>
            </a:r>
            <a:r>
              <a:rPr kumimoji="1" lang="en-US" altLang="ko-Kore-KR" dirty="0"/>
              <a:t> were organized in a </a:t>
            </a:r>
            <a:r>
              <a:rPr kumimoji="1" lang="en-US" altLang="ko-Kore-KR" b="1" dirty="0"/>
              <a:t>tree-like hierarchy</a:t>
            </a:r>
            <a:r>
              <a:rPr kumimoji="1" lang="en-US" altLang="ko-Kore-KR" dirty="0"/>
              <a:t>.</a:t>
            </a:r>
          </a:p>
          <a:p>
            <a:pPr lvl="1"/>
            <a:r>
              <a:rPr kumimoji="1" lang="en-US" altLang="ko-Kore-KR" dirty="0"/>
              <a:t>The basic structure of the IPC uses, </a:t>
            </a:r>
            <a:r>
              <a:rPr kumimoji="1" lang="en-US" altLang="ko-Kore-KR" b="1" i="1" dirty="0"/>
              <a:t>sections, classes, subclasses, main groups, and sub groups</a:t>
            </a:r>
            <a:r>
              <a:rPr kumimoji="1" lang="en-US" altLang="ko-Kore-KR" dirty="0"/>
              <a:t> to identify the technologies.</a:t>
            </a:r>
          </a:p>
          <a:p>
            <a:pPr lvl="1"/>
            <a:r>
              <a:rPr kumimoji="1" lang="en-US" altLang="ko-Kore-KR" dirty="0"/>
              <a:t>Each category in the IPC has its name and code.</a:t>
            </a:r>
          </a:p>
        </p:txBody>
      </p:sp>
      <p:pic>
        <p:nvPicPr>
          <p:cNvPr id="5" name="그림 4">
            <a:extLst>
              <a:ext uri="{FF2B5EF4-FFF2-40B4-BE49-F238E27FC236}">
                <a16:creationId xmlns:a16="http://schemas.microsoft.com/office/drawing/2014/main" id="{20A1CFA2-E15A-205D-4952-51AFAAACB9A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3614428" y="8456899"/>
            <a:ext cx="10742553" cy="4551178"/>
          </a:xfrm>
          <a:prstGeom prst="rect">
            <a:avLst/>
          </a:prstGeom>
        </p:spPr>
      </p:pic>
    </p:spTree>
    <p:extLst>
      <p:ext uri="{BB962C8B-B14F-4D97-AF65-F5344CB8AC3E}">
        <p14:creationId xmlns:p14="http://schemas.microsoft.com/office/powerpoint/2010/main" val="3436335137"/>
      </p:ext>
    </p:extLst>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0AE49D7-6D72-66B2-5B66-ACE47831AFA1}"/>
              </a:ext>
            </a:extLst>
          </p:cNvPr>
          <p:cNvSpPr>
            <a:spLocks noGrp="1"/>
          </p:cNvSpPr>
          <p:nvPr>
            <p:ph type="title"/>
          </p:nvPr>
        </p:nvSpPr>
        <p:spPr/>
        <p:txBody>
          <a:bodyPr/>
          <a:lstStyle/>
          <a:p>
            <a:r>
              <a:rPr kumimoji="1" lang="en-US" altLang="ko-Kore-KR" dirty="0" err="1"/>
              <a:t>TechDoc</a:t>
            </a:r>
            <a:endParaRPr kumimoji="1" lang="ko-Kore-KR" altLang="en-US" dirty="0"/>
          </a:p>
        </p:txBody>
      </p:sp>
      <p:sp>
        <p:nvSpPr>
          <p:cNvPr id="3" name="텍스트 개체 틀 2">
            <a:extLst>
              <a:ext uri="{FF2B5EF4-FFF2-40B4-BE49-F238E27FC236}">
                <a16:creationId xmlns:a16="http://schemas.microsoft.com/office/drawing/2014/main" id="{1504E1C3-DCA5-0954-78E4-72756518D137}"/>
              </a:ext>
            </a:extLst>
          </p:cNvPr>
          <p:cNvSpPr>
            <a:spLocks noGrp="1"/>
          </p:cNvSpPr>
          <p:nvPr>
            <p:ph type="body" sz="quarter" idx="21"/>
          </p:nvPr>
        </p:nvSpPr>
        <p:spPr/>
        <p:txBody>
          <a:bodyPr/>
          <a:lstStyle/>
          <a:p>
            <a:r>
              <a:rPr kumimoji="1" lang="en-US" altLang="ko-Kore-KR" dirty="0"/>
              <a:t>IPC Case Study</a:t>
            </a:r>
            <a:endParaRPr kumimoji="1" lang="ko-Kore-KR" altLang="en-US" dirty="0"/>
          </a:p>
        </p:txBody>
      </p:sp>
      <p:sp>
        <p:nvSpPr>
          <p:cNvPr id="4" name="텍스트 개체 틀 3">
            <a:extLst>
              <a:ext uri="{FF2B5EF4-FFF2-40B4-BE49-F238E27FC236}">
                <a16:creationId xmlns:a16="http://schemas.microsoft.com/office/drawing/2014/main" id="{97F2D38E-8DA7-EE89-DEDA-53C24137A84A}"/>
              </a:ext>
            </a:extLst>
          </p:cNvPr>
          <p:cNvSpPr>
            <a:spLocks noGrp="1"/>
          </p:cNvSpPr>
          <p:nvPr>
            <p:ph type="body" idx="1"/>
          </p:nvPr>
        </p:nvSpPr>
        <p:spPr/>
        <p:txBody>
          <a:bodyPr/>
          <a:lstStyle/>
          <a:p>
            <a:r>
              <a:rPr kumimoji="1" lang="en-US" altLang="ko-Kore-KR" dirty="0">
                <a:latin typeface="Times New Roman" panose="02020603050405020304" pitchFamily="18" charset="0"/>
              </a:rPr>
              <a:t>Focus on the </a:t>
            </a:r>
            <a:r>
              <a:rPr kumimoji="1" lang="en-US" altLang="ko-Kore-KR" b="1" i="1" dirty="0">
                <a:latin typeface="Times New Roman" panose="02020603050405020304" pitchFamily="18" charset="0"/>
              </a:rPr>
              <a:t>first three levels of the IPC system hierarchy</a:t>
            </a:r>
            <a:r>
              <a:rPr kumimoji="1" lang="en-US" altLang="ko-Kore-KR" dirty="0">
                <a:latin typeface="Times New Roman" panose="02020603050405020304" pitchFamily="18" charset="0"/>
              </a:rPr>
              <a:t>, which correspond to the three-level predictions of developed method.</a:t>
            </a:r>
          </a:p>
          <a:p>
            <a:r>
              <a:rPr kumimoji="1" lang="en-US" altLang="ko-Kore-KR" dirty="0">
                <a:latin typeface="Times New Roman" panose="02020603050405020304" pitchFamily="18" charset="0"/>
              </a:rPr>
              <a:t>The system contains 8 sections, 122 classes, and 622 subclasses.</a:t>
            </a:r>
          </a:p>
          <a:p>
            <a:r>
              <a:rPr kumimoji="1" lang="en-US" altLang="ko-Kore-KR" dirty="0">
                <a:latin typeface="Times New Roman" panose="02020603050405020304" pitchFamily="18" charset="0"/>
              </a:rPr>
              <a:t>The trained model can be used to assign a section label (IPC 1-digit code), class label (IPC 3-digit code), and subclass label (IPC 4-digit code) for any given technical document.</a:t>
            </a:r>
            <a:endParaRPr kumimoji="1" lang="ko-Kore-KR" altLang="en-US" dirty="0">
              <a:latin typeface="Times New Roman" panose="02020603050405020304" pitchFamily="18" charset="0"/>
            </a:endParaRPr>
          </a:p>
        </p:txBody>
      </p:sp>
      <p:pic>
        <p:nvPicPr>
          <p:cNvPr id="6" name="그림 5">
            <a:extLst>
              <a:ext uri="{FF2B5EF4-FFF2-40B4-BE49-F238E27FC236}">
                <a16:creationId xmlns:a16="http://schemas.microsoft.com/office/drawing/2014/main" id="{3CAD6808-E3C1-D0C2-2CCF-88C2D56F9B25}"/>
              </a:ext>
            </a:extLst>
          </p:cNvPr>
          <p:cNvPicPr>
            <a:picLocks noChangeAspect="1"/>
          </p:cNvPicPr>
          <p:nvPr/>
        </p:nvPicPr>
        <p:blipFill>
          <a:blip r:embed="rId3"/>
          <a:stretch>
            <a:fillRect/>
          </a:stretch>
        </p:blipFill>
        <p:spPr>
          <a:xfrm>
            <a:off x="9843655" y="7662920"/>
            <a:ext cx="9809432" cy="5486858"/>
          </a:xfrm>
          <a:prstGeom prst="rect">
            <a:avLst/>
          </a:prstGeom>
        </p:spPr>
      </p:pic>
    </p:spTree>
    <p:extLst>
      <p:ext uri="{BB962C8B-B14F-4D97-AF65-F5344CB8AC3E}">
        <p14:creationId xmlns:p14="http://schemas.microsoft.com/office/powerpoint/2010/main" val="538071542"/>
      </p:ext>
    </p:extLst>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A3C2120-C6AB-68BE-ECFF-F7D269158711}"/>
              </a:ext>
            </a:extLst>
          </p:cNvPr>
          <p:cNvSpPr>
            <a:spLocks noGrp="1"/>
          </p:cNvSpPr>
          <p:nvPr>
            <p:ph type="title"/>
          </p:nvPr>
        </p:nvSpPr>
        <p:spPr/>
        <p:txBody>
          <a:bodyPr/>
          <a:lstStyle/>
          <a:p>
            <a:r>
              <a:rPr kumimoji="1" lang="en-US" altLang="ko-Kore-KR" dirty="0" err="1"/>
              <a:t>TechDoc</a:t>
            </a:r>
            <a:endParaRPr kumimoji="1" lang="ko-Kore-KR" altLang="en-US" dirty="0"/>
          </a:p>
        </p:txBody>
      </p:sp>
      <p:sp>
        <p:nvSpPr>
          <p:cNvPr id="3" name="텍스트 개체 틀 2">
            <a:extLst>
              <a:ext uri="{FF2B5EF4-FFF2-40B4-BE49-F238E27FC236}">
                <a16:creationId xmlns:a16="http://schemas.microsoft.com/office/drawing/2014/main" id="{A8014C35-6525-458F-3CBC-F366FEB4BB92}"/>
              </a:ext>
            </a:extLst>
          </p:cNvPr>
          <p:cNvSpPr>
            <a:spLocks noGrp="1"/>
          </p:cNvSpPr>
          <p:nvPr>
            <p:ph type="body" sz="quarter" idx="21"/>
          </p:nvPr>
        </p:nvSpPr>
        <p:spPr/>
        <p:txBody>
          <a:bodyPr/>
          <a:lstStyle/>
          <a:p>
            <a:r>
              <a:rPr kumimoji="1" lang="en-US" altLang="ko-Kore-KR" dirty="0"/>
              <a:t>Data sampling and curation</a:t>
            </a:r>
            <a:endParaRPr kumimoji="1" lang="ko-Kore-KR" altLang="en-US" dirty="0"/>
          </a:p>
        </p:txBody>
      </p:sp>
      <p:sp>
        <p:nvSpPr>
          <p:cNvPr id="4" name="텍스트 개체 틀 3">
            <a:extLst>
              <a:ext uri="{FF2B5EF4-FFF2-40B4-BE49-F238E27FC236}">
                <a16:creationId xmlns:a16="http://schemas.microsoft.com/office/drawing/2014/main" id="{A1FCE79B-3C2A-5873-9937-29BF34437AE8}"/>
              </a:ext>
            </a:extLst>
          </p:cNvPr>
          <p:cNvSpPr>
            <a:spLocks noGrp="1"/>
          </p:cNvSpPr>
          <p:nvPr>
            <p:ph type="body" idx="1"/>
          </p:nvPr>
        </p:nvSpPr>
        <p:spPr/>
        <p:txBody>
          <a:bodyPr>
            <a:normAutofit fontScale="92500" lnSpcReduction="10000"/>
          </a:bodyPr>
          <a:lstStyle/>
          <a:p>
            <a:r>
              <a:rPr kumimoji="1" lang="en-US" altLang="ko-Kore-KR" dirty="0">
                <a:latin typeface="Times New Roman" panose="02020603050405020304" pitchFamily="18" charset="0"/>
              </a:rPr>
              <a:t>Created a multimodal technical document </a:t>
            </a:r>
            <a:r>
              <a:rPr kumimoji="1" lang="en-US" altLang="ko-Kore-KR" b="1" i="1" dirty="0">
                <a:latin typeface="Times New Roman" panose="02020603050405020304" pitchFamily="18" charset="0"/>
              </a:rPr>
              <a:t>dataset containing text and images in the documents</a:t>
            </a:r>
            <a:r>
              <a:rPr kumimoji="1" lang="en-US" altLang="ko-Kore-KR" dirty="0">
                <a:latin typeface="Times New Roman" panose="02020603050405020304" pitchFamily="18" charset="0"/>
              </a:rPr>
              <a:t> and </a:t>
            </a:r>
            <a:r>
              <a:rPr kumimoji="1" lang="en-US" altLang="ko-Kore-KR" b="1" i="1" dirty="0">
                <a:latin typeface="Times New Roman" panose="02020603050405020304" pitchFamily="18" charset="0"/>
              </a:rPr>
              <a:t>inter document associations based on patent data from the USPTO official website</a:t>
            </a:r>
            <a:r>
              <a:rPr kumimoji="1" lang="en-US" altLang="ko-Kore-KR" dirty="0">
                <a:latin typeface="Times New Roman" panose="02020603050405020304" pitchFamily="18" charset="0"/>
              </a:rPr>
              <a:t>.</a:t>
            </a:r>
          </a:p>
          <a:p>
            <a:r>
              <a:rPr kumimoji="1" lang="en-US" altLang="ko-Kore-KR" dirty="0">
                <a:latin typeface="Times New Roman" panose="02020603050405020304" pitchFamily="18" charset="0"/>
              </a:rPr>
              <a:t>This dataset contains approximately </a:t>
            </a:r>
            <a:r>
              <a:rPr kumimoji="1" lang="en-US" altLang="ko-Kore-KR" b="1" i="1" dirty="0">
                <a:latin typeface="Times New Roman" panose="02020603050405020304" pitchFamily="18" charset="0"/>
              </a:rPr>
              <a:t>0.8 million granted documents for five years</a:t>
            </a:r>
            <a:r>
              <a:rPr kumimoji="1" lang="en-US" altLang="ko-Kore-KR" dirty="0">
                <a:latin typeface="Times New Roman" panose="02020603050405020304" pitchFamily="18" charset="0"/>
              </a:rPr>
              <a:t>.</a:t>
            </a:r>
          </a:p>
          <a:p>
            <a:r>
              <a:rPr kumimoji="1" lang="en-US" altLang="ko-Kore-KR" dirty="0">
                <a:latin typeface="Times New Roman" panose="02020603050405020304" pitchFamily="18" charset="0"/>
              </a:rPr>
              <a:t>For every single document, retain the </a:t>
            </a:r>
            <a:r>
              <a:rPr kumimoji="1" lang="en-US" altLang="ko-Kore-KR" b="1" i="1" dirty="0">
                <a:latin typeface="Times New Roman" panose="02020603050405020304" pitchFamily="18" charset="0"/>
              </a:rPr>
              <a:t>title and abstract as textual information</a:t>
            </a:r>
            <a:r>
              <a:rPr kumimoji="1" lang="en-US" altLang="ko-Kore-KR" dirty="0">
                <a:latin typeface="Times New Roman" panose="02020603050405020304" pitchFamily="18" charset="0"/>
              </a:rPr>
              <a:t> and </a:t>
            </a:r>
            <a:r>
              <a:rPr kumimoji="1" lang="en-US" altLang="ko-Kore-KR" b="1" i="1" dirty="0">
                <a:latin typeface="Times New Roman" panose="02020603050405020304" pitchFamily="18" charset="0"/>
              </a:rPr>
              <a:t>independent images separated from the compound images</a:t>
            </a:r>
            <a:r>
              <a:rPr kumimoji="1" lang="en-US" altLang="ko-Kore-KR" dirty="0">
                <a:latin typeface="Times New Roman" panose="02020603050405020304" pitchFamily="18" charset="0"/>
              </a:rPr>
              <a:t> as </a:t>
            </a:r>
            <a:r>
              <a:rPr kumimoji="1" lang="en-US" altLang="ko-Kore-KR" b="1" i="1" dirty="0">
                <a:latin typeface="Times New Roman" panose="02020603050405020304" pitchFamily="18" charset="0"/>
              </a:rPr>
              <a:t>visual information.</a:t>
            </a:r>
          </a:p>
          <a:p>
            <a:r>
              <a:rPr kumimoji="1" lang="en-US" altLang="ko-Kore-KR" dirty="0">
                <a:latin typeface="Times New Roman" panose="02020603050405020304" pitchFamily="18" charset="0"/>
              </a:rPr>
              <a:t>Focused on the </a:t>
            </a:r>
            <a:r>
              <a:rPr kumimoji="1" lang="en-US" altLang="ko-Kore-KR" b="1" i="1" dirty="0">
                <a:latin typeface="Times New Roman" panose="02020603050405020304" pitchFamily="18" charset="0"/>
              </a:rPr>
              <a:t>title and abstract </a:t>
            </a:r>
            <a:r>
              <a:rPr kumimoji="1" lang="en-US" altLang="ko-Kore-KR" dirty="0">
                <a:latin typeface="Times New Roman" panose="02020603050405020304" pitchFamily="18" charset="0"/>
              </a:rPr>
              <a:t>because they are more </a:t>
            </a:r>
            <a:r>
              <a:rPr kumimoji="1" lang="en-US" altLang="ko-Kore-KR" b="1" i="1" dirty="0">
                <a:latin typeface="Times New Roman" panose="02020603050405020304" pitchFamily="18" charset="0"/>
              </a:rPr>
              <a:t>relevant to the content itself</a:t>
            </a:r>
            <a:r>
              <a:rPr kumimoji="1" lang="en-US" altLang="ko-Kore-KR" dirty="0">
                <a:latin typeface="Times New Roman" panose="02020603050405020304" pitchFamily="18" charset="0"/>
              </a:rPr>
              <a:t> and </a:t>
            </a:r>
            <a:r>
              <a:rPr kumimoji="1" lang="en-US" altLang="ko-Kore-KR" b="1" i="1" dirty="0">
                <a:latin typeface="Times New Roman" panose="02020603050405020304" pitchFamily="18" charset="0"/>
              </a:rPr>
              <a:t>can ensure the computational efficiency and accuracy of the classification model.</a:t>
            </a:r>
          </a:p>
          <a:p>
            <a:pPr lvl="1"/>
            <a:r>
              <a:rPr kumimoji="1" lang="en-US" altLang="ko-Kore-KR" dirty="0"/>
              <a:t>By contrast, the </a:t>
            </a:r>
            <a:r>
              <a:rPr kumimoji="1" lang="en-US" altLang="ko-Kore-KR" b="1" i="1" dirty="0"/>
              <a:t>claim parts</a:t>
            </a:r>
            <a:r>
              <a:rPr kumimoji="1" lang="en-US" altLang="ko-Kore-KR" dirty="0"/>
              <a:t> are developed by lawyers using disguised </a:t>
            </a:r>
            <a:r>
              <a:rPr kumimoji="1" lang="en-US" altLang="ko-Kore-KR" b="1" i="1" dirty="0"/>
              <a:t>legal languages.</a:t>
            </a:r>
          </a:p>
          <a:p>
            <a:pPr lvl="1"/>
            <a:r>
              <a:rPr kumimoji="1" lang="en-US" altLang="ko-Kore-KR" dirty="0"/>
              <a:t>The </a:t>
            </a:r>
            <a:r>
              <a:rPr kumimoji="1" lang="en-US" altLang="ko-Kore-KR" b="1" i="1" dirty="0"/>
              <a:t>technical description includes a broader background content</a:t>
            </a:r>
            <a:r>
              <a:rPr kumimoji="1" lang="en-US" altLang="ko-Kore-KR" dirty="0"/>
              <a:t>. Which </a:t>
            </a:r>
            <a:r>
              <a:rPr kumimoji="1" lang="en-US" altLang="ko-Kore-KR" b="1" i="1" dirty="0"/>
              <a:t>may mislead </a:t>
            </a:r>
            <a:r>
              <a:rPr kumimoji="1" lang="en-US" altLang="ko-Kore-KR" dirty="0"/>
              <a:t>statistical model training</a:t>
            </a:r>
            <a:endParaRPr kumimoji="1" lang="ko-Kore-KR" altLang="en-US" dirty="0"/>
          </a:p>
        </p:txBody>
      </p:sp>
    </p:spTree>
    <p:extLst>
      <p:ext uri="{BB962C8B-B14F-4D97-AF65-F5344CB8AC3E}">
        <p14:creationId xmlns:p14="http://schemas.microsoft.com/office/powerpoint/2010/main" val="3222484022"/>
      </p:ext>
    </p:extLst>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0120DC7-045B-7046-6BB1-F70A8DA3BECC}"/>
              </a:ext>
            </a:extLst>
          </p:cNvPr>
          <p:cNvSpPr>
            <a:spLocks noGrp="1"/>
          </p:cNvSpPr>
          <p:nvPr>
            <p:ph type="title"/>
          </p:nvPr>
        </p:nvSpPr>
        <p:spPr/>
        <p:txBody>
          <a:bodyPr/>
          <a:lstStyle/>
          <a:p>
            <a:r>
              <a:rPr kumimoji="1" lang="en-US" altLang="ko-Kore-KR" dirty="0" err="1"/>
              <a:t>TechDoc</a:t>
            </a:r>
            <a:endParaRPr kumimoji="1" lang="ko-Kore-KR" altLang="en-US" dirty="0"/>
          </a:p>
        </p:txBody>
      </p:sp>
      <p:sp>
        <p:nvSpPr>
          <p:cNvPr id="3" name="텍스트 개체 틀 2">
            <a:extLst>
              <a:ext uri="{FF2B5EF4-FFF2-40B4-BE49-F238E27FC236}">
                <a16:creationId xmlns:a16="http://schemas.microsoft.com/office/drawing/2014/main" id="{CD6A3805-71AA-A1EF-8F28-C5885AE72A70}"/>
              </a:ext>
            </a:extLst>
          </p:cNvPr>
          <p:cNvSpPr>
            <a:spLocks noGrp="1"/>
          </p:cNvSpPr>
          <p:nvPr>
            <p:ph type="body" sz="quarter" idx="21"/>
          </p:nvPr>
        </p:nvSpPr>
        <p:spPr/>
        <p:txBody>
          <a:bodyPr/>
          <a:lstStyle/>
          <a:p>
            <a:r>
              <a:rPr kumimoji="1" lang="en-US" altLang="ko-Kore-KR" dirty="0"/>
              <a:t>Data sampling and curation</a:t>
            </a:r>
            <a:endParaRPr kumimoji="1" lang="ko-Kore-KR" altLang="en-US" dirty="0"/>
          </a:p>
        </p:txBody>
      </p:sp>
      <p:sp>
        <p:nvSpPr>
          <p:cNvPr id="4" name="텍스트 개체 틀 3">
            <a:extLst>
              <a:ext uri="{FF2B5EF4-FFF2-40B4-BE49-F238E27FC236}">
                <a16:creationId xmlns:a16="http://schemas.microsoft.com/office/drawing/2014/main" id="{F7190D0A-FA5A-C0A3-70C9-DFED0E84A514}"/>
              </a:ext>
            </a:extLst>
          </p:cNvPr>
          <p:cNvSpPr>
            <a:spLocks noGrp="1"/>
          </p:cNvSpPr>
          <p:nvPr>
            <p:ph type="body" idx="1"/>
          </p:nvPr>
        </p:nvSpPr>
        <p:spPr/>
        <p:txBody>
          <a:bodyPr/>
          <a:lstStyle/>
          <a:p>
            <a:r>
              <a:rPr kumimoji="1" lang="en-US" altLang="ko-Kore-KR" dirty="0">
                <a:latin typeface="Times New Roman" panose="02020603050405020304" pitchFamily="18" charset="0"/>
              </a:rPr>
              <a:t>Each patent may have more than one IPC code. In case study, only focused on the main IPC code, which makes the classification a multi-classification task.</a:t>
            </a:r>
          </a:p>
          <a:p>
            <a:r>
              <a:rPr kumimoji="1" lang="en-US" altLang="ko-Kore-KR" dirty="0">
                <a:latin typeface="Times New Roman" panose="02020603050405020304" pitchFamily="18" charset="0"/>
              </a:rPr>
              <a:t>It is noteworthy that this benchmark dataset is unbalanced Fig below shows the percentage of accumulated items against the patent sections, classes, and subclasses.</a:t>
            </a:r>
          </a:p>
          <a:p>
            <a:r>
              <a:rPr kumimoji="1" lang="en-US" altLang="ko-Kore-KR" dirty="0">
                <a:latin typeface="Times New Roman" panose="02020603050405020304" pitchFamily="18" charset="0"/>
              </a:rPr>
              <a:t>The nonlinearity of the plots demonstrates the</a:t>
            </a:r>
          </a:p>
          <a:p>
            <a:pPr marL="609600" lvl="1" indent="0">
              <a:buNone/>
            </a:pPr>
            <a:r>
              <a:rPr kumimoji="1" lang="en-US" altLang="ko-KR" dirty="0">
                <a:latin typeface="Times New Roman" panose="02020603050405020304" pitchFamily="18" charset="0"/>
              </a:rPr>
              <a:t>i</a:t>
            </a:r>
            <a:r>
              <a:rPr kumimoji="1" lang="en-US" altLang="ko-Kore-KR" dirty="0">
                <a:latin typeface="Times New Roman" panose="02020603050405020304" pitchFamily="18" charset="0"/>
              </a:rPr>
              <a:t>mbalance at all three hierarchy levels.</a:t>
            </a:r>
          </a:p>
        </p:txBody>
      </p:sp>
      <p:pic>
        <p:nvPicPr>
          <p:cNvPr id="5" name="그림 4">
            <a:extLst>
              <a:ext uri="{FF2B5EF4-FFF2-40B4-BE49-F238E27FC236}">
                <a16:creationId xmlns:a16="http://schemas.microsoft.com/office/drawing/2014/main" id="{CC705346-A103-B0E1-775E-37CF8E0A0D3C}"/>
              </a:ext>
            </a:extLst>
          </p:cNvPr>
          <p:cNvPicPr>
            <a:picLocks noChangeAspect="1"/>
          </p:cNvPicPr>
          <p:nvPr/>
        </p:nvPicPr>
        <p:blipFill>
          <a:blip r:embed="rId3"/>
          <a:stretch>
            <a:fillRect/>
          </a:stretch>
        </p:blipFill>
        <p:spPr>
          <a:xfrm>
            <a:off x="13610500" y="6472108"/>
            <a:ext cx="9249500" cy="7202038"/>
          </a:xfrm>
          <a:prstGeom prst="rect">
            <a:avLst/>
          </a:prstGeom>
        </p:spPr>
      </p:pic>
    </p:spTree>
    <p:extLst>
      <p:ext uri="{BB962C8B-B14F-4D97-AF65-F5344CB8AC3E}">
        <p14:creationId xmlns:p14="http://schemas.microsoft.com/office/powerpoint/2010/main" val="839827834"/>
      </p:ext>
    </p:extLst>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4A3D1BE-F7DD-A607-67A3-CC22097D2C3C}"/>
              </a:ext>
            </a:extLst>
          </p:cNvPr>
          <p:cNvSpPr>
            <a:spLocks noGrp="1"/>
          </p:cNvSpPr>
          <p:nvPr>
            <p:ph type="title"/>
          </p:nvPr>
        </p:nvSpPr>
        <p:spPr/>
        <p:txBody>
          <a:bodyPr/>
          <a:lstStyle/>
          <a:p>
            <a:r>
              <a:rPr kumimoji="1" lang="en-US" altLang="ko-Kore-KR" dirty="0" err="1"/>
              <a:t>TechDoc</a:t>
            </a:r>
            <a:endParaRPr kumimoji="1" lang="ko-Kore-KR" altLang="en-US" dirty="0"/>
          </a:p>
        </p:txBody>
      </p:sp>
      <p:sp>
        <p:nvSpPr>
          <p:cNvPr id="3" name="텍스트 개체 틀 2">
            <a:extLst>
              <a:ext uri="{FF2B5EF4-FFF2-40B4-BE49-F238E27FC236}">
                <a16:creationId xmlns:a16="http://schemas.microsoft.com/office/drawing/2014/main" id="{214137E8-196D-7264-6120-9CBC4A7BDFF9}"/>
              </a:ext>
            </a:extLst>
          </p:cNvPr>
          <p:cNvSpPr>
            <a:spLocks noGrp="1"/>
          </p:cNvSpPr>
          <p:nvPr>
            <p:ph type="body" sz="quarter" idx="21"/>
          </p:nvPr>
        </p:nvSpPr>
        <p:spPr/>
        <p:txBody>
          <a:bodyPr/>
          <a:lstStyle/>
          <a:p>
            <a:r>
              <a:rPr kumimoji="1" lang="en-US" altLang="ko-Kore-KR" dirty="0"/>
              <a:t>Data sampling and curation</a:t>
            </a:r>
            <a:endParaRPr kumimoji="1" lang="ko-Kore-KR" altLang="en-US" dirty="0"/>
          </a:p>
          <a:p>
            <a:endParaRPr kumimoji="1" lang="ko-Kore-KR" altLang="en-US" dirty="0"/>
          </a:p>
        </p:txBody>
      </p:sp>
      <p:sp>
        <p:nvSpPr>
          <p:cNvPr id="4" name="텍스트 개체 틀 3">
            <a:extLst>
              <a:ext uri="{FF2B5EF4-FFF2-40B4-BE49-F238E27FC236}">
                <a16:creationId xmlns:a16="http://schemas.microsoft.com/office/drawing/2014/main" id="{9CC31910-DC49-FFEB-5D6A-4C0B08407293}"/>
              </a:ext>
            </a:extLst>
          </p:cNvPr>
          <p:cNvSpPr>
            <a:spLocks noGrp="1"/>
          </p:cNvSpPr>
          <p:nvPr>
            <p:ph type="body" idx="1"/>
          </p:nvPr>
        </p:nvSpPr>
        <p:spPr/>
        <p:txBody>
          <a:bodyPr/>
          <a:lstStyle/>
          <a:p>
            <a:r>
              <a:rPr kumimoji="1" lang="en-US" altLang="ko-Kore-KR" dirty="0">
                <a:latin typeface="Times New Roman" panose="02020603050405020304" pitchFamily="18" charset="0"/>
              </a:rPr>
              <a:t>Fig reports the statistical information of the dataset. </a:t>
            </a:r>
          </a:p>
          <a:p>
            <a:r>
              <a:rPr kumimoji="1" lang="en-US" altLang="ko-Kore-KR" dirty="0">
                <a:latin typeface="Times New Roman" panose="02020603050405020304" pitchFamily="18" charset="0"/>
              </a:rPr>
              <a:t>The codes in the legend represent the section categories (IPC-1 codes). </a:t>
            </a:r>
          </a:p>
          <a:p>
            <a:r>
              <a:rPr kumimoji="1" lang="en-US" altLang="ko-Kore-KR" dirty="0">
                <a:latin typeface="Times New Roman" panose="02020603050405020304" pitchFamily="18" charset="0"/>
              </a:rPr>
              <a:t>The bars indicate the number of patent per </a:t>
            </a:r>
            <a:r>
              <a:rPr kumimoji="1" lang="en-US" altLang="ko-Kore-KR" dirty="0" err="1">
                <a:latin typeface="Times New Roman" panose="02020603050405020304" pitchFamily="18" charset="0"/>
              </a:rPr>
              <a:t>yaer</a:t>
            </a:r>
            <a:r>
              <a:rPr kumimoji="1" lang="en-US" altLang="ko-Kore-KR" dirty="0">
                <a:latin typeface="Times New Roman" panose="02020603050405020304" pitchFamily="18" charset="0"/>
              </a:rPr>
              <a:t>, and the lines show the number of images before and after separation.</a:t>
            </a:r>
          </a:p>
          <a:p>
            <a:r>
              <a:rPr kumimoji="1" lang="en-US" altLang="ko-Kore-KR" dirty="0">
                <a:latin typeface="Times New Roman" panose="02020603050405020304" pitchFamily="18" charset="0"/>
              </a:rPr>
              <a:t>Data have collected 798,065 documents with their citations and 13,998,254 independent images.</a:t>
            </a:r>
          </a:p>
          <a:p>
            <a:endParaRPr kumimoji="1" lang="ko-Kore-KR" altLang="en-US" dirty="0">
              <a:latin typeface="Times New Roman" panose="02020603050405020304" pitchFamily="18" charset="0"/>
            </a:endParaRPr>
          </a:p>
        </p:txBody>
      </p:sp>
      <p:pic>
        <p:nvPicPr>
          <p:cNvPr id="7" name="그림 6">
            <a:extLst>
              <a:ext uri="{FF2B5EF4-FFF2-40B4-BE49-F238E27FC236}">
                <a16:creationId xmlns:a16="http://schemas.microsoft.com/office/drawing/2014/main" id="{3FCF6CE2-1F88-53A7-42E0-906FAD982C63}"/>
              </a:ext>
            </a:extLst>
          </p:cNvPr>
          <p:cNvPicPr>
            <a:picLocks noChangeAspect="1"/>
          </p:cNvPicPr>
          <p:nvPr/>
        </p:nvPicPr>
        <p:blipFill>
          <a:blip r:embed="rId3"/>
          <a:stretch>
            <a:fillRect/>
          </a:stretch>
        </p:blipFill>
        <p:spPr>
          <a:xfrm>
            <a:off x="5927387" y="9739247"/>
            <a:ext cx="12203049" cy="3652832"/>
          </a:xfrm>
          <a:prstGeom prst="rect">
            <a:avLst/>
          </a:prstGeom>
        </p:spPr>
      </p:pic>
      <p:sp>
        <p:nvSpPr>
          <p:cNvPr id="8" name="직사각형 7">
            <a:extLst>
              <a:ext uri="{FF2B5EF4-FFF2-40B4-BE49-F238E27FC236}">
                <a16:creationId xmlns:a16="http://schemas.microsoft.com/office/drawing/2014/main" id="{F0D39AA0-1F6F-C7EA-ACA9-2D440E2A7E21}"/>
              </a:ext>
            </a:extLst>
          </p:cNvPr>
          <p:cNvSpPr/>
          <p:nvPr/>
        </p:nvSpPr>
        <p:spPr>
          <a:xfrm>
            <a:off x="5927387" y="9311990"/>
            <a:ext cx="6712017" cy="867712"/>
          </a:xfrm>
          <a:prstGeom prst="rect">
            <a:avLst/>
          </a:prstGeom>
          <a:solidFill>
            <a:schemeClr val="bg1"/>
          </a:solidFill>
          <a:ln w="12700"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ko-Kore-KR" altLang="en-US" sz="2300" b="0" i="0" u="none" strike="noStrike" cap="none" spc="0" normalizeH="0" baseline="0">
              <a:ln>
                <a:noFill/>
              </a:ln>
              <a:solidFill>
                <a:srgbClr val="FFFFFF"/>
              </a:solidFill>
              <a:effectLst/>
              <a:uFillTx/>
              <a:latin typeface="+mn-lt"/>
              <a:ea typeface="+mn-ea"/>
              <a:cs typeface="+mn-cs"/>
              <a:sym typeface="나눔고딕"/>
            </a:endParaRPr>
          </a:p>
        </p:txBody>
      </p:sp>
      <p:sp>
        <p:nvSpPr>
          <p:cNvPr id="10" name="TextBox 9">
            <a:extLst>
              <a:ext uri="{FF2B5EF4-FFF2-40B4-BE49-F238E27FC236}">
                <a16:creationId xmlns:a16="http://schemas.microsoft.com/office/drawing/2014/main" id="{2269A4BE-494F-05B0-B4A9-6275DEEE2CD8}"/>
              </a:ext>
            </a:extLst>
          </p:cNvPr>
          <p:cNvSpPr txBox="1"/>
          <p:nvPr/>
        </p:nvSpPr>
        <p:spPr>
          <a:xfrm>
            <a:off x="14902050" y="9403913"/>
            <a:ext cx="1409040" cy="33342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altLang="ko-Kore-KR" sz="1500" b="0" i="0" u="none" strike="noStrike" cap="none" spc="0" normalizeH="0" baseline="0" dirty="0">
                <a:ln>
                  <a:noFill/>
                </a:ln>
                <a:solidFill>
                  <a:srgbClr val="931B15"/>
                </a:solidFill>
                <a:effectLst/>
                <a:uFillTx/>
                <a:latin typeface="+mn-lt"/>
                <a:ea typeface="+mn-ea"/>
                <a:cs typeface="+mn-cs"/>
                <a:sym typeface="나눔고딕"/>
              </a:rPr>
              <a:t>Figure number</a:t>
            </a:r>
            <a:endParaRPr kumimoji="0" lang="ko-Kore-KR" altLang="en-US" sz="1500" b="0" i="0" u="none" strike="noStrike" cap="none" spc="0" normalizeH="0" baseline="0" dirty="0">
              <a:ln>
                <a:noFill/>
              </a:ln>
              <a:solidFill>
                <a:srgbClr val="931B15"/>
              </a:solidFill>
              <a:effectLst/>
              <a:uFillTx/>
              <a:latin typeface="+mn-lt"/>
              <a:ea typeface="+mn-ea"/>
              <a:cs typeface="+mn-cs"/>
              <a:sym typeface="나눔고딕"/>
            </a:endParaRPr>
          </a:p>
        </p:txBody>
      </p:sp>
    </p:spTree>
    <p:extLst>
      <p:ext uri="{BB962C8B-B14F-4D97-AF65-F5344CB8AC3E}">
        <p14:creationId xmlns:p14="http://schemas.microsoft.com/office/powerpoint/2010/main" val="1043967857"/>
      </p:ext>
    </p:extLst>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4A3D1BE-F7DD-A607-67A3-CC22097D2C3C}"/>
              </a:ext>
            </a:extLst>
          </p:cNvPr>
          <p:cNvSpPr>
            <a:spLocks noGrp="1"/>
          </p:cNvSpPr>
          <p:nvPr>
            <p:ph type="title"/>
          </p:nvPr>
        </p:nvSpPr>
        <p:spPr/>
        <p:txBody>
          <a:bodyPr/>
          <a:lstStyle/>
          <a:p>
            <a:r>
              <a:rPr kumimoji="1" lang="en-US" altLang="ko-Kore-KR" dirty="0" err="1"/>
              <a:t>TechDoc</a:t>
            </a:r>
            <a:endParaRPr kumimoji="1" lang="ko-Kore-KR" altLang="en-US" dirty="0"/>
          </a:p>
        </p:txBody>
      </p:sp>
      <p:sp>
        <p:nvSpPr>
          <p:cNvPr id="3" name="텍스트 개체 틀 2">
            <a:extLst>
              <a:ext uri="{FF2B5EF4-FFF2-40B4-BE49-F238E27FC236}">
                <a16:creationId xmlns:a16="http://schemas.microsoft.com/office/drawing/2014/main" id="{214137E8-196D-7264-6120-9CBC4A7BDFF9}"/>
              </a:ext>
            </a:extLst>
          </p:cNvPr>
          <p:cNvSpPr>
            <a:spLocks noGrp="1"/>
          </p:cNvSpPr>
          <p:nvPr>
            <p:ph type="body" sz="quarter" idx="21"/>
          </p:nvPr>
        </p:nvSpPr>
        <p:spPr/>
        <p:txBody>
          <a:bodyPr/>
          <a:lstStyle/>
          <a:p>
            <a:r>
              <a:rPr kumimoji="1" lang="en-US" altLang="ko-Kore-KR" dirty="0"/>
              <a:t>Data sampling and curation</a:t>
            </a:r>
            <a:endParaRPr kumimoji="1" lang="ko-Kore-KR" altLang="en-US" dirty="0"/>
          </a:p>
          <a:p>
            <a:endParaRPr kumimoji="1" lang="ko-Kore-KR" altLang="en-US" dirty="0"/>
          </a:p>
        </p:txBody>
      </p:sp>
      <p:sp>
        <p:nvSpPr>
          <p:cNvPr id="4" name="텍스트 개체 틀 3">
            <a:extLst>
              <a:ext uri="{FF2B5EF4-FFF2-40B4-BE49-F238E27FC236}">
                <a16:creationId xmlns:a16="http://schemas.microsoft.com/office/drawing/2014/main" id="{9CC31910-DC49-FFEB-5D6A-4C0B08407293}"/>
              </a:ext>
            </a:extLst>
          </p:cNvPr>
          <p:cNvSpPr>
            <a:spLocks noGrp="1"/>
          </p:cNvSpPr>
          <p:nvPr>
            <p:ph type="body" idx="1"/>
          </p:nvPr>
        </p:nvSpPr>
        <p:spPr/>
        <p:txBody>
          <a:bodyPr>
            <a:normAutofit/>
          </a:bodyPr>
          <a:lstStyle/>
          <a:p>
            <a:r>
              <a:rPr kumimoji="1" lang="en-US" altLang="ko-Kore-KR" sz="4000" dirty="0">
                <a:latin typeface="Times New Roman" panose="02020603050405020304" pitchFamily="18" charset="0"/>
              </a:rPr>
              <a:t>During the training process, </a:t>
            </a:r>
            <a:r>
              <a:rPr kumimoji="1" lang="en-US" altLang="ko-Kore-KR" sz="4000" b="1" i="1" dirty="0">
                <a:latin typeface="Times New Roman" panose="02020603050405020304" pitchFamily="18" charset="0"/>
              </a:rPr>
              <a:t>only used the first image of each document</a:t>
            </a:r>
            <a:r>
              <a:rPr kumimoji="1" lang="en-US" altLang="ko-Kore-KR" sz="4000" dirty="0">
                <a:latin typeface="Times New Roman" panose="02020603050405020304" pitchFamily="18" charset="0"/>
              </a:rPr>
              <a:t> as the visual information</a:t>
            </a:r>
          </a:p>
          <a:p>
            <a:r>
              <a:rPr kumimoji="1" lang="en-US" altLang="ko-Kore-KR" sz="4000" dirty="0">
                <a:latin typeface="Times New Roman" panose="02020603050405020304" pitchFamily="18" charset="0"/>
              </a:rPr>
              <a:t>In Table VIII, also discuss other pre-setting options for the input image number.</a:t>
            </a:r>
          </a:p>
          <a:p>
            <a:pPr lvl="1"/>
            <a:r>
              <a:rPr kumimoji="1" lang="en-US" altLang="ko-Kore-KR" sz="4000" dirty="0">
                <a:latin typeface="Times New Roman" panose="02020603050405020304" pitchFamily="18" charset="0"/>
              </a:rPr>
              <a:t>The results show that using one image per document can lead to the best performance.</a:t>
            </a:r>
          </a:p>
          <a:p>
            <a:pPr lvl="1"/>
            <a:r>
              <a:rPr kumimoji="1" lang="en-US" altLang="ko-Kore-KR" sz="4000" dirty="0"/>
              <a:t>As the main reason for this phenomenon, it might be that the </a:t>
            </a:r>
            <a:r>
              <a:rPr kumimoji="1" lang="en-US" altLang="ko-Kore-KR" sz="4000" b="1" i="1" dirty="0"/>
              <a:t>first image is usually the only image shown on the front page of the patent document</a:t>
            </a:r>
            <a:r>
              <a:rPr kumimoji="1" lang="en-US" altLang="ko-Kore-KR" sz="4000" dirty="0"/>
              <a:t> and is the </a:t>
            </a:r>
            <a:r>
              <a:rPr kumimoji="1" lang="en-US" altLang="ko-Kore-KR" sz="4000" b="1" i="1" dirty="0"/>
              <a:t>most representative among all images.</a:t>
            </a:r>
          </a:p>
          <a:p>
            <a:r>
              <a:rPr kumimoji="1" lang="en-US" altLang="ko-Kore-KR" sz="4000" dirty="0">
                <a:latin typeface="Times New Roman" panose="02020603050405020304" pitchFamily="18" charset="0"/>
              </a:rPr>
              <a:t>Shuffled and Split the dataset as 8:1:1 for training, validation, and testing.</a:t>
            </a:r>
            <a:endParaRPr kumimoji="1" lang="ko-Kore-KR" altLang="en-US" sz="4000" dirty="0">
              <a:latin typeface="Times New Roman" panose="02020603050405020304" pitchFamily="18" charset="0"/>
            </a:endParaRPr>
          </a:p>
        </p:txBody>
      </p:sp>
      <p:pic>
        <p:nvPicPr>
          <p:cNvPr id="5" name="그림 4">
            <a:extLst>
              <a:ext uri="{FF2B5EF4-FFF2-40B4-BE49-F238E27FC236}">
                <a16:creationId xmlns:a16="http://schemas.microsoft.com/office/drawing/2014/main" id="{A935DC1F-A556-25A6-F1DD-013BB6EE945D}"/>
              </a:ext>
            </a:extLst>
          </p:cNvPr>
          <p:cNvPicPr>
            <a:picLocks noChangeAspect="1"/>
          </p:cNvPicPr>
          <p:nvPr/>
        </p:nvPicPr>
        <p:blipFill>
          <a:blip r:embed="rId3"/>
          <a:stretch>
            <a:fillRect/>
          </a:stretch>
        </p:blipFill>
        <p:spPr>
          <a:xfrm>
            <a:off x="7285566" y="9009635"/>
            <a:ext cx="9812867" cy="4757361"/>
          </a:xfrm>
          <a:prstGeom prst="rect">
            <a:avLst/>
          </a:prstGeom>
        </p:spPr>
      </p:pic>
    </p:spTree>
    <p:extLst>
      <p:ext uri="{BB962C8B-B14F-4D97-AF65-F5344CB8AC3E}">
        <p14:creationId xmlns:p14="http://schemas.microsoft.com/office/powerpoint/2010/main" val="3912801689"/>
      </p:ext>
    </p:extLst>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0" name="Experiment"/>
          <p:cNvSpPr txBox="1">
            <a:spLocks noGrp="1"/>
          </p:cNvSpPr>
          <p:nvPr>
            <p:ph type="title"/>
          </p:nvPr>
        </p:nvSpPr>
        <p:spPr>
          <a:prstGeom prst="rect">
            <a:avLst/>
          </a:prstGeom>
        </p:spPr>
        <p:txBody>
          <a:bodyPr/>
          <a:lstStyle/>
          <a:p>
            <a:r>
              <a:t>Experiment</a:t>
            </a:r>
          </a:p>
        </p:txBody>
      </p:sp>
      <p:sp>
        <p:nvSpPr>
          <p:cNvPr id="311" name="슬라이드 부제"/>
          <p:cNvSpPr txBox="1">
            <a:spLocks noGrp="1"/>
          </p:cNvSpPr>
          <p:nvPr>
            <p:ph type="body" idx="21"/>
          </p:nvPr>
        </p:nvSpPr>
        <p:spPr>
          <a:prstGeom prst="rect">
            <a:avLst/>
          </a:prstGeom>
        </p:spPr>
        <p:txBody>
          <a:bodyPr/>
          <a:lstStyle/>
          <a:p>
            <a:endParaRPr/>
          </a:p>
        </p:txBody>
      </p:sp>
      <p:sp>
        <p:nvSpPr>
          <p:cNvPr id="312" name="Table III : Section(IPC-1DIGIT) Classification Results…"/>
          <p:cNvSpPr txBox="1">
            <a:spLocks noGrp="1"/>
          </p:cNvSpPr>
          <p:nvPr>
            <p:ph type="body" sz="half" idx="1"/>
          </p:nvPr>
        </p:nvSpPr>
        <p:spPr>
          <a:xfrm>
            <a:off x="1206500" y="3309651"/>
            <a:ext cx="15605595" cy="8256012"/>
          </a:xfrm>
          <a:prstGeom prst="rect">
            <a:avLst/>
          </a:prstGeom>
        </p:spPr>
        <p:txBody>
          <a:bodyPr>
            <a:normAutofit lnSpcReduction="10000"/>
          </a:bodyPr>
          <a:lstStyle/>
          <a:p>
            <a:pPr marL="434340" indent="-434340" defTabSz="1853137">
              <a:spcBef>
                <a:spcPts val="3400"/>
              </a:spcBef>
              <a:defRPr sz="3420"/>
            </a:pPr>
            <a:r>
              <a:rPr dirty="0">
                <a:latin typeface="Times New Roman" panose="02020603050405020304" pitchFamily="18" charset="0"/>
              </a:rPr>
              <a:t>Table III : Section</a:t>
            </a:r>
            <a:r>
              <a:rPr sz="2660" dirty="0">
                <a:latin typeface="Times New Roman" panose="02020603050405020304" pitchFamily="18" charset="0"/>
              </a:rPr>
              <a:t>(IPC-1DIGIT)</a:t>
            </a:r>
            <a:r>
              <a:rPr dirty="0">
                <a:latin typeface="Times New Roman" panose="02020603050405020304" pitchFamily="18" charset="0"/>
              </a:rPr>
              <a:t> Classification Results </a:t>
            </a:r>
          </a:p>
          <a:p>
            <a:pPr marL="897636" lvl="1" indent="-434340" defTabSz="1853137">
              <a:spcBef>
                <a:spcPts val="3400"/>
              </a:spcBef>
              <a:defRPr sz="3420"/>
            </a:pPr>
            <a:r>
              <a:rPr dirty="0"/>
              <a:t>Image + Text + Network (</a:t>
            </a:r>
            <a:r>
              <a:rPr dirty="0" err="1"/>
              <a:t>TechDoc</a:t>
            </a:r>
            <a:r>
              <a:rPr dirty="0"/>
              <a:t>)’s performance is best</a:t>
            </a:r>
          </a:p>
          <a:p>
            <a:pPr marL="434340" indent="-434340" defTabSz="1853137">
              <a:spcBef>
                <a:spcPts val="3400"/>
              </a:spcBef>
              <a:defRPr sz="3420"/>
            </a:pPr>
            <a:r>
              <a:rPr dirty="0">
                <a:latin typeface="Times New Roman" panose="02020603050405020304" pitchFamily="18" charset="0"/>
              </a:rPr>
              <a:t>Table IV : Class</a:t>
            </a:r>
            <a:r>
              <a:rPr sz="2660" dirty="0">
                <a:latin typeface="Times New Roman" panose="02020603050405020304" pitchFamily="18" charset="0"/>
              </a:rPr>
              <a:t>(IPC3 - Digit)</a:t>
            </a:r>
            <a:r>
              <a:rPr dirty="0">
                <a:latin typeface="Times New Roman" panose="02020603050405020304" pitchFamily="18" charset="0"/>
              </a:rPr>
              <a:t> Classification results</a:t>
            </a:r>
          </a:p>
          <a:p>
            <a:pPr marL="897636" lvl="1" indent="-434340" defTabSz="1853137">
              <a:spcBef>
                <a:spcPts val="3400"/>
              </a:spcBef>
              <a:defRPr sz="3420"/>
            </a:pPr>
            <a:r>
              <a:rPr dirty="0"/>
              <a:t>Image + Text + Network (</a:t>
            </a:r>
            <a:r>
              <a:rPr dirty="0" err="1"/>
              <a:t>TechDoc</a:t>
            </a:r>
            <a:r>
              <a:rPr dirty="0"/>
              <a:t>)’s performance is best</a:t>
            </a:r>
          </a:p>
          <a:p>
            <a:pPr marL="434340" indent="-434340" defTabSz="1853137">
              <a:spcBef>
                <a:spcPts val="3400"/>
              </a:spcBef>
              <a:defRPr sz="3420"/>
            </a:pPr>
            <a:r>
              <a:rPr dirty="0">
                <a:latin typeface="Times New Roman" panose="02020603050405020304" pitchFamily="18" charset="0"/>
              </a:rPr>
              <a:t>Table VI : Subclass</a:t>
            </a:r>
            <a:r>
              <a:rPr sz="2736" dirty="0">
                <a:latin typeface="Times New Roman" panose="02020603050405020304" pitchFamily="18" charset="0"/>
              </a:rPr>
              <a:t>(IPC4 - Digit) </a:t>
            </a:r>
            <a:r>
              <a:rPr sz="3496" dirty="0">
                <a:latin typeface="Times New Roman" panose="02020603050405020304" pitchFamily="18" charset="0"/>
              </a:rPr>
              <a:t>Classification results with different models</a:t>
            </a:r>
          </a:p>
          <a:p>
            <a:pPr marL="907288" lvl="1" indent="-443991" defTabSz="1853137">
              <a:spcBef>
                <a:spcPts val="3400"/>
              </a:spcBef>
              <a:defRPr sz="3420"/>
            </a:pPr>
            <a:r>
              <a:rPr sz="3496" dirty="0"/>
              <a:t>Image + Text + Network (</a:t>
            </a:r>
            <a:r>
              <a:rPr sz="3496" dirty="0" err="1"/>
              <a:t>TechDoc</a:t>
            </a:r>
            <a:r>
              <a:rPr sz="3496" dirty="0"/>
              <a:t>)’s performance is Better than, any other models in acc. And RAR. But, not in training time.</a:t>
            </a:r>
          </a:p>
          <a:p>
            <a:pPr marL="443991" indent="-443991" defTabSz="1853137">
              <a:spcBef>
                <a:spcPts val="3400"/>
              </a:spcBef>
              <a:defRPr sz="3420"/>
            </a:pPr>
            <a:r>
              <a:rPr sz="3496" dirty="0">
                <a:latin typeface="Times New Roman" panose="02020603050405020304" pitchFamily="18" charset="0"/>
              </a:rPr>
              <a:t>TABLE VII : time-complexity Analysis with different models</a:t>
            </a:r>
          </a:p>
          <a:p>
            <a:pPr marL="907288" lvl="1" indent="-443991" defTabSz="1853137">
              <a:spcBef>
                <a:spcPts val="3400"/>
              </a:spcBef>
              <a:defRPr sz="3420"/>
            </a:pPr>
            <a:r>
              <a:rPr sz="3496" dirty="0" err="1"/>
              <a:t>TechDoc</a:t>
            </a:r>
            <a:r>
              <a:rPr sz="3496" dirty="0"/>
              <a:t> presents statistically significant accuracy advantages over all prior models, despite requiring additional training time to process and fuse additional image and network information.</a:t>
            </a:r>
          </a:p>
        </p:txBody>
      </p:sp>
      <p:grpSp>
        <p:nvGrpSpPr>
          <p:cNvPr id="325" name="그룹화"/>
          <p:cNvGrpSpPr/>
          <p:nvPr/>
        </p:nvGrpSpPr>
        <p:grpSpPr>
          <a:xfrm>
            <a:off x="16773899" y="715195"/>
            <a:ext cx="7008417" cy="12285610"/>
            <a:chOff x="0" y="0"/>
            <a:chExt cx="7008416" cy="12285610"/>
          </a:xfrm>
        </p:grpSpPr>
        <p:pic>
          <p:nvPicPr>
            <p:cNvPr id="313" name="이미지" descr="이미지"/>
            <p:cNvPicPr>
              <a:picLocks noChangeAspect="1"/>
            </p:cNvPicPr>
            <p:nvPr/>
          </p:nvPicPr>
          <p:blipFill>
            <a:blip r:embed="rId3"/>
            <a:stretch>
              <a:fillRect/>
            </a:stretch>
          </p:blipFill>
          <p:spPr>
            <a:xfrm>
              <a:off x="65590" y="0"/>
              <a:ext cx="6877237" cy="5033183"/>
            </a:xfrm>
            <a:prstGeom prst="rect">
              <a:avLst/>
            </a:prstGeom>
            <a:ln w="12700" cap="flat">
              <a:noFill/>
              <a:miter lim="400000"/>
            </a:ln>
            <a:effectLst/>
          </p:spPr>
        </p:pic>
        <p:grpSp>
          <p:nvGrpSpPr>
            <p:cNvPr id="316" name="그룹화"/>
            <p:cNvGrpSpPr/>
            <p:nvPr/>
          </p:nvGrpSpPr>
          <p:grpSpPr>
            <a:xfrm>
              <a:off x="-1" y="5058399"/>
              <a:ext cx="7008418" cy="7227212"/>
              <a:chOff x="0" y="0"/>
              <a:chExt cx="7008416" cy="7227210"/>
            </a:xfrm>
          </p:grpSpPr>
          <p:pic>
            <p:nvPicPr>
              <p:cNvPr id="314" name="이미지" descr="이미지"/>
              <p:cNvPicPr>
                <a:picLocks noChangeAspect="1"/>
              </p:cNvPicPr>
              <p:nvPr/>
            </p:nvPicPr>
            <p:blipFill>
              <a:blip r:embed="rId4"/>
              <a:stretch>
                <a:fillRect/>
              </a:stretch>
            </p:blipFill>
            <p:spPr>
              <a:xfrm>
                <a:off x="0" y="0"/>
                <a:ext cx="7001471" cy="3959165"/>
              </a:xfrm>
              <a:prstGeom prst="rect">
                <a:avLst/>
              </a:prstGeom>
              <a:ln w="12700" cap="flat">
                <a:noFill/>
                <a:miter lim="400000"/>
              </a:ln>
              <a:effectLst/>
            </p:spPr>
          </p:pic>
          <p:pic>
            <p:nvPicPr>
              <p:cNvPr id="315" name="이미지" descr="이미지"/>
              <p:cNvPicPr>
                <a:picLocks noChangeAspect="1"/>
              </p:cNvPicPr>
              <p:nvPr/>
            </p:nvPicPr>
            <p:blipFill>
              <a:blip r:embed="rId5"/>
              <a:stretch>
                <a:fillRect/>
              </a:stretch>
            </p:blipFill>
            <p:spPr>
              <a:xfrm>
                <a:off x="215323" y="3872340"/>
                <a:ext cx="6793094" cy="3354871"/>
              </a:xfrm>
              <a:prstGeom prst="rect">
                <a:avLst/>
              </a:prstGeom>
              <a:ln w="12700" cap="flat">
                <a:noFill/>
                <a:miter lim="400000"/>
              </a:ln>
              <a:effectLst/>
            </p:spPr>
          </p:pic>
        </p:grpSp>
        <p:pic>
          <p:nvPicPr>
            <p:cNvPr id="317" name="직사각형 직사각형" descr="직사각형 직사각형"/>
            <p:cNvPicPr>
              <a:picLocks/>
            </p:cNvPicPr>
            <p:nvPr/>
          </p:nvPicPr>
          <p:blipFill>
            <a:blip r:embed="rId6"/>
            <a:stretch>
              <a:fillRect/>
            </a:stretch>
          </p:blipFill>
          <p:spPr>
            <a:xfrm>
              <a:off x="288583" y="8612870"/>
              <a:ext cx="6431251" cy="317501"/>
            </a:xfrm>
            <a:prstGeom prst="rect">
              <a:avLst/>
            </a:prstGeom>
            <a:effectLst/>
          </p:spPr>
        </p:pic>
        <p:pic>
          <p:nvPicPr>
            <p:cNvPr id="319" name="직사각형 직사각형" descr="직사각형 직사각형"/>
            <p:cNvPicPr>
              <a:picLocks/>
            </p:cNvPicPr>
            <p:nvPr/>
          </p:nvPicPr>
          <p:blipFill>
            <a:blip r:embed="rId6"/>
            <a:stretch>
              <a:fillRect/>
            </a:stretch>
          </p:blipFill>
          <p:spPr>
            <a:xfrm>
              <a:off x="288583" y="11894351"/>
              <a:ext cx="6431251" cy="317501"/>
            </a:xfrm>
            <a:prstGeom prst="rect">
              <a:avLst/>
            </a:prstGeom>
            <a:effectLst/>
          </p:spPr>
        </p:pic>
        <p:pic>
          <p:nvPicPr>
            <p:cNvPr id="321" name="직사각형 직사각형" descr="직사각형 직사각형"/>
            <p:cNvPicPr>
              <a:picLocks/>
            </p:cNvPicPr>
            <p:nvPr/>
          </p:nvPicPr>
          <p:blipFill>
            <a:blip r:embed="rId7"/>
            <a:stretch>
              <a:fillRect/>
            </a:stretch>
          </p:blipFill>
          <p:spPr>
            <a:xfrm>
              <a:off x="260512" y="4592029"/>
              <a:ext cx="6487393" cy="317501"/>
            </a:xfrm>
            <a:prstGeom prst="rect">
              <a:avLst/>
            </a:prstGeom>
            <a:effectLst/>
          </p:spPr>
        </p:pic>
        <p:pic>
          <p:nvPicPr>
            <p:cNvPr id="323" name="직사각형 직사각형" descr="직사각형 직사각형"/>
            <p:cNvPicPr>
              <a:picLocks/>
            </p:cNvPicPr>
            <p:nvPr/>
          </p:nvPicPr>
          <p:blipFill>
            <a:blip r:embed="rId7"/>
            <a:stretch>
              <a:fillRect/>
            </a:stretch>
          </p:blipFill>
          <p:spPr>
            <a:xfrm>
              <a:off x="260512" y="1941721"/>
              <a:ext cx="6487393" cy="317501"/>
            </a:xfrm>
            <a:prstGeom prst="rect">
              <a:avLst/>
            </a:prstGeom>
            <a:effectLst/>
          </p:spPr>
        </p:pic>
      </p:grpSp>
    </p:spTree>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9" name="Experiment"/>
          <p:cNvSpPr txBox="1">
            <a:spLocks noGrp="1"/>
          </p:cNvSpPr>
          <p:nvPr>
            <p:ph type="title"/>
          </p:nvPr>
        </p:nvSpPr>
        <p:spPr>
          <a:prstGeom prst="rect">
            <a:avLst/>
          </a:prstGeom>
        </p:spPr>
        <p:txBody>
          <a:bodyPr/>
          <a:lstStyle/>
          <a:p>
            <a:r>
              <a:t>Experiment</a:t>
            </a:r>
          </a:p>
        </p:txBody>
      </p:sp>
      <p:sp>
        <p:nvSpPr>
          <p:cNvPr id="330" name="Unimodal vs multimodal"/>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defTabSz="825500">
              <a:defRPr sz="5000"/>
            </a:lvl1pPr>
          </a:lstStyle>
          <a:p>
            <a:r>
              <a:t>Unimodal vs multimodal</a:t>
            </a:r>
          </a:p>
        </p:txBody>
      </p:sp>
      <p:sp>
        <p:nvSpPr>
          <p:cNvPr id="331" name="7a and 7b, we can find both models achieve a better accuracy in sections A, B, G, and H than in the other sections.…"/>
          <p:cNvSpPr txBox="1">
            <a:spLocks noGrp="1"/>
          </p:cNvSpPr>
          <p:nvPr>
            <p:ph type="body" sz="half" idx="1"/>
          </p:nvPr>
        </p:nvSpPr>
        <p:spPr>
          <a:xfrm>
            <a:off x="1206499" y="3309651"/>
            <a:ext cx="11974158" cy="8256012"/>
          </a:xfrm>
          <a:prstGeom prst="rect">
            <a:avLst/>
          </a:prstGeom>
        </p:spPr>
        <p:txBody>
          <a:bodyPr>
            <a:normAutofit/>
          </a:bodyPr>
          <a:lstStyle/>
          <a:p>
            <a:pPr marL="417195" indent="-417195" defTabSz="1779987">
              <a:spcBef>
                <a:spcPts val="3200"/>
              </a:spcBef>
              <a:defRPr sz="3285"/>
            </a:pPr>
            <a:r>
              <a:rPr>
                <a:latin typeface="Times New Roman" panose="02020603050405020304" pitchFamily="18" charset="0"/>
              </a:rPr>
              <a:t>7a and 7b, we can find both models achieve a better accuracy in sections A, B, G, and H than in the other sections.</a:t>
            </a:r>
          </a:p>
          <a:p>
            <a:pPr marL="417195" indent="-417195" defTabSz="1779987">
              <a:spcBef>
                <a:spcPts val="3200"/>
              </a:spcBef>
              <a:defRPr sz="3285"/>
            </a:pPr>
            <a:r>
              <a:rPr>
                <a:latin typeface="Times New Roman" panose="02020603050405020304" pitchFamily="18" charset="0"/>
              </a:rPr>
              <a:t>The imbalanced patent dataset has a more significant impact on the image-only model than others.</a:t>
            </a:r>
          </a:p>
          <a:p>
            <a:pPr marL="417195" indent="-417195" defTabSz="1779987">
              <a:spcBef>
                <a:spcPts val="3200"/>
              </a:spcBef>
              <a:defRPr sz="3285"/>
            </a:pPr>
            <a:r>
              <a:rPr>
                <a:latin typeface="Times New Roman" panose="02020603050405020304" pitchFamily="18" charset="0"/>
              </a:rPr>
              <a:t>The image-only model even ignores section D</a:t>
            </a:r>
          </a:p>
          <a:p>
            <a:pPr marL="417195" indent="-417195" defTabSz="1779987">
              <a:spcBef>
                <a:spcPts val="3200"/>
              </a:spcBef>
              <a:defRPr sz="3285"/>
            </a:pPr>
            <a:r>
              <a:rPr>
                <a:latin typeface="Times New Roman" panose="02020603050405020304" pitchFamily="18" charset="0"/>
              </a:rPr>
              <a:t>TechDoc outperforms all the unimodal models in section D.</a:t>
            </a:r>
          </a:p>
          <a:p>
            <a:pPr marL="417195" indent="-417195" defTabSz="1779987">
              <a:spcBef>
                <a:spcPts val="3200"/>
              </a:spcBef>
              <a:defRPr sz="3285"/>
            </a:pPr>
            <a:r>
              <a:rPr>
                <a:latin typeface="Times New Roman" panose="02020603050405020304" pitchFamily="18" charset="0"/>
              </a:rPr>
              <a:t>network-only model has a good performance for small groups,</a:t>
            </a:r>
          </a:p>
          <a:p>
            <a:pPr marL="417195" indent="-417195" defTabSz="1779987">
              <a:spcBef>
                <a:spcPts val="3200"/>
              </a:spcBef>
              <a:defRPr sz="3285"/>
            </a:pPr>
            <a:r>
              <a:rPr>
                <a:latin typeface="Times New Roman" panose="02020603050405020304" pitchFamily="18" charset="0"/>
              </a:rPr>
              <a:t>In the second column of Fig. 7b and 7c, we can see that most misclassifications occur in Section B. The same situation is also shown in Fig. 7d, whereas TechDoc alleviates this problem to a certain extent.</a:t>
            </a:r>
          </a:p>
        </p:txBody>
      </p:sp>
      <p:grpSp>
        <p:nvGrpSpPr>
          <p:cNvPr id="357" name="그룹화"/>
          <p:cNvGrpSpPr/>
          <p:nvPr/>
        </p:nvGrpSpPr>
        <p:grpSpPr>
          <a:xfrm>
            <a:off x="13403216" y="697231"/>
            <a:ext cx="10292228" cy="8170472"/>
            <a:chOff x="0" y="0"/>
            <a:chExt cx="10292227" cy="8170471"/>
          </a:xfrm>
        </p:grpSpPr>
        <p:pic>
          <p:nvPicPr>
            <p:cNvPr id="332" name="이미지" descr="이미지"/>
            <p:cNvPicPr>
              <a:picLocks noChangeAspect="1"/>
            </p:cNvPicPr>
            <p:nvPr/>
          </p:nvPicPr>
          <p:blipFill>
            <a:blip r:embed="rId3"/>
            <a:stretch>
              <a:fillRect/>
            </a:stretch>
          </p:blipFill>
          <p:spPr>
            <a:xfrm>
              <a:off x="0" y="0"/>
              <a:ext cx="10292228" cy="8170472"/>
            </a:xfrm>
            <a:prstGeom prst="rect">
              <a:avLst/>
            </a:prstGeom>
            <a:ln w="12700" cap="flat">
              <a:noFill/>
              <a:miter lim="400000"/>
            </a:ln>
            <a:effectLst/>
          </p:spPr>
        </p:pic>
        <p:pic>
          <p:nvPicPr>
            <p:cNvPr id="333" name="직사각형 직사각형" descr="직사각형 직사각형"/>
            <p:cNvPicPr>
              <a:picLocks/>
            </p:cNvPicPr>
            <p:nvPr/>
          </p:nvPicPr>
          <p:blipFill>
            <a:blip r:embed="rId4"/>
            <a:stretch>
              <a:fillRect/>
            </a:stretch>
          </p:blipFill>
          <p:spPr>
            <a:xfrm>
              <a:off x="1524384" y="4371662"/>
              <a:ext cx="893648" cy="807612"/>
            </a:xfrm>
            <a:prstGeom prst="rect">
              <a:avLst/>
            </a:prstGeom>
            <a:effectLst/>
          </p:spPr>
        </p:pic>
        <p:pic>
          <p:nvPicPr>
            <p:cNvPr id="335" name="직사각형 직사각형" descr="직사각형 직사각형"/>
            <p:cNvPicPr>
              <a:picLocks/>
            </p:cNvPicPr>
            <p:nvPr/>
          </p:nvPicPr>
          <p:blipFill>
            <a:blip r:embed="rId4"/>
            <a:stretch>
              <a:fillRect/>
            </a:stretch>
          </p:blipFill>
          <p:spPr>
            <a:xfrm>
              <a:off x="3779473" y="6572871"/>
              <a:ext cx="893648" cy="807611"/>
            </a:xfrm>
            <a:prstGeom prst="rect">
              <a:avLst/>
            </a:prstGeom>
            <a:effectLst/>
          </p:spPr>
        </p:pic>
        <p:pic>
          <p:nvPicPr>
            <p:cNvPr id="337" name="직사각형 직사각형" descr="직사각형 직사각형"/>
            <p:cNvPicPr>
              <a:picLocks/>
            </p:cNvPicPr>
            <p:nvPr/>
          </p:nvPicPr>
          <p:blipFill>
            <a:blip r:embed="rId4"/>
            <a:stretch>
              <a:fillRect/>
            </a:stretch>
          </p:blipFill>
          <p:spPr>
            <a:xfrm>
              <a:off x="6076068" y="456384"/>
              <a:ext cx="893648" cy="807612"/>
            </a:xfrm>
            <a:prstGeom prst="rect">
              <a:avLst/>
            </a:prstGeom>
            <a:effectLst/>
          </p:spPr>
        </p:pic>
        <p:pic>
          <p:nvPicPr>
            <p:cNvPr id="339" name="직사각형 직사각형" descr="직사각형 직사각형"/>
            <p:cNvPicPr>
              <a:picLocks/>
            </p:cNvPicPr>
            <p:nvPr/>
          </p:nvPicPr>
          <p:blipFill>
            <a:blip r:embed="rId4"/>
            <a:stretch>
              <a:fillRect/>
            </a:stretch>
          </p:blipFill>
          <p:spPr>
            <a:xfrm>
              <a:off x="8331156" y="2657593"/>
              <a:ext cx="893648" cy="807612"/>
            </a:xfrm>
            <a:prstGeom prst="rect">
              <a:avLst/>
            </a:prstGeom>
            <a:effectLst/>
          </p:spPr>
        </p:pic>
        <p:pic>
          <p:nvPicPr>
            <p:cNvPr id="341" name="직사각형 직사각형" descr="직사각형 직사각형"/>
            <p:cNvPicPr>
              <a:picLocks/>
            </p:cNvPicPr>
            <p:nvPr/>
          </p:nvPicPr>
          <p:blipFill>
            <a:blip r:embed="rId5"/>
            <a:stretch>
              <a:fillRect/>
            </a:stretch>
          </p:blipFill>
          <p:spPr>
            <a:xfrm>
              <a:off x="2704566" y="456384"/>
              <a:ext cx="446716" cy="3050920"/>
            </a:xfrm>
            <a:prstGeom prst="rect">
              <a:avLst/>
            </a:prstGeom>
            <a:effectLst/>
          </p:spPr>
        </p:pic>
        <p:pic>
          <p:nvPicPr>
            <p:cNvPr id="343" name="직사각형 직사각형" descr="직사각형 직사각형"/>
            <p:cNvPicPr>
              <a:picLocks/>
            </p:cNvPicPr>
            <p:nvPr/>
          </p:nvPicPr>
          <p:blipFill>
            <a:blip r:embed="rId5"/>
            <a:stretch>
              <a:fillRect/>
            </a:stretch>
          </p:blipFill>
          <p:spPr>
            <a:xfrm>
              <a:off x="7228580" y="4316322"/>
              <a:ext cx="446715" cy="3050920"/>
            </a:xfrm>
            <a:prstGeom prst="rect">
              <a:avLst/>
            </a:prstGeom>
            <a:effectLst/>
          </p:spPr>
        </p:pic>
        <p:pic>
          <p:nvPicPr>
            <p:cNvPr id="345" name="직사각형 직사각형" descr="직사각형 직사각형"/>
            <p:cNvPicPr>
              <a:picLocks/>
            </p:cNvPicPr>
            <p:nvPr/>
          </p:nvPicPr>
          <p:blipFill>
            <a:blip r:embed="rId5"/>
            <a:stretch>
              <a:fillRect/>
            </a:stretch>
          </p:blipFill>
          <p:spPr>
            <a:xfrm>
              <a:off x="7228580" y="456384"/>
              <a:ext cx="446715" cy="3050920"/>
            </a:xfrm>
            <a:prstGeom prst="rect">
              <a:avLst/>
            </a:prstGeom>
            <a:effectLst/>
          </p:spPr>
        </p:pic>
        <p:pic>
          <p:nvPicPr>
            <p:cNvPr id="347" name="직사각형 직사각형" descr="직사각형 직사각형"/>
            <p:cNvPicPr>
              <a:picLocks/>
            </p:cNvPicPr>
            <p:nvPr/>
          </p:nvPicPr>
          <p:blipFill>
            <a:blip r:embed="rId5"/>
            <a:stretch>
              <a:fillRect/>
            </a:stretch>
          </p:blipFill>
          <p:spPr>
            <a:xfrm>
              <a:off x="2607722" y="4316322"/>
              <a:ext cx="446715" cy="3050920"/>
            </a:xfrm>
            <a:prstGeom prst="rect">
              <a:avLst/>
            </a:prstGeom>
            <a:effectLst/>
          </p:spPr>
        </p:pic>
        <p:pic>
          <p:nvPicPr>
            <p:cNvPr id="349" name="직사각형 직사각형" descr="직사각형 직사각형"/>
            <p:cNvPicPr>
              <a:picLocks/>
            </p:cNvPicPr>
            <p:nvPr/>
          </p:nvPicPr>
          <p:blipFill>
            <a:blip r:embed="rId4"/>
            <a:stretch>
              <a:fillRect/>
            </a:stretch>
          </p:blipFill>
          <p:spPr>
            <a:xfrm>
              <a:off x="6062233" y="4337372"/>
              <a:ext cx="893648" cy="807612"/>
            </a:xfrm>
            <a:prstGeom prst="rect">
              <a:avLst/>
            </a:prstGeom>
            <a:effectLst/>
          </p:spPr>
        </p:pic>
        <p:pic>
          <p:nvPicPr>
            <p:cNvPr id="351" name="직사각형 직사각형" descr="직사각형 직사각형"/>
            <p:cNvPicPr>
              <a:picLocks/>
            </p:cNvPicPr>
            <p:nvPr/>
          </p:nvPicPr>
          <p:blipFill>
            <a:blip r:embed="rId4"/>
            <a:stretch>
              <a:fillRect/>
            </a:stretch>
          </p:blipFill>
          <p:spPr>
            <a:xfrm>
              <a:off x="8317322" y="6538581"/>
              <a:ext cx="893647" cy="807612"/>
            </a:xfrm>
            <a:prstGeom prst="rect">
              <a:avLst/>
            </a:prstGeom>
            <a:effectLst/>
          </p:spPr>
        </p:pic>
        <p:pic>
          <p:nvPicPr>
            <p:cNvPr id="353" name="직사각형 직사각형" descr="직사각형 직사각형"/>
            <p:cNvPicPr>
              <a:picLocks/>
            </p:cNvPicPr>
            <p:nvPr/>
          </p:nvPicPr>
          <p:blipFill>
            <a:blip r:embed="rId4"/>
            <a:stretch>
              <a:fillRect/>
            </a:stretch>
          </p:blipFill>
          <p:spPr>
            <a:xfrm>
              <a:off x="1524384" y="477434"/>
              <a:ext cx="893648" cy="807612"/>
            </a:xfrm>
            <a:prstGeom prst="rect">
              <a:avLst/>
            </a:prstGeom>
            <a:effectLst/>
          </p:spPr>
        </p:pic>
        <p:pic>
          <p:nvPicPr>
            <p:cNvPr id="355" name="직사각형 직사각형" descr="직사각형 직사각형"/>
            <p:cNvPicPr>
              <a:picLocks/>
            </p:cNvPicPr>
            <p:nvPr/>
          </p:nvPicPr>
          <p:blipFill>
            <a:blip r:embed="rId4"/>
            <a:stretch>
              <a:fillRect/>
            </a:stretch>
          </p:blipFill>
          <p:spPr>
            <a:xfrm>
              <a:off x="3779473" y="2678642"/>
              <a:ext cx="893648" cy="807612"/>
            </a:xfrm>
            <a:prstGeom prst="rect">
              <a:avLst/>
            </a:prstGeom>
            <a:effectLst/>
          </p:spPr>
        </p:pic>
      </p:grpSp>
      <p:pic>
        <p:nvPicPr>
          <p:cNvPr id="358" name="이미지" descr="이미지"/>
          <p:cNvPicPr>
            <a:picLocks noChangeAspect="1"/>
          </p:cNvPicPr>
          <p:nvPr/>
        </p:nvPicPr>
        <p:blipFill>
          <a:blip r:embed="rId6"/>
          <a:srcRect/>
          <a:stretch>
            <a:fillRect/>
          </a:stretch>
        </p:blipFill>
        <p:spPr>
          <a:xfrm>
            <a:off x="14429370" y="8908334"/>
            <a:ext cx="8239983" cy="4110628"/>
          </a:xfrm>
          <a:prstGeom prst="rect">
            <a:avLst/>
          </a:prstGeom>
          <a:ln w="12700">
            <a:miter lim="400000"/>
          </a:ln>
        </p:spPr>
      </p:pic>
    </p:spTree>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 name="Maximum Number of words in a sentence"/>
          <p:cNvSpPr txBox="1"/>
          <p:nvPr/>
        </p:nvSpPr>
        <p:spPr>
          <a:xfrm>
            <a:off x="4515628" y="4107350"/>
            <a:ext cx="1236068" cy="41036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1000"/>
            </a:lvl1pPr>
          </a:lstStyle>
          <a:p>
            <a:r>
              <a:rPr>
                <a:latin typeface="Times New Roman" panose="02020603050405020304" pitchFamily="18" charset="0"/>
                <a:cs typeface="Times New Roman" panose="02020603050405020304" pitchFamily="18" charset="0"/>
              </a:rPr>
              <a:t>Maximum Number of words in a sentence</a:t>
            </a:r>
          </a:p>
        </p:txBody>
      </p:sp>
      <p:sp>
        <p:nvSpPr>
          <p:cNvPr id="276" name="Number of sentence"/>
          <p:cNvSpPr txBox="1"/>
          <p:nvPr/>
        </p:nvSpPr>
        <p:spPr>
          <a:xfrm>
            <a:off x="4515628" y="5110149"/>
            <a:ext cx="1236068" cy="25648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1000"/>
            </a:lvl1pPr>
          </a:lstStyle>
          <a:p>
            <a:r>
              <a:rPr>
                <a:latin typeface="Times New Roman" panose="02020603050405020304" pitchFamily="18" charset="0"/>
                <a:cs typeface="Times New Roman" panose="02020603050405020304" pitchFamily="18" charset="0"/>
              </a:rPr>
              <a:t>Number of sentence</a:t>
            </a:r>
          </a:p>
        </p:txBody>
      </p:sp>
      <p:sp>
        <p:nvSpPr>
          <p:cNvPr id="277" name="Maximum number of sentences : 25"/>
          <p:cNvSpPr txBox="1"/>
          <p:nvPr/>
        </p:nvSpPr>
        <p:spPr>
          <a:xfrm>
            <a:off x="380527" y="4107350"/>
            <a:ext cx="1236068" cy="41036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1000"/>
            </a:lvl1pPr>
          </a:lstStyle>
          <a:p>
            <a:r>
              <a:rPr>
                <a:latin typeface="Times New Roman" panose="02020603050405020304" pitchFamily="18" charset="0"/>
                <a:cs typeface="Times New Roman" panose="02020603050405020304" pitchFamily="18" charset="0"/>
              </a:rPr>
              <a:t>Maximum number of sentences : 25</a:t>
            </a:r>
          </a:p>
        </p:txBody>
      </p:sp>
      <p:sp>
        <p:nvSpPr>
          <p:cNvPr id="278" name="Fusion training Notes…"/>
          <p:cNvSpPr txBox="1"/>
          <p:nvPr/>
        </p:nvSpPr>
        <p:spPr>
          <a:xfrm>
            <a:off x="21358316" y="10644146"/>
            <a:ext cx="2675412" cy="295362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316">
                <a:solidFill>
                  <a:srgbClr val="000000"/>
                </a:solidFill>
                <a:latin typeface="Apple SD 산돌고딕 Neo 볼드체"/>
                <a:ea typeface="Apple SD 산돌고딕 Neo 볼드체"/>
                <a:cs typeface="Apple SD 산돌고딕 Neo 볼드체"/>
                <a:sym typeface="Apple SD 산돌고딕 Neo 볼드체"/>
              </a:defRPr>
            </a:pPr>
            <a:r>
              <a:rPr>
                <a:latin typeface="Times New Roman" panose="02020603050405020304" pitchFamily="18" charset="0"/>
                <a:cs typeface="Times New Roman" panose="02020603050405020304" pitchFamily="18" charset="0"/>
              </a:rPr>
              <a:t>Fusion training Notes</a:t>
            </a:r>
          </a:p>
          <a:p>
            <a:pPr algn="l"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316">
                <a:solidFill>
                  <a:srgbClr val="000000"/>
                </a:solidFill>
                <a:latin typeface="Apple SD 산돌고딕 Neo 일반체"/>
                <a:ea typeface="Apple SD 산돌고딕 Neo 일반체"/>
                <a:cs typeface="Apple SD 산돌고딕 Neo 일반체"/>
                <a:sym typeface="Apple SD 산돌고딕 Neo 일반체"/>
              </a:defRPr>
            </a:pPr>
            <a:r>
              <a:rPr>
                <a:latin typeface="Times New Roman" panose="02020603050405020304" pitchFamily="18" charset="0"/>
                <a:cs typeface="Times New Roman" panose="02020603050405020304" pitchFamily="18" charset="0"/>
              </a:rPr>
              <a:t>The system contains </a:t>
            </a:r>
          </a:p>
          <a:p>
            <a:pPr algn="l"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316">
                <a:solidFill>
                  <a:srgbClr val="000000"/>
                </a:solidFill>
                <a:latin typeface="Apple SD 산돌고딕 Neo 일반체"/>
                <a:ea typeface="Apple SD 산돌고딕 Neo 일반체"/>
                <a:cs typeface="Apple SD 산돌고딕 Neo 일반체"/>
                <a:sym typeface="Apple SD 산돌고딕 Neo 일반체"/>
              </a:defRPr>
            </a:pPr>
            <a:r>
              <a:rPr>
                <a:latin typeface="Times New Roman" panose="02020603050405020304" pitchFamily="18" charset="0"/>
                <a:cs typeface="Times New Roman" panose="02020603050405020304" pitchFamily="18" charset="0"/>
              </a:rPr>
              <a:t>8 sections, </a:t>
            </a:r>
          </a:p>
          <a:p>
            <a:pPr algn="l"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316">
                <a:solidFill>
                  <a:srgbClr val="000000"/>
                </a:solidFill>
                <a:latin typeface="Apple SD 산돌고딕 Neo 일반체"/>
                <a:ea typeface="Apple SD 산돌고딕 Neo 일반체"/>
                <a:cs typeface="Apple SD 산돌고딕 Neo 일반체"/>
                <a:sym typeface="Apple SD 산돌고딕 Neo 일반체"/>
              </a:defRPr>
            </a:pPr>
            <a:r>
              <a:rPr>
                <a:latin typeface="Times New Roman" panose="02020603050405020304" pitchFamily="18" charset="0"/>
                <a:cs typeface="Times New Roman" panose="02020603050405020304" pitchFamily="18" charset="0"/>
              </a:rPr>
              <a:t>122 classes,</a:t>
            </a:r>
          </a:p>
          <a:p>
            <a:pPr algn="l"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316">
                <a:solidFill>
                  <a:srgbClr val="000000"/>
                </a:solidFill>
                <a:latin typeface="Apple SD 산돌고딕 Neo 일반체"/>
                <a:ea typeface="Apple SD 산돌고딕 Neo 일반체"/>
                <a:cs typeface="Apple SD 산돌고딕 Neo 일반체"/>
                <a:sym typeface="Apple SD 산돌고딕 Neo 일반체"/>
              </a:defRPr>
            </a:pPr>
            <a:r>
              <a:rPr>
                <a:latin typeface="Times New Roman" panose="02020603050405020304" pitchFamily="18" charset="0"/>
                <a:cs typeface="Times New Roman" panose="02020603050405020304" pitchFamily="18" charset="0"/>
              </a:rPr>
              <a:t>622  subclasses.</a:t>
            </a:r>
          </a:p>
          <a:p>
            <a:pPr algn="l"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316">
                <a:solidFill>
                  <a:srgbClr val="000000"/>
                </a:solidFill>
                <a:latin typeface="Apple SD 산돌고딕 Neo 일반체"/>
                <a:ea typeface="Apple SD 산돌고딕 Neo 일반체"/>
                <a:cs typeface="Apple SD 산돌고딕 Neo 일반체"/>
                <a:sym typeface="Apple SD 산돌고딕 Neo 일반체"/>
              </a:defRPr>
            </a:pPr>
            <a:r>
              <a:rPr>
                <a:latin typeface="Times New Roman" panose="02020603050405020304" pitchFamily="18" charset="0"/>
                <a:cs typeface="Times New Roman" panose="02020603050405020304" pitchFamily="18" charset="0"/>
              </a:rPr>
              <a:t>sections : level 1</a:t>
            </a:r>
          </a:p>
          <a:p>
            <a:pPr algn="l"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316">
                <a:solidFill>
                  <a:srgbClr val="000000"/>
                </a:solidFill>
                <a:latin typeface="Apple SD 산돌고딕 Neo 일반체"/>
                <a:ea typeface="Apple SD 산돌고딕 Neo 일반체"/>
                <a:cs typeface="Apple SD 산돌고딕 Neo 일반체"/>
                <a:sym typeface="Apple SD 산돌고딕 Neo 일반체"/>
              </a:defRPr>
            </a:pPr>
            <a:r>
              <a:rPr>
                <a:latin typeface="Times New Roman" panose="02020603050405020304" pitchFamily="18" charset="0"/>
                <a:cs typeface="Times New Roman" panose="02020603050405020304" pitchFamily="18" charset="0"/>
              </a:rPr>
              <a:t>classes : level 2</a:t>
            </a:r>
          </a:p>
          <a:p>
            <a:pPr algn="l"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316">
                <a:solidFill>
                  <a:srgbClr val="000000"/>
                </a:solidFill>
                <a:latin typeface="Apple SD 산돌고딕 Neo 일반체"/>
                <a:ea typeface="Apple SD 산돌고딕 Neo 일반체"/>
                <a:cs typeface="Apple SD 산돌고딕 Neo 일반체"/>
                <a:sym typeface="Apple SD 산돌고딕 Neo 일반체"/>
              </a:defRPr>
            </a:pPr>
            <a:r>
              <a:rPr>
                <a:latin typeface="Times New Roman" panose="02020603050405020304" pitchFamily="18" charset="0"/>
                <a:cs typeface="Times New Roman" panose="02020603050405020304" pitchFamily="18" charset="0"/>
              </a:rPr>
              <a:t>subclasses : level 3</a:t>
            </a:r>
          </a:p>
        </p:txBody>
      </p:sp>
      <p:sp>
        <p:nvSpPr>
          <p:cNvPr id="279" name="Document Vector…"/>
          <p:cNvSpPr txBox="1"/>
          <p:nvPr/>
        </p:nvSpPr>
        <p:spPr>
          <a:xfrm>
            <a:off x="9414605" y="2582638"/>
            <a:ext cx="1550104" cy="5642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b="1">
                <a:solidFill>
                  <a:schemeClr val="accent5"/>
                </a:solidFill>
              </a:defRPr>
            </a:pPr>
            <a:r>
              <a:rPr>
                <a:latin typeface="Times New Roman" panose="02020603050405020304" pitchFamily="18" charset="0"/>
                <a:cs typeface="Times New Roman" panose="02020603050405020304" pitchFamily="18" charset="0"/>
              </a:rPr>
              <a:t>Document Vector</a:t>
            </a:r>
          </a:p>
          <a:p>
            <a:pPr>
              <a:defRPr b="1">
                <a:solidFill>
                  <a:schemeClr val="accent5"/>
                </a:solidFill>
              </a:defRPr>
            </a:pPr>
            <a:r>
              <a:rPr>
                <a:latin typeface="Times New Roman" panose="02020603050405020304" pitchFamily="18" charset="0"/>
                <a:cs typeface="Times New Roman" panose="02020603050405020304" pitchFamily="18" charset="0"/>
              </a:rPr>
              <a:t>v_txt</a:t>
            </a:r>
          </a:p>
        </p:txBody>
      </p:sp>
      <p:sp>
        <p:nvSpPr>
          <p:cNvPr id="280" name="v_img"/>
          <p:cNvSpPr txBox="1"/>
          <p:nvPr/>
        </p:nvSpPr>
        <p:spPr>
          <a:xfrm>
            <a:off x="9790328" y="8022571"/>
            <a:ext cx="671658" cy="36420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1700" b="1">
                <a:solidFill>
                  <a:schemeClr val="accent5"/>
                </a:solidFill>
              </a:defRPr>
            </a:lvl1pPr>
          </a:lstStyle>
          <a:p>
            <a:r>
              <a:rPr>
                <a:latin typeface="Times New Roman" panose="02020603050405020304" pitchFamily="18" charset="0"/>
                <a:cs typeface="Times New Roman" panose="02020603050405020304" pitchFamily="18" charset="0"/>
              </a:rPr>
              <a:t>v_img</a:t>
            </a:r>
          </a:p>
        </p:txBody>
      </p:sp>
      <p:sp>
        <p:nvSpPr>
          <p:cNvPr id="281" name="Sentence Encoder"/>
          <p:cNvSpPr txBox="1"/>
          <p:nvPr/>
        </p:nvSpPr>
        <p:spPr>
          <a:xfrm>
            <a:off x="6024779" y="6794360"/>
            <a:ext cx="2570522" cy="39310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defRPr>
                <a:solidFill>
                  <a:srgbClr val="3CB9A5"/>
                </a:solidFill>
              </a:defRPr>
            </a:lvl1pPr>
          </a:lstStyle>
          <a:p>
            <a:r>
              <a:rPr>
                <a:latin typeface="Times New Roman" panose="02020603050405020304" pitchFamily="18" charset="0"/>
                <a:cs typeface="Times New Roman" panose="02020603050405020304" pitchFamily="18" charset="0"/>
              </a:rPr>
              <a:t>Sentence Encoder</a:t>
            </a:r>
          </a:p>
        </p:txBody>
      </p:sp>
      <p:sp>
        <p:nvSpPr>
          <p:cNvPr id="282" name="Summary"/>
          <p:cNvSpPr txBox="1"/>
          <p:nvPr/>
        </p:nvSpPr>
        <p:spPr>
          <a:xfrm>
            <a:off x="21074" y="206945"/>
            <a:ext cx="6174896" cy="153067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lnSpc>
                <a:spcPct val="80000"/>
              </a:lnSpc>
              <a:defRPr sz="11600" b="1" spc="-232">
                <a:solidFill>
                  <a:srgbClr val="000000"/>
                </a:solidFill>
                <a:latin typeface="+mj-lt"/>
                <a:ea typeface="+mj-ea"/>
                <a:cs typeface="+mj-cs"/>
                <a:sym typeface="Helvetica Neue"/>
              </a:defRPr>
            </a:lvl1pPr>
          </a:lstStyle>
          <a:p>
            <a:r>
              <a:rPr>
                <a:latin typeface="Times New Roman" panose="02020603050405020304" pitchFamily="18" charset="0"/>
                <a:cs typeface="Times New Roman" panose="02020603050405020304" pitchFamily="18" charset="0"/>
              </a:rPr>
              <a:t>Summary</a:t>
            </a:r>
          </a:p>
        </p:txBody>
      </p:sp>
      <p:sp>
        <p:nvSpPr>
          <p:cNvPr id="283" name="Sentence vector…"/>
          <p:cNvSpPr txBox="1"/>
          <p:nvPr/>
        </p:nvSpPr>
        <p:spPr>
          <a:xfrm>
            <a:off x="7177116" y="2169316"/>
            <a:ext cx="2561633" cy="13909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p>
            <a:pPr>
              <a:defRPr sz="1700"/>
            </a:pPr>
            <a:r>
              <a:rPr>
                <a:latin typeface="Times New Roman" panose="02020603050405020304" pitchFamily="18" charset="0"/>
                <a:cs typeface="Times New Roman" panose="02020603050405020304" pitchFamily="18" charset="0"/>
              </a:rPr>
              <a:t>Sentence vector</a:t>
            </a:r>
          </a:p>
          <a:p>
            <a:pPr>
              <a:defRPr sz="1700"/>
            </a:pPr>
            <a:r>
              <a:rPr>
                <a:latin typeface="Times New Roman" panose="02020603050405020304" pitchFamily="18" charset="0"/>
                <a:cs typeface="Times New Roman" panose="02020603050405020304" pitchFamily="18" charset="0"/>
              </a:rPr>
              <a:t>S_i</a:t>
            </a:r>
          </a:p>
        </p:txBody>
      </p:sp>
      <p:sp>
        <p:nvSpPr>
          <p:cNvPr id="284" name="“TechNet” encoding"/>
          <p:cNvSpPr txBox="1"/>
          <p:nvPr/>
        </p:nvSpPr>
        <p:spPr>
          <a:xfrm>
            <a:off x="4854116" y="2560372"/>
            <a:ext cx="1684757" cy="33342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a:solidFill>
                  <a:srgbClr val="2E2E57"/>
                </a:solidFill>
              </a:defRPr>
            </a:lvl1pPr>
          </a:lstStyle>
          <a:p>
            <a:r>
              <a:rPr>
                <a:latin typeface="Times New Roman" panose="02020603050405020304" pitchFamily="18" charset="0"/>
                <a:cs typeface="Times New Roman" panose="02020603050405020304" pitchFamily="18" charset="0"/>
              </a:rPr>
              <a:t>“TechNet” encoding</a:t>
            </a:r>
          </a:p>
        </p:txBody>
      </p:sp>
      <p:pic>
        <p:nvPicPr>
          <p:cNvPr id="285" name="선 선" descr="선 선"/>
          <p:cNvPicPr>
            <a:picLocks/>
          </p:cNvPicPr>
          <p:nvPr/>
        </p:nvPicPr>
        <p:blipFill>
          <a:blip r:embed="rId3"/>
          <a:stretch>
            <a:fillRect/>
          </a:stretch>
        </p:blipFill>
        <p:spPr>
          <a:xfrm rot="5400000">
            <a:off x="5365215" y="3158436"/>
            <a:ext cx="972880" cy="219868"/>
          </a:xfrm>
          <a:prstGeom prst="rect">
            <a:avLst/>
          </a:prstGeom>
        </p:spPr>
      </p:pic>
      <p:pic>
        <p:nvPicPr>
          <p:cNvPr id="287" name="선 선" descr="선 선"/>
          <p:cNvPicPr>
            <a:picLocks/>
          </p:cNvPicPr>
          <p:nvPr/>
        </p:nvPicPr>
        <p:blipFill>
          <a:blip r:embed="rId4"/>
          <a:stretch>
            <a:fillRect/>
          </a:stretch>
        </p:blipFill>
        <p:spPr>
          <a:xfrm rot="5400000">
            <a:off x="7921529" y="3816549"/>
            <a:ext cx="1563506" cy="219869"/>
          </a:xfrm>
          <a:prstGeom prst="rect">
            <a:avLst/>
          </a:prstGeom>
        </p:spPr>
      </p:pic>
      <p:pic>
        <p:nvPicPr>
          <p:cNvPr id="289" name="선 선" descr="선 선"/>
          <p:cNvPicPr>
            <a:picLocks/>
          </p:cNvPicPr>
          <p:nvPr/>
        </p:nvPicPr>
        <p:blipFill>
          <a:blip r:embed="rId5"/>
          <a:stretch>
            <a:fillRect/>
          </a:stretch>
        </p:blipFill>
        <p:spPr>
          <a:xfrm rot="5400000">
            <a:off x="9484457" y="3911849"/>
            <a:ext cx="1410400" cy="219869"/>
          </a:xfrm>
          <a:prstGeom prst="rect">
            <a:avLst/>
          </a:prstGeom>
        </p:spPr>
      </p:pic>
      <p:pic>
        <p:nvPicPr>
          <p:cNvPr id="291" name="선 선" descr="선 선"/>
          <p:cNvPicPr>
            <a:picLocks/>
          </p:cNvPicPr>
          <p:nvPr/>
        </p:nvPicPr>
        <p:blipFill>
          <a:blip r:embed="rId6"/>
          <a:stretch>
            <a:fillRect/>
          </a:stretch>
        </p:blipFill>
        <p:spPr>
          <a:xfrm rot="16200000">
            <a:off x="9624057" y="8807920"/>
            <a:ext cx="1131199" cy="219868"/>
          </a:xfrm>
          <a:prstGeom prst="rect">
            <a:avLst/>
          </a:prstGeom>
        </p:spPr>
      </p:pic>
      <p:pic>
        <p:nvPicPr>
          <p:cNvPr id="293" name="선 선" descr="선 선"/>
          <p:cNvPicPr>
            <a:picLocks/>
          </p:cNvPicPr>
          <p:nvPr/>
        </p:nvPicPr>
        <p:blipFill>
          <a:blip r:embed="rId7"/>
          <a:stretch>
            <a:fillRect/>
          </a:stretch>
        </p:blipFill>
        <p:spPr>
          <a:xfrm rot="5400000">
            <a:off x="9333637" y="11128589"/>
            <a:ext cx="954280" cy="219868"/>
          </a:xfrm>
          <a:prstGeom prst="rect">
            <a:avLst/>
          </a:prstGeom>
        </p:spPr>
      </p:pic>
      <p:sp>
        <p:nvSpPr>
          <p:cNvPr id="295" name="CAM technique to highlight the importance of the image region"/>
          <p:cNvSpPr txBox="1"/>
          <p:nvPr/>
        </p:nvSpPr>
        <p:spPr>
          <a:xfrm>
            <a:off x="5356272" y="12575600"/>
            <a:ext cx="8811707" cy="8720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sz="2500" b="1">
                <a:solidFill>
                  <a:schemeClr val="accent5"/>
                </a:solidFill>
              </a:defRPr>
            </a:pPr>
            <a:endParaRPr>
              <a:latin typeface="Times New Roman" panose="02020603050405020304" pitchFamily="18" charset="0"/>
              <a:cs typeface="Times New Roman" panose="02020603050405020304" pitchFamily="18" charset="0"/>
            </a:endParaRPr>
          </a:p>
          <a:p>
            <a:pPr>
              <a:defRPr sz="2500" b="1">
                <a:solidFill>
                  <a:schemeClr val="accent5"/>
                </a:solidFill>
              </a:defRPr>
            </a:pPr>
            <a:r>
              <a:rPr>
                <a:latin typeface="Times New Roman" panose="02020603050405020304" pitchFamily="18" charset="0"/>
                <a:cs typeface="Times New Roman" panose="02020603050405020304" pitchFamily="18" charset="0"/>
              </a:rPr>
              <a:t>CAM technique to highlight the importance of the image region</a:t>
            </a:r>
          </a:p>
        </p:txBody>
      </p:sp>
      <p:sp>
        <p:nvSpPr>
          <p:cNvPr id="296" name="Fine tuned VGG-19 as the image encoder…"/>
          <p:cNvSpPr txBox="1"/>
          <p:nvPr/>
        </p:nvSpPr>
        <p:spPr>
          <a:xfrm>
            <a:off x="5408931" y="11684944"/>
            <a:ext cx="8803692" cy="8720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sz="2500" b="1">
                <a:solidFill>
                  <a:schemeClr val="accent5"/>
                </a:solidFill>
              </a:defRPr>
            </a:pPr>
            <a:r>
              <a:rPr>
                <a:latin typeface="Times New Roman" panose="02020603050405020304" pitchFamily="18" charset="0"/>
                <a:cs typeface="Times New Roman" panose="02020603050405020304" pitchFamily="18" charset="0"/>
              </a:rPr>
              <a:t>Fine tuned VGG-19 as the image encoder</a:t>
            </a:r>
          </a:p>
          <a:p>
            <a:pPr>
              <a:defRPr sz="2500" b="1">
                <a:solidFill>
                  <a:schemeClr val="accent5"/>
                </a:solidFill>
              </a:defRPr>
            </a:pPr>
            <a:r>
              <a:rPr>
                <a:latin typeface="Times New Roman" panose="02020603050405020304" pitchFamily="18" charset="0"/>
                <a:cs typeface="Times New Roman" panose="02020603050405020304" pitchFamily="18" charset="0"/>
              </a:rPr>
              <a:t>Each individual tech image is represented as a 1,024-dim vector</a:t>
            </a:r>
          </a:p>
        </p:txBody>
      </p:sp>
      <p:sp>
        <p:nvSpPr>
          <p:cNvPr id="297" name="텍스트"/>
          <p:cNvSpPr txBox="1"/>
          <p:nvPr/>
        </p:nvSpPr>
        <p:spPr>
          <a:xfrm>
            <a:off x="11257987" y="7961015"/>
            <a:ext cx="102657" cy="48731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sz="2500">
                <a:solidFill>
                  <a:schemeClr val="accent5"/>
                </a:solidFill>
              </a:defRPr>
            </a:pPr>
            <a:endParaRPr>
              <a:latin typeface="Times New Roman" panose="02020603050405020304" pitchFamily="18" charset="0"/>
              <a:cs typeface="Times New Roman" panose="02020603050405020304" pitchFamily="18" charset="0"/>
            </a:endParaRPr>
          </a:p>
        </p:txBody>
      </p:sp>
      <p:pic>
        <p:nvPicPr>
          <p:cNvPr id="298" name="이미지" descr="이미지"/>
          <p:cNvPicPr>
            <a:picLocks noChangeAspect="1"/>
          </p:cNvPicPr>
          <p:nvPr/>
        </p:nvPicPr>
        <p:blipFill>
          <a:blip r:embed="rId8"/>
          <a:stretch>
            <a:fillRect/>
          </a:stretch>
        </p:blipFill>
        <p:spPr>
          <a:xfrm>
            <a:off x="10839415" y="7857010"/>
            <a:ext cx="825501" cy="520701"/>
          </a:xfrm>
          <a:prstGeom prst="rect">
            <a:avLst/>
          </a:prstGeom>
          <a:ln w="12700">
            <a:miter lim="400000"/>
          </a:ln>
        </p:spPr>
      </p:pic>
      <p:pic>
        <p:nvPicPr>
          <p:cNvPr id="299" name="선 선" descr="선 선"/>
          <p:cNvPicPr>
            <a:picLocks/>
          </p:cNvPicPr>
          <p:nvPr/>
        </p:nvPicPr>
        <p:blipFill>
          <a:blip r:embed="rId9"/>
          <a:stretch>
            <a:fillRect/>
          </a:stretch>
        </p:blipFill>
        <p:spPr>
          <a:xfrm>
            <a:off x="10615763" y="8094738"/>
            <a:ext cx="428105" cy="219868"/>
          </a:xfrm>
          <a:prstGeom prst="rect">
            <a:avLst/>
          </a:prstGeom>
        </p:spPr>
      </p:pic>
      <p:pic>
        <p:nvPicPr>
          <p:cNvPr id="301" name="이미지" descr="이미지"/>
          <p:cNvPicPr>
            <a:picLocks noChangeAspect="1"/>
          </p:cNvPicPr>
          <p:nvPr/>
        </p:nvPicPr>
        <p:blipFill>
          <a:blip r:embed="rId10"/>
          <a:stretch>
            <a:fillRect/>
          </a:stretch>
        </p:blipFill>
        <p:spPr>
          <a:xfrm>
            <a:off x="10934665" y="5668401"/>
            <a:ext cx="749301" cy="546101"/>
          </a:xfrm>
          <a:prstGeom prst="rect">
            <a:avLst/>
          </a:prstGeom>
          <a:ln w="12700">
            <a:miter lim="400000"/>
          </a:ln>
        </p:spPr>
      </p:pic>
      <p:pic>
        <p:nvPicPr>
          <p:cNvPr id="302" name="선 선" descr="선 선"/>
          <p:cNvPicPr>
            <a:picLocks/>
          </p:cNvPicPr>
          <p:nvPr/>
        </p:nvPicPr>
        <p:blipFill>
          <a:blip r:embed="rId9"/>
          <a:stretch>
            <a:fillRect/>
          </a:stretch>
        </p:blipFill>
        <p:spPr>
          <a:xfrm>
            <a:off x="10615763" y="5831518"/>
            <a:ext cx="428105" cy="219868"/>
          </a:xfrm>
          <a:prstGeom prst="rect">
            <a:avLst/>
          </a:prstGeom>
        </p:spPr>
      </p:pic>
      <p:sp>
        <p:nvSpPr>
          <p:cNvPr id="304" name="Fused feature (containing both image and text information) vectors for individual tech docs.…"/>
          <p:cNvSpPr txBox="1"/>
          <p:nvPr/>
        </p:nvSpPr>
        <p:spPr>
          <a:xfrm>
            <a:off x="14569829" y="9910743"/>
            <a:ext cx="8954374" cy="79508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a:solidFill>
                  <a:srgbClr val="EE2A16"/>
                </a:solidFill>
              </a:defRPr>
            </a:pPr>
            <a:r>
              <a:rPr dirty="0">
                <a:latin typeface="Times New Roman" panose="02020603050405020304" pitchFamily="18" charset="0"/>
                <a:cs typeface="Times New Roman" panose="02020603050405020304" pitchFamily="18" charset="0"/>
              </a:rPr>
              <a:t>Fused feature (containing both image and text information) vectors for individual tech docs.</a:t>
            </a:r>
          </a:p>
          <a:p>
            <a:pPr>
              <a:defRPr>
                <a:solidFill>
                  <a:srgbClr val="EE2A16"/>
                </a:solidFill>
              </a:defRPr>
            </a:pPr>
            <a:r>
              <a:rPr dirty="0">
                <a:latin typeface="Times New Roman" panose="02020603050405020304" pitchFamily="18" charset="0"/>
                <a:cs typeface="Times New Roman" panose="02020603050405020304" pitchFamily="18" charset="0"/>
              </a:rPr>
              <a:t>These vectors are then used as node features,</a:t>
            </a:r>
            <a:r>
              <a:rPr dirty="0">
                <a:solidFill>
                  <a:srgbClr val="3CB9A5"/>
                </a:solidFill>
                <a:latin typeface="Times New Roman" panose="02020603050405020304" pitchFamily="18" charset="0"/>
                <a:cs typeface="Times New Roman" panose="02020603050405020304" pitchFamily="18" charset="0"/>
              </a:rPr>
              <a:t> together with the network structure of the relations among documents</a:t>
            </a:r>
          </a:p>
          <a:p>
            <a:pPr>
              <a:defRPr>
                <a:solidFill>
                  <a:srgbClr val="2E2E57"/>
                </a:solidFill>
              </a:defRPr>
            </a:pPr>
            <a:r>
              <a:rPr dirty="0">
                <a:latin typeface="Times New Roman" panose="02020603050405020304" pitchFamily="18" charset="0"/>
                <a:cs typeface="Times New Roman" panose="02020603050405020304" pitchFamily="18" charset="0"/>
              </a:rPr>
              <a:t>For the network fusion learning via GNN training.</a:t>
            </a:r>
          </a:p>
        </p:txBody>
      </p:sp>
      <p:pic>
        <p:nvPicPr>
          <p:cNvPr id="305" name="선 선" descr="선 선"/>
          <p:cNvPicPr>
            <a:picLocks/>
          </p:cNvPicPr>
          <p:nvPr/>
        </p:nvPicPr>
        <p:blipFill>
          <a:blip r:embed="rId11"/>
          <a:stretch>
            <a:fillRect/>
          </a:stretch>
        </p:blipFill>
        <p:spPr>
          <a:xfrm rot="5400000">
            <a:off x="15167464" y="8788420"/>
            <a:ext cx="1875838" cy="219868"/>
          </a:xfrm>
          <a:prstGeom prst="rect">
            <a:avLst/>
          </a:prstGeom>
        </p:spPr>
      </p:pic>
      <p:pic>
        <p:nvPicPr>
          <p:cNvPr id="307" name="선 선" descr="선 선"/>
          <p:cNvPicPr>
            <a:picLocks/>
          </p:cNvPicPr>
          <p:nvPr/>
        </p:nvPicPr>
        <p:blipFill>
          <a:blip r:embed="rId12"/>
          <a:stretch>
            <a:fillRect/>
          </a:stretch>
        </p:blipFill>
        <p:spPr>
          <a:xfrm rot="5400000">
            <a:off x="17767649" y="7574513"/>
            <a:ext cx="4570977" cy="219869"/>
          </a:xfrm>
          <a:prstGeom prst="rect">
            <a:avLst/>
          </a:prstGeom>
        </p:spPr>
      </p:pic>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DB5ABEA-FB61-4D20-D725-BCDFC17B5EC9}"/>
              </a:ext>
            </a:extLst>
          </p:cNvPr>
          <p:cNvSpPr>
            <a:spLocks noGrp="1"/>
          </p:cNvSpPr>
          <p:nvPr>
            <p:ph type="title"/>
          </p:nvPr>
        </p:nvSpPr>
        <p:spPr/>
        <p:txBody>
          <a:bodyPr/>
          <a:lstStyle/>
          <a:p>
            <a:r>
              <a:rPr kumimoji="1" lang="en-US" altLang="ko-Kore-KR" dirty="0"/>
              <a:t>Related Works</a:t>
            </a:r>
            <a:endParaRPr kumimoji="1" lang="ko-Kore-KR" altLang="en-US" dirty="0"/>
          </a:p>
        </p:txBody>
      </p:sp>
    </p:spTree>
    <p:extLst>
      <p:ext uri="{BB962C8B-B14F-4D97-AF65-F5344CB8AC3E}">
        <p14:creationId xmlns:p14="http://schemas.microsoft.com/office/powerpoint/2010/main" val="1624410431"/>
      </p:ext>
    </p:extLst>
  </p:cSld>
  <p:clrMapOvr>
    <a:masterClrMapping/>
  </p:clrMapOvr>
  <p:transition spd="me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2" name="Thank you."/>
          <p:cNvSpPr txBox="1">
            <a:spLocks noGrp="1"/>
          </p:cNvSpPr>
          <p:nvPr>
            <p:ph type="body" idx="1"/>
          </p:nvPr>
        </p:nvSpPr>
        <p:spPr>
          <a:prstGeom prst="rect">
            <a:avLst/>
          </a:prstGeom>
        </p:spPr>
        <p:txBody>
          <a:bodyPr/>
          <a:lstStyle/>
          <a:p>
            <a:r>
              <a:rPr lang="en-US" dirty="0">
                <a:latin typeface="Times New Roman" panose="02020603050405020304" pitchFamily="18" charset="0"/>
                <a:cs typeface="Times New Roman" panose="02020603050405020304" pitchFamily="18" charset="0"/>
              </a:rPr>
              <a:t>END</a:t>
            </a:r>
            <a:endParaRPr dirty="0">
              <a:latin typeface="Times New Roman" panose="02020603050405020304" pitchFamily="18" charset="0"/>
              <a:cs typeface="Times New Roman" panose="02020603050405020304" pitchFamily="18" charset="0"/>
            </a:endParaRPr>
          </a:p>
        </p:txBody>
      </p:sp>
    </p:spTree>
  </p:cSld>
  <p:clrMapOvr>
    <a:masterClrMapping/>
  </p:clrMapOvr>
  <p:transition spd="me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CC51221-0684-8838-E567-8B0F55311775}"/>
              </a:ext>
            </a:extLst>
          </p:cNvPr>
          <p:cNvSpPr>
            <a:spLocks noGrp="1"/>
          </p:cNvSpPr>
          <p:nvPr>
            <p:ph type="title"/>
          </p:nvPr>
        </p:nvSpPr>
        <p:spPr/>
        <p:txBody>
          <a:bodyPr/>
          <a:lstStyle/>
          <a:p>
            <a:r>
              <a:rPr kumimoji="1" lang="en-US" altLang="ko-Kore-KR" dirty="0" err="1"/>
              <a:t>GraphSAGE</a:t>
            </a:r>
            <a:endParaRPr kumimoji="1" lang="ko-Kore-KR" altLang="en-US" dirty="0"/>
          </a:p>
        </p:txBody>
      </p:sp>
      <p:sp>
        <p:nvSpPr>
          <p:cNvPr id="3" name="텍스트 개체 틀 2">
            <a:extLst>
              <a:ext uri="{FF2B5EF4-FFF2-40B4-BE49-F238E27FC236}">
                <a16:creationId xmlns:a16="http://schemas.microsoft.com/office/drawing/2014/main" id="{8B717E4F-2213-2FA3-BAFA-FD0D9961C23F}"/>
              </a:ext>
            </a:extLst>
          </p:cNvPr>
          <p:cNvSpPr>
            <a:spLocks noGrp="1"/>
          </p:cNvSpPr>
          <p:nvPr>
            <p:ph type="body" sz="quarter" idx="21"/>
          </p:nvPr>
        </p:nvSpPr>
        <p:spPr/>
        <p:txBody>
          <a:bodyPr/>
          <a:lstStyle/>
          <a:p>
            <a:r>
              <a:rPr kumimoji="1" lang="en-US" altLang="ko-Kore-KR" dirty="0"/>
              <a:t>Flow</a:t>
            </a:r>
            <a:endParaRPr kumimoji="1" lang="ko-Kore-KR" altLang="en-US" dirty="0"/>
          </a:p>
        </p:txBody>
      </p:sp>
      <p:sp>
        <p:nvSpPr>
          <p:cNvPr id="4" name="텍스트 개체 틀 3">
            <a:extLst>
              <a:ext uri="{FF2B5EF4-FFF2-40B4-BE49-F238E27FC236}">
                <a16:creationId xmlns:a16="http://schemas.microsoft.com/office/drawing/2014/main" id="{038258C6-65A9-912C-D1D3-35B86426F769}"/>
              </a:ext>
            </a:extLst>
          </p:cNvPr>
          <p:cNvSpPr>
            <a:spLocks noGrp="1"/>
          </p:cNvSpPr>
          <p:nvPr>
            <p:ph type="body" idx="1"/>
          </p:nvPr>
        </p:nvSpPr>
        <p:spPr/>
        <p:txBody>
          <a:bodyPr>
            <a:normAutofit/>
          </a:bodyPr>
          <a:lstStyle/>
          <a:p>
            <a:pPr marL="914400" indent="-914400">
              <a:buFont typeface="+mj-lt"/>
              <a:buAutoNum type="arabicPeriod"/>
            </a:pPr>
            <a:r>
              <a:rPr kumimoji="1" lang="en-US" altLang="ko-Kore-KR" sz="3200" dirty="0">
                <a:latin typeface="Times New Roman" panose="02020603050405020304" pitchFamily="18" charset="0"/>
              </a:rPr>
              <a:t>Make message</a:t>
            </a:r>
          </a:p>
          <a:p>
            <a:pPr marL="914400" indent="-914400">
              <a:buFont typeface="+mj-lt"/>
              <a:buAutoNum type="arabicPeriod"/>
            </a:pPr>
            <a:r>
              <a:rPr kumimoji="1" lang="en-US" altLang="ko-Kore-KR" sz="3200" dirty="0">
                <a:latin typeface="Times New Roman" panose="02020603050405020304" pitchFamily="18" charset="0"/>
              </a:rPr>
              <a:t>Pass it to next layer</a:t>
            </a:r>
          </a:p>
          <a:p>
            <a:pPr marL="914400" indent="-914400">
              <a:buFont typeface="+mj-lt"/>
              <a:buAutoNum type="arabicPeriod"/>
            </a:pPr>
            <a:r>
              <a:rPr kumimoji="1" lang="en-US" altLang="ko-Kore-KR" sz="3200" dirty="0">
                <a:latin typeface="Times New Roman" panose="02020603050405020304" pitchFamily="18" charset="0"/>
              </a:rPr>
              <a:t>Aggregate self embedding and neighbor embedding</a:t>
            </a:r>
          </a:p>
          <a:p>
            <a:pPr marL="914400" indent="-914400">
              <a:buFont typeface="+mj-lt"/>
              <a:buAutoNum type="arabicPeriod"/>
            </a:pPr>
            <a:r>
              <a:rPr kumimoji="1" lang="en-US" altLang="ko-Kore-KR" sz="3200" dirty="0">
                <a:latin typeface="Times New Roman" panose="02020603050405020304" pitchFamily="18" charset="0"/>
              </a:rPr>
              <a:t>Make message</a:t>
            </a:r>
          </a:p>
          <a:p>
            <a:pPr marL="914400" indent="-914400">
              <a:buFont typeface="+mj-lt"/>
              <a:buAutoNum type="arabicPeriod"/>
            </a:pPr>
            <a:r>
              <a:rPr kumimoji="1" lang="en-US" altLang="ko-Kore-KR" sz="3200" dirty="0">
                <a:latin typeface="Times New Roman" panose="02020603050405020304" pitchFamily="18" charset="0"/>
              </a:rPr>
              <a:t>Pass it to next layer</a:t>
            </a:r>
          </a:p>
          <a:p>
            <a:pPr marL="914400" indent="-914400">
              <a:buFont typeface="+mj-lt"/>
              <a:buAutoNum type="arabicPeriod"/>
            </a:pPr>
            <a:r>
              <a:rPr kumimoji="1" lang="en-US" altLang="ko-Kore-KR" sz="3200" dirty="0">
                <a:latin typeface="Times New Roman" panose="02020603050405020304" pitchFamily="18" charset="0"/>
              </a:rPr>
              <a:t>Aggregate self embedding and neighbor embedding</a:t>
            </a:r>
          </a:p>
          <a:p>
            <a:pPr marL="914400" indent="-914400">
              <a:buFont typeface="+mj-lt"/>
              <a:buAutoNum type="arabicPeriod"/>
            </a:pPr>
            <a:endParaRPr kumimoji="1" lang="en-US" altLang="ko-Kore-KR" sz="3200" dirty="0">
              <a:latin typeface="Times New Roman" panose="02020603050405020304" pitchFamily="18" charset="0"/>
            </a:endParaRPr>
          </a:p>
        </p:txBody>
      </p:sp>
      <p:pic>
        <p:nvPicPr>
          <p:cNvPr id="6" name="그림 5">
            <a:extLst>
              <a:ext uri="{FF2B5EF4-FFF2-40B4-BE49-F238E27FC236}">
                <a16:creationId xmlns:a16="http://schemas.microsoft.com/office/drawing/2014/main" id="{9B6CBDBB-1E63-8136-A4DD-3CA9867DEC36}"/>
              </a:ext>
            </a:extLst>
          </p:cNvPr>
          <p:cNvPicPr>
            <a:picLocks noChangeAspect="1"/>
          </p:cNvPicPr>
          <p:nvPr/>
        </p:nvPicPr>
        <p:blipFill>
          <a:blip r:embed="rId3"/>
          <a:stretch>
            <a:fillRect/>
          </a:stretch>
        </p:blipFill>
        <p:spPr>
          <a:xfrm>
            <a:off x="11374404" y="3806125"/>
            <a:ext cx="13009596" cy="5421860"/>
          </a:xfrm>
          <a:prstGeom prst="rect">
            <a:avLst/>
          </a:prstGeom>
        </p:spPr>
      </p:pic>
    </p:spTree>
    <p:extLst>
      <p:ext uri="{BB962C8B-B14F-4D97-AF65-F5344CB8AC3E}">
        <p14:creationId xmlns:p14="http://schemas.microsoft.com/office/powerpoint/2010/main" val="797800534"/>
      </p:ext>
    </p:extLst>
  </p:cSld>
  <p:clrMapOvr>
    <a:masterClrMapping/>
  </p:clrMapOvr>
  <p:transition spd="me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0F79A6A-0E8E-2618-4E54-8F83CADAF088}"/>
              </a:ext>
            </a:extLst>
          </p:cNvPr>
          <p:cNvSpPr>
            <a:spLocks noGrp="1"/>
          </p:cNvSpPr>
          <p:nvPr>
            <p:ph type="title"/>
          </p:nvPr>
        </p:nvSpPr>
        <p:spPr/>
        <p:txBody>
          <a:bodyPr/>
          <a:lstStyle/>
          <a:p>
            <a:r>
              <a:rPr kumimoji="1" lang="en-US" altLang="ko-Kore-KR" dirty="0" err="1"/>
              <a:t>GraphSAGE</a:t>
            </a:r>
            <a:endParaRPr kumimoji="1" lang="ko-Kore-KR" altLang="en-US" dirty="0"/>
          </a:p>
        </p:txBody>
      </p:sp>
      <p:sp>
        <p:nvSpPr>
          <p:cNvPr id="3" name="텍스트 개체 틀 2">
            <a:extLst>
              <a:ext uri="{FF2B5EF4-FFF2-40B4-BE49-F238E27FC236}">
                <a16:creationId xmlns:a16="http://schemas.microsoft.com/office/drawing/2014/main" id="{16340C49-3A46-11DF-B524-4D293430181C}"/>
              </a:ext>
            </a:extLst>
          </p:cNvPr>
          <p:cNvSpPr>
            <a:spLocks noGrp="1"/>
          </p:cNvSpPr>
          <p:nvPr>
            <p:ph type="body" sz="quarter" idx="21"/>
          </p:nvPr>
        </p:nvSpPr>
        <p:spPr/>
        <p:txBody>
          <a:bodyPr/>
          <a:lstStyle/>
          <a:p>
            <a:r>
              <a:rPr kumimoji="1" lang="en-US" altLang="ko-Kore-KR" dirty="0"/>
              <a:t>Aggregation</a:t>
            </a:r>
            <a:endParaRPr kumimoji="1" lang="ko-Kore-KR" altLang="en-US" dirty="0"/>
          </a:p>
        </p:txBody>
      </p:sp>
      <p:sp>
        <p:nvSpPr>
          <p:cNvPr id="4" name="텍스트 개체 틀 3">
            <a:extLst>
              <a:ext uri="{FF2B5EF4-FFF2-40B4-BE49-F238E27FC236}">
                <a16:creationId xmlns:a16="http://schemas.microsoft.com/office/drawing/2014/main" id="{0411A7AF-9E44-BC8E-E7ED-007E8A3BE989}"/>
              </a:ext>
            </a:extLst>
          </p:cNvPr>
          <p:cNvSpPr>
            <a:spLocks noGrp="1"/>
          </p:cNvSpPr>
          <p:nvPr>
            <p:ph type="body" idx="1"/>
          </p:nvPr>
        </p:nvSpPr>
        <p:spPr/>
        <p:txBody>
          <a:bodyPr>
            <a:normAutofit/>
          </a:bodyPr>
          <a:lstStyle/>
          <a:p>
            <a:r>
              <a:rPr kumimoji="1" lang="en-US" altLang="ko-Kore-KR" dirty="0">
                <a:latin typeface="Times New Roman" panose="02020603050405020304" pitchFamily="18" charset="0"/>
              </a:rPr>
              <a:t>Mean Aggregation : Take a weighted average of neighbors</a:t>
            </a:r>
          </a:p>
          <a:p>
            <a:pPr marL="0" indent="0">
              <a:buNone/>
            </a:pPr>
            <a:endParaRPr kumimoji="1" lang="en-US" altLang="ko-Kore-KR" dirty="0">
              <a:latin typeface="Times New Roman" panose="02020603050405020304" pitchFamily="18" charset="0"/>
            </a:endParaRPr>
          </a:p>
          <a:p>
            <a:r>
              <a:rPr kumimoji="1" lang="en-US" altLang="ko-Kore-KR" dirty="0">
                <a:latin typeface="Times New Roman" panose="02020603050405020304" pitchFamily="18" charset="0"/>
              </a:rPr>
              <a:t>Pool Aggregation : Transform neighbor vectors and apply symmetric vector function Mean or Max</a:t>
            </a:r>
          </a:p>
          <a:p>
            <a:pPr marL="0" indent="0">
              <a:buNone/>
            </a:pPr>
            <a:endParaRPr kumimoji="1" lang="en-US" altLang="ko-Kore-KR" dirty="0">
              <a:latin typeface="Times New Roman" panose="02020603050405020304" pitchFamily="18" charset="0"/>
            </a:endParaRPr>
          </a:p>
          <a:p>
            <a:r>
              <a:rPr kumimoji="1" lang="en-US" altLang="ko-Kore-KR" dirty="0">
                <a:latin typeface="Times New Roman" panose="02020603050405020304" pitchFamily="18" charset="0"/>
              </a:rPr>
              <a:t>LSTM Aggregation : Apply LSTM to reshuffled of neighbors</a:t>
            </a:r>
          </a:p>
        </p:txBody>
      </p:sp>
      <p:pic>
        <p:nvPicPr>
          <p:cNvPr id="5" name="그림 4">
            <a:extLst>
              <a:ext uri="{FF2B5EF4-FFF2-40B4-BE49-F238E27FC236}">
                <a16:creationId xmlns:a16="http://schemas.microsoft.com/office/drawing/2014/main" id="{25591383-0B1E-D323-3C98-A1891D9C1FC3}"/>
              </a:ext>
            </a:extLst>
          </p:cNvPr>
          <p:cNvPicPr>
            <a:picLocks noChangeAspect="1"/>
          </p:cNvPicPr>
          <p:nvPr/>
        </p:nvPicPr>
        <p:blipFill>
          <a:blip r:embed="rId3"/>
          <a:stretch>
            <a:fillRect/>
          </a:stretch>
        </p:blipFill>
        <p:spPr>
          <a:xfrm>
            <a:off x="8299081" y="4019398"/>
            <a:ext cx="7772400" cy="1381760"/>
          </a:xfrm>
          <a:prstGeom prst="rect">
            <a:avLst/>
          </a:prstGeom>
        </p:spPr>
      </p:pic>
      <p:pic>
        <p:nvPicPr>
          <p:cNvPr id="6" name="그림 5">
            <a:extLst>
              <a:ext uri="{FF2B5EF4-FFF2-40B4-BE49-F238E27FC236}">
                <a16:creationId xmlns:a16="http://schemas.microsoft.com/office/drawing/2014/main" id="{BE635BB8-8382-C0C8-ECAE-857F755EE77D}"/>
              </a:ext>
            </a:extLst>
          </p:cNvPr>
          <p:cNvPicPr>
            <a:picLocks noChangeAspect="1"/>
          </p:cNvPicPr>
          <p:nvPr/>
        </p:nvPicPr>
        <p:blipFill>
          <a:blip r:embed="rId4"/>
          <a:stretch>
            <a:fillRect/>
          </a:stretch>
        </p:blipFill>
        <p:spPr>
          <a:xfrm>
            <a:off x="8299081" y="7073978"/>
            <a:ext cx="7327900" cy="1143000"/>
          </a:xfrm>
          <a:prstGeom prst="rect">
            <a:avLst/>
          </a:prstGeom>
        </p:spPr>
      </p:pic>
      <p:pic>
        <p:nvPicPr>
          <p:cNvPr id="8" name="그림 7">
            <a:extLst>
              <a:ext uri="{FF2B5EF4-FFF2-40B4-BE49-F238E27FC236}">
                <a16:creationId xmlns:a16="http://schemas.microsoft.com/office/drawing/2014/main" id="{1053AA0F-9C89-74BE-29BC-95DFE64C87BA}"/>
              </a:ext>
            </a:extLst>
          </p:cNvPr>
          <p:cNvPicPr>
            <a:picLocks noChangeAspect="1"/>
          </p:cNvPicPr>
          <p:nvPr/>
        </p:nvPicPr>
        <p:blipFill>
          <a:blip r:embed="rId5"/>
          <a:stretch>
            <a:fillRect/>
          </a:stretch>
        </p:blipFill>
        <p:spPr>
          <a:xfrm>
            <a:off x="8299081" y="9852947"/>
            <a:ext cx="7061200" cy="1066800"/>
          </a:xfrm>
          <a:prstGeom prst="rect">
            <a:avLst/>
          </a:prstGeom>
        </p:spPr>
      </p:pic>
    </p:spTree>
    <p:extLst>
      <p:ext uri="{BB962C8B-B14F-4D97-AF65-F5344CB8AC3E}">
        <p14:creationId xmlns:p14="http://schemas.microsoft.com/office/powerpoint/2010/main" val="3944386317"/>
      </p:ext>
    </p:extLst>
  </p:cSld>
  <p:clrMapOvr>
    <a:masterClrMapping/>
  </p:clrMapOvr>
  <p:transition spd="me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728C05D-D2D4-1DC8-DF67-3011B74103F7}"/>
              </a:ext>
            </a:extLst>
          </p:cNvPr>
          <p:cNvSpPr>
            <a:spLocks noGrp="1"/>
          </p:cNvSpPr>
          <p:nvPr>
            <p:ph type="title"/>
          </p:nvPr>
        </p:nvSpPr>
        <p:spPr/>
        <p:txBody>
          <a:bodyPr/>
          <a:lstStyle/>
          <a:p>
            <a:r>
              <a:rPr kumimoji="1" lang="en-US" altLang="ko-Kore-KR" dirty="0" err="1"/>
              <a:t>GraphSAGE</a:t>
            </a:r>
            <a:endParaRPr kumimoji="1" lang="ko-Kore-KR" altLang="en-US" dirty="0"/>
          </a:p>
        </p:txBody>
      </p:sp>
      <p:sp>
        <p:nvSpPr>
          <p:cNvPr id="3" name="텍스트 개체 틀 2">
            <a:extLst>
              <a:ext uri="{FF2B5EF4-FFF2-40B4-BE49-F238E27FC236}">
                <a16:creationId xmlns:a16="http://schemas.microsoft.com/office/drawing/2014/main" id="{70239393-9EAB-7416-5AB1-0052A83DED26}"/>
              </a:ext>
            </a:extLst>
          </p:cNvPr>
          <p:cNvSpPr>
            <a:spLocks noGrp="1"/>
          </p:cNvSpPr>
          <p:nvPr>
            <p:ph type="body" sz="quarter" idx="21"/>
          </p:nvPr>
        </p:nvSpPr>
        <p:spPr/>
        <p:txBody>
          <a:bodyPr/>
          <a:lstStyle/>
          <a:p>
            <a:r>
              <a:rPr kumimoji="1" lang="en-US" altLang="ko-Kore-KR" dirty="0"/>
              <a:t>Neighbor aggregation</a:t>
            </a:r>
            <a:endParaRPr kumimoji="1" lang="ko-Kore-KR" altLang="en-US" dirty="0"/>
          </a:p>
        </p:txBody>
      </p:sp>
      <p:sp>
        <p:nvSpPr>
          <p:cNvPr id="4" name="텍스트 개체 틀 3">
            <a:extLst>
              <a:ext uri="{FF2B5EF4-FFF2-40B4-BE49-F238E27FC236}">
                <a16:creationId xmlns:a16="http://schemas.microsoft.com/office/drawing/2014/main" id="{7FCDBB7B-D8E1-E479-7DFD-0A222654F98F}"/>
              </a:ext>
            </a:extLst>
          </p:cNvPr>
          <p:cNvSpPr>
            <a:spLocks noGrp="1"/>
          </p:cNvSpPr>
          <p:nvPr>
            <p:ph type="body" idx="1"/>
          </p:nvPr>
        </p:nvSpPr>
        <p:spPr/>
        <p:txBody>
          <a:bodyPr/>
          <a:lstStyle/>
          <a:p>
            <a:r>
              <a:rPr kumimoji="1" lang="en-US" altLang="ko-Kore-KR" dirty="0"/>
              <a:t>Mean aggregate</a:t>
            </a:r>
          </a:p>
          <a:p>
            <a:pPr lvl="1"/>
            <a:r>
              <a:rPr kumimoji="1" lang="en-US" altLang="ko-Kore-KR" dirty="0"/>
              <a:t>Change line 4, 5 in algorithm 1  into this.</a:t>
            </a:r>
          </a:p>
          <a:p>
            <a:pPr lvl="1"/>
            <a:endParaRPr kumimoji="1" lang="en-US" altLang="ko-Kore-KR" dirty="0"/>
          </a:p>
          <a:p>
            <a:pPr lvl="1"/>
            <a:endParaRPr kumimoji="1" lang="en-US" altLang="ko-Kore-KR" dirty="0"/>
          </a:p>
          <a:p>
            <a:r>
              <a:rPr kumimoji="1" lang="en-US" altLang="ko-Kore-KR" dirty="0"/>
              <a:t>Pooling aggregator</a:t>
            </a:r>
          </a:p>
          <a:p>
            <a:pPr lvl="1"/>
            <a:r>
              <a:rPr kumimoji="1" lang="en-US" altLang="ko-Kore-KR" dirty="0"/>
              <a:t>Aggregation function change into this.</a:t>
            </a:r>
          </a:p>
        </p:txBody>
      </p:sp>
      <p:pic>
        <p:nvPicPr>
          <p:cNvPr id="8" name="그림 7">
            <a:extLst>
              <a:ext uri="{FF2B5EF4-FFF2-40B4-BE49-F238E27FC236}">
                <a16:creationId xmlns:a16="http://schemas.microsoft.com/office/drawing/2014/main" id="{795F9119-7CBE-9E2A-9C10-9919578235C1}"/>
              </a:ext>
            </a:extLst>
          </p:cNvPr>
          <p:cNvPicPr>
            <a:picLocks noChangeAspect="1"/>
          </p:cNvPicPr>
          <p:nvPr/>
        </p:nvPicPr>
        <p:blipFill>
          <a:blip r:embed="rId3"/>
          <a:stretch>
            <a:fillRect/>
          </a:stretch>
        </p:blipFill>
        <p:spPr>
          <a:xfrm>
            <a:off x="12663573" y="4667511"/>
            <a:ext cx="11743235" cy="5414089"/>
          </a:xfrm>
          <a:prstGeom prst="rect">
            <a:avLst/>
          </a:prstGeom>
        </p:spPr>
      </p:pic>
      <p:pic>
        <p:nvPicPr>
          <p:cNvPr id="6" name="그림 5">
            <a:extLst>
              <a:ext uri="{FF2B5EF4-FFF2-40B4-BE49-F238E27FC236}">
                <a16:creationId xmlns:a16="http://schemas.microsoft.com/office/drawing/2014/main" id="{A3490286-789A-6524-E84A-637AE36F6B6D}"/>
              </a:ext>
            </a:extLst>
          </p:cNvPr>
          <p:cNvPicPr>
            <a:picLocks noChangeAspect="1"/>
          </p:cNvPicPr>
          <p:nvPr/>
        </p:nvPicPr>
        <p:blipFill>
          <a:blip r:embed="rId4"/>
          <a:stretch>
            <a:fillRect/>
          </a:stretch>
        </p:blipFill>
        <p:spPr>
          <a:xfrm>
            <a:off x="2450415" y="5277870"/>
            <a:ext cx="8969243" cy="703470"/>
          </a:xfrm>
          <a:prstGeom prst="rect">
            <a:avLst/>
          </a:prstGeom>
          <a:solidFill>
            <a:schemeClr val="accent2"/>
          </a:solidFill>
          <a:ln>
            <a:solidFill>
              <a:srgbClr val="2E2E57"/>
            </a:solidFill>
          </a:ln>
        </p:spPr>
      </p:pic>
      <p:pic>
        <p:nvPicPr>
          <p:cNvPr id="7" name="그림 6">
            <a:extLst>
              <a:ext uri="{FF2B5EF4-FFF2-40B4-BE49-F238E27FC236}">
                <a16:creationId xmlns:a16="http://schemas.microsoft.com/office/drawing/2014/main" id="{8E92CD5C-F449-CE19-892A-BCD815CCB34D}"/>
              </a:ext>
            </a:extLst>
          </p:cNvPr>
          <p:cNvPicPr>
            <a:picLocks noChangeAspect="1"/>
          </p:cNvPicPr>
          <p:nvPr/>
        </p:nvPicPr>
        <p:blipFill>
          <a:blip r:embed="rId5"/>
          <a:stretch>
            <a:fillRect/>
          </a:stretch>
        </p:blipFill>
        <p:spPr>
          <a:xfrm>
            <a:off x="2884826" y="10081600"/>
            <a:ext cx="8969243" cy="649497"/>
          </a:xfrm>
          <a:prstGeom prst="rect">
            <a:avLst/>
          </a:prstGeom>
        </p:spPr>
      </p:pic>
    </p:spTree>
    <p:extLst>
      <p:ext uri="{BB962C8B-B14F-4D97-AF65-F5344CB8AC3E}">
        <p14:creationId xmlns:p14="http://schemas.microsoft.com/office/powerpoint/2010/main" val="2744987376"/>
      </p:ext>
    </p:extLst>
  </p:cSld>
  <p:clrMapOvr>
    <a:masterClrMapping/>
  </p:clrMapOvr>
  <p:transition spd="me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A83B8B1-C4FB-CD48-0187-BBB7FCA2703D}"/>
              </a:ext>
            </a:extLst>
          </p:cNvPr>
          <p:cNvSpPr>
            <a:spLocks noGrp="1"/>
          </p:cNvSpPr>
          <p:nvPr>
            <p:ph type="title"/>
          </p:nvPr>
        </p:nvSpPr>
        <p:spPr/>
        <p:txBody>
          <a:bodyPr/>
          <a:lstStyle/>
          <a:p>
            <a:endParaRPr kumimoji="1" lang="ko-Kore-KR" altLang="en-US"/>
          </a:p>
        </p:txBody>
      </p:sp>
      <p:sp>
        <p:nvSpPr>
          <p:cNvPr id="3" name="텍스트 개체 틀 2">
            <a:extLst>
              <a:ext uri="{FF2B5EF4-FFF2-40B4-BE49-F238E27FC236}">
                <a16:creationId xmlns:a16="http://schemas.microsoft.com/office/drawing/2014/main" id="{0970F70D-281F-0CCA-79B1-31CC26BA510F}"/>
              </a:ext>
            </a:extLst>
          </p:cNvPr>
          <p:cNvSpPr>
            <a:spLocks noGrp="1"/>
          </p:cNvSpPr>
          <p:nvPr>
            <p:ph type="body" sz="quarter" idx="21"/>
          </p:nvPr>
        </p:nvSpPr>
        <p:spPr/>
        <p:txBody>
          <a:bodyPr/>
          <a:lstStyle/>
          <a:p>
            <a:endParaRPr kumimoji="1" lang="ko-Kore-KR" altLang="en-US"/>
          </a:p>
        </p:txBody>
      </p:sp>
      <p:sp>
        <p:nvSpPr>
          <p:cNvPr id="4" name="텍스트 개체 틀 3">
            <a:extLst>
              <a:ext uri="{FF2B5EF4-FFF2-40B4-BE49-F238E27FC236}">
                <a16:creationId xmlns:a16="http://schemas.microsoft.com/office/drawing/2014/main" id="{93895406-C8A3-BD8F-2947-BA3B3B2DF772}"/>
              </a:ext>
            </a:extLst>
          </p:cNvPr>
          <p:cNvSpPr>
            <a:spLocks noGrp="1"/>
          </p:cNvSpPr>
          <p:nvPr>
            <p:ph type="body" idx="1"/>
          </p:nvPr>
        </p:nvSpPr>
        <p:spPr/>
        <p:txBody>
          <a:bodyPr/>
          <a:lstStyle/>
          <a:p>
            <a:endParaRPr kumimoji="1" lang="ko-Kore-KR" altLang="en-US"/>
          </a:p>
        </p:txBody>
      </p:sp>
      <p:sp>
        <p:nvSpPr>
          <p:cNvPr id="5" name="타원 4">
            <a:extLst>
              <a:ext uri="{FF2B5EF4-FFF2-40B4-BE49-F238E27FC236}">
                <a16:creationId xmlns:a16="http://schemas.microsoft.com/office/drawing/2014/main" id="{A514C126-BBAC-1680-809F-93790F9B3E90}"/>
              </a:ext>
            </a:extLst>
          </p:cNvPr>
          <p:cNvSpPr/>
          <p:nvPr/>
        </p:nvSpPr>
        <p:spPr>
          <a:xfrm>
            <a:off x="5266459" y="6254005"/>
            <a:ext cx="914400" cy="914400"/>
          </a:xfrm>
          <a:prstGeom prst="ellipse">
            <a:avLst/>
          </a:prstGeom>
          <a:solidFill>
            <a:srgbClr val="DCE0E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ko-Kore-KR" altLang="en-US" sz="2300" b="0" i="0" u="none" strike="noStrike" cap="none" spc="0" normalizeH="0" baseline="0">
              <a:ln>
                <a:noFill/>
              </a:ln>
              <a:solidFill>
                <a:srgbClr val="FFFFFF"/>
              </a:solidFill>
              <a:effectLst/>
              <a:uFillTx/>
              <a:latin typeface="+mn-lt"/>
              <a:ea typeface="+mn-ea"/>
              <a:cs typeface="+mn-cs"/>
              <a:sym typeface="나눔고딕"/>
            </a:endParaRPr>
          </a:p>
        </p:txBody>
      </p:sp>
      <p:sp>
        <p:nvSpPr>
          <p:cNvPr id="6" name="타원 5">
            <a:extLst>
              <a:ext uri="{FF2B5EF4-FFF2-40B4-BE49-F238E27FC236}">
                <a16:creationId xmlns:a16="http://schemas.microsoft.com/office/drawing/2014/main" id="{7DA121DF-5E66-4740-A4AB-D88F7F0B2EBF}"/>
              </a:ext>
            </a:extLst>
          </p:cNvPr>
          <p:cNvSpPr/>
          <p:nvPr/>
        </p:nvSpPr>
        <p:spPr>
          <a:xfrm>
            <a:off x="8134350" y="5090223"/>
            <a:ext cx="914400" cy="914400"/>
          </a:xfrm>
          <a:prstGeom prst="ellipse">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ko-Kore-KR" altLang="en-US" sz="2300" b="0" i="0" u="none" strike="noStrike" cap="none" spc="0" normalizeH="0" baseline="0">
              <a:ln>
                <a:noFill/>
              </a:ln>
              <a:solidFill>
                <a:srgbClr val="FFFFFF"/>
              </a:solidFill>
              <a:effectLst/>
              <a:uFillTx/>
              <a:latin typeface="+mn-lt"/>
              <a:ea typeface="+mn-ea"/>
              <a:cs typeface="+mn-cs"/>
              <a:sym typeface="나눔고딕"/>
            </a:endParaRPr>
          </a:p>
        </p:txBody>
      </p:sp>
      <p:sp>
        <p:nvSpPr>
          <p:cNvPr id="7" name="타원 6">
            <a:extLst>
              <a:ext uri="{FF2B5EF4-FFF2-40B4-BE49-F238E27FC236}">
                <a16:creationId xmlns:a16="http://schemas.microsoft.com/office/drawing/2014/main" id="{E7138F28-EF8A-6F5C-396F-BDCF49691533}"/>
              </a:ext>
            </a:extLst>
          </p:cNvPr>
          <p:cNvSpPr/>
          <p:nvPr/>
        </p:nvSpPr>
        <p:spPr>
          <a:xfrm>
            <a:off x="5183331" y="8664696"/>
            <a:ext cx="914400" cy="914400"/>
          </a:xfrm>
          <a:prstGeom prst="ellipse">
            <a:avLst/>
          </a:prstGeom>
          <a:solidFill>
            <a:schemeClr val="accent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ko-Kore-KR" altLang="en-US" sz="2300" b="0" i="0" u="none" strike="noStrike" cap="none" spc="0" normalizeH="0" baseline="0">
              <a:ln>
                <a:noFill/>
              </a:ln>
              <a:solidFill>
                <a:srgbClr val="FFFFFF"/>
              </a:solidFill>
              <a:effectLst/>
              <a:uFillTx/>
              <a:latin typeface="+mn-lt"/>
              <a:ea typeface="+mn-ea"/>
              <a:cs typeface="+mn-cs"/>
              <a:sym typeface="나눔고딕"/>
            </a:endParaRPr>
          </a:p>
        </p:txBody>
      </p:sp>
      <p:sp>
        <p:nvSpPr>
          <p:cNvPr id="8" name="타원 7">
            <a:extLst>
              <a:ext uri="{FF2B5EF4-FFF2-40B4-BE49-F238E27FC236}">
                <a16:creationId xmlns:a16="http://schemas.microsoft.com/office/drawing/2014/main" id="{70C8DCB8-7D95-243F-6FFE-833672543925}"/>
              </a:ext>
            </a:extLst>
          </p:cNvPr>
          <p:cNvSpPr/>
          <p:nvPr/>
        </p:nvSpPr>
        <p:spPr>
          <a:xfrm>
            <a:off x="2544040" y="4882405"/>
            <a:ext cx="914400" cy="914400"/>
          </a:xfrm>
          <a:prstGeom prst="ellipse">
            <a:avLst/>
          </a:prstGeom>
          <a:solidFill>
            <a:srgbClr val="FF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ko-Kore-KR" altLang="en-US" sz="2300" b="0" i="0" u="none" strike="noStrike" cap="none" spc="0" normalizeH="0" baseline="0">
              <a:ln>
                <a:noFill/>
              </a:ln>
              <a:solidFill>
                <a:srgbClr val="FFFFFF"/>
              </a:solidFill>
              <a:effectLst/>
              <a:uFillTx/>
              <a:latin typeface="+mn-lt"/>
              <a:ea typeface="+mn-ea"/>
              <a:cs typeface="+mn-cs"/>
              <a:sym typeface="나눔고딕"/>
            </a:endParaRPr>
          </a:p>
        </p:txBody>
      </p:sp>
      <p:cxnSp>
        <p:nvCxnSpPr>
          <p:cNvPr id="9" name="직선 연결선[R] 8">
            <a:extLst>
              <a:ext uri="{FF2B5EF4-FFF2-40B4-BE49-F238E27FC236}">
                <a16:creationId xmlns:a16="http://schemas.microsoft.com/office/drawing/2014/main" id="{1204947B-E469-4780-4800-3ECFFC4CDA16}"/>
              </a:ext>
            </a:extLst>
          </p:cNvPr>
          <p:cNvCxnSpPr>
            <a:cxnSpLocks/>
            <a:stCxn id="8" idx="5"/>
            <a:endCxn id="5" idx="2"/>
          </p:cNvCxnSpPr>
          <p:nvPr/>
        </p:nvCxnSpPr>
        <p:spPr>
          <a:xfrm>
            <a:off x="3324529" y="5662894"/>
            <a:ext cx="1941930" cy="1048311"/>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10" name="직선 연결선[R] 9">
            <a:extLst>
              <a:ext uri="{FF2B5EF4-FFF2-40B4-BE49-F238E27FC236}">
                <a16:creationId xmlns:a16="http://schemas.microsoft.com/office/drawing/2014/main" id="{2C9B80BE-0342-0A38-3248-F35B126544A2}"/>
              </a:ext>
            </a:extLst>
          </p:cNvPr>
          <p:cNvCxnSpPr>
            <a:cxnSpLocks/>
            <a:stCxn id="6" idx="3"/>
            <a:endCxn id="5" idx="7"/>
          </p:cNvCxnSpPr>
          <p:nvPr/>
        </p:nvCxnSpPr>
        <p:spPr>
          <a:xfrm flipH="1">
            <a:off x="6046948" y="5870712"/>
            <a:ext cx="2221313" cy="517204"/>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11" name="직선 연결선[R] 10">
            <a:extLst>
              <a:ext uri="{FF2B5EF4-FFF2-40B4-BE49-F238E27FC236}">
                <a16:creationId xmlns:a16="http://schemas.microsoft.com/office/drawing/2014/main" id="{8D83383F-B140-EE90-48D2-56531C935B04}"/>
              </a:ext>
            </a:extLst>
          </p:cNvPr>
          <p:cNvCxnSpPr>
            <a:cxnSpLocks/>
            <a:stCxn id="7" idx="0"/>
            <a:endCxn id="5" idx="4"/>
          </p:cNvCxnSpPr>
          <p:nvPr/>
        </p:nvCxnSpPr>
        <p:spPr>
          <a:xfrm flipV="1">
            <a:off x="5640531" y="7168405"/>
            <a:ext cx="83128" cy="1496291"/>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sp>
        <p:nvSpPr>
          <p:cNvPr id="12" name="TextBox 11">
            <a:extLst>
              <a:ext uri="{FF2B5EF4-FFF2-40B4-BE49-F238E27FC236}">
                <a16:creationId xmlns:a16="http://schemas.microsoft.com/office/drawing/2014/main" id="{4F6CE8A3-D3BA-4AB0-6395-4026E3811349}"/>
              </a:ext>
            </a:extLst>
          </p:cNvPr>
          <p:cNvSpPr txBox="1"/>
          <p:nvPr/>
        </p:nvSpPr>
        <p:spPr>
          <a:xfrm>
            <a:off x="6154182" y="6819999"/>
            <a:ext cx="219612" cy="33342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altLang="ko-Kore-KR" sz="1500" b="0" i="0" u="none" strike="noStrike" cap="none" spc="0" normalizeH="0" baseline="0" dirty="0">
                <a:ln>
                  <a:noFill/>
                </a:ln>
                <a:solidFill>
                  <a:srgbClr val="931B15"/>
                </a:solidFill>
                <a:effectLst/>
                <a:uFillTx/>
                <a:latin typeface="+mn-lt"/>
                <a:ea typeface="+mn-ea"/>
                <a:cs typeface="+mn-cs"/>
                <a:sym typeface="나눔고딕"/>
              </a:rPr>
              <a:t>1</a:t>
            </a:r>
            <a:endParaRPr kumimoji="0" lang="ko-Kore-KR" altLang="en-US" sz="1500" b="0" i="0" u="none" strike="noStrike" cap="none" spc="0" normalizeH="0" baseline="0" dirty="0">
              <a:ln>
                <a:noFill/>
              </a:ln>
              <a:solidFill>
                <a:srgbClr val="931B15"/>
              </a:solidFill>
              <a:effectLst/>
              <a:uFillTx/>
              <a:latin typeface="+mn-lt"/>
              <a:ea typeface="+mn-ea"/>
              <a:cs typeface="+mn-cs"/>
              <a:sym typeface="나눔고딕"/>
            </a:endParaRPr>
          </a:p>
        </p:txBody>
      </p:sp>
      <p:sp>
        <p:nvSpPr>
          <p:cNvPr id="13" name="TextBox 12">
            <a:extLst>
              <a:ext uri="{FF2B5EF4-FFF2-40B4-BE49-F238E27FC236}">
                <a16:creationId xmlns:a16="http://schemas.microsoft.com/office/drawing/2014/main" id="{B855255E-BE98-FAD2-9F79-5DC20F17D7B7}"/>
              </a:ext>
            </a:extLst>
          </p:cNvPr>
          <p:cNvSpPr txBox="1"/>
          <p:nvPr/>
        </p:nvSpPr>
        <p:spPr>
          <a:xfrm>
            <a:off x="9229891" y="5760126"/>
            <a:ext cx="219612" cy="33342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altLang="ko-Kore-KR" sz="1500" b="0" i="0" u="none" strike="noStrike" cap="none" spc="0" normalizeH="0" baseline="0" dirty="0">
                <a:ln>
                  <a:noFill/>
                </a:ln>
                <a:solidFill>
                  <a:srgbClr val="931B15"/>
                </a:solidFill>
                <a:effectLst/>
                <a:uFillTx/>
                <a:latin typeface="+mn-lt"/>
                <a:ea typeface="+mn-ea"/>
                <a:cs typeface="+mn-cs"/>
                <a:sym typeface="나눔고딕"/>
              </a:rPr>
              <a:t>3</a:t>
            </a:r>
            <a:endParaRPr kumimoji="0" lang="ko-Kore-KR" altLang="en-US" sz="1500" b="0" i="0" u="none" strike="noStrike" cap="none" spc="0" normalizeH="0" baseline="0" dirty="0">
              <a:ln>
                <a:noFill/>
              </a:ln>
              <a:solidFill>
                <a:srgbClr val="931B15"/>
              </a:solidFill>
              <a:effectLst/>
              <a:uFillTx/>
              <a:latin typeface="+mn-lt"/>
              <a:ea typeface="+mn-ea"/>
              <a:cs typeface="+mn-cs"/>
              <a:sym typeface="나눔고딕"/>
            </a:endParaRPr>
          </a:p>
        </p:txBody>
      </p:sp>
      <p:sp>
        <p:nvSpPr>
          <p:cNvPr id="14" name="TextBox 13">
            <a:extLst>
              <a:ext uri="{FF2B5EF4-FFF2-40B4-BE49-F238E27FC236}">
                <a16:creationId xmlns:a16="http://schemas.microsoft.com/office/drawing/2014/main" id="{92E62E9C-1E38-B95E-2F06-910194DCB9FD}"/>
              </a:ext>
            </a:extLst>
          </p:cNvPr>
          <p:cNvSpPr txBox="1"/>
          <p:nvPr/>
        </p:nvSpPr>
        <p:spPr>
          <a:xfrm>
            <a:off x="6154182" y="9313817"/>
            <a:ext cx="219612" cy="33342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altLang="ko-Kore-KR" sz="1500" b="0" i="0" u="none" strike="noStrike" cap="none" spc="0" normalizeH="0" baseline="0" dirty="0">
                <a:ln>
                  <a:noFill/>
                </a:ln>
                <a:solidFill>
                  <a:srgbClr val="931B15"/>
                </a:solidFill>
                <a:effectLst/>
                <a:uFillTx/>
                <a:latin typeface="+mn-lt"/>
                <a:ea typeface="+mn-ea"/>
                <a:cs typeface="+mn-cs"/>
                <a:sym typeface="나눔고딕"/>
              </a:rPr>
              <a:t>4</a:t>
            </a:r>
            <a:endParaRPr kumimoji="0" lang="ko-Kore-KR" altLang="en-US" sz="1500" b="0" i="0" u="none" strike="noStrike" cap="none" spc="0" normalizeH="0" baseline="0" dirty="0">
              <a:ln>
                <a:noFill/>
              </a:ln>
              <a:solidFill>
                <a:srgbClr val="931B15"/>
              </a:solidFill>
              <a:effectLst/>
              <a:uFillTx/>
              <a:latin typeface="+mn-lt"/>
              <a:ea typeface="+mn-ea"/>
              <a:cs typeface="+mn-cs"/>
              <a:sym typeface="나눔고딕"/>
            </a:endParaRPr>
          </a:p>
        </p:txBody>
      </p:sp>
      <p:sp>
        <p:nvSpPr>
          <p:cNvPr id="15" name="TextBox 14">
            <a:extLst>
              <a:ext uri="{FF2B5EF4-FFF2-40B4-BE49-F238E27FC236}">
                <a16:creationId xmlns:a16="http://schemas.microsoft.com/office/drawing/2014/main" id="{9E992ABE-10CD-E2E1-AB3F-C7A52E1467F0}"/>
              </a:ext>
            </a:extLst>
          </p:cNvPr>
          <p:cNvSpPr txBox="1"/>
          <p:nvPr/>
        </p:nvSpPr>
        <p:spPr>
          <a:xfrm>
            <a:off x="2621272" y="5656217"/>
            <a:ext cx="219612" cy="33342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altLang="ko-Kore-KR" sz="1500" b="0" i="0" u="none" strike="noStrike" cap="none" spc="0" normalizeH="0" baseline="0" dirty="0">
                <a:ln>
                  <a:noFill/>
                </a:ln>
                <a:solidFill>
                  <a:srgbClr val="931B15"/>
                </a:solidFill>
                <a:effectLst/>
                <a:uFillTx/>
                <a:latin typeface="+mn-lt"/>
                <a:ea typeface="+mn-ea"/>
                <a:cs typeface="+mn-cs"/>
                <a:sym typeface="나눔고딕"/>
              </a:rPr>
              <a:t>2</a:t>
            </a:r>
            <a:endParaRPr kumimoji="0" lang="ko-Kore-KR" altLang="en-US" sz="1500" b="0" i="0" u="none" strike="noStrike" cap="none" spc="0" normalizeH="0" baseline="0" dirty="0">
              <a:ln>
                <a:noFill/>
              </a:ln>
              <a:solidFill>
                <a:srgbClr val="931B15"/>
              </a:solidFill>
              <a:effectLst/>
              <a:uFillTx/>
              <a:latin typeface="+mn-lt"/>
              <a:ea typeface="+mn-ea"/>
              <a:cs typeface="+mn-cs"/>
              <a:sym typeface="나눔고딕"/>
            </a:endParaRPr>
          </a:p>
        </p:txBody>
      </p:sp>
      <p:graphicFrame>
        <p:nvGraphicFramePr>
          <p:cNvPr id="16" name="표 27">
            <a:extLst>
              <a:ext uri="{FF2B5EF4-FFF2-40B4-BE49-F238E27FC236}">
                <a16:creationId xmlns:a16="http://schemas.microsoft.com/office/drawing/2014/main" id="{6F34935C-3ECB-0B02-4876-7AA9BF5DC3C8}"/>
              </a:ext>
            </a:extLst>
          </p:cNvPr>
          <p:cNvGraphicFramePr>
            <a:graphicFrameLocks noGrp="1"/>
          </p:cNvGraphicFramePr>
          <p:nvPr>
            <p:extLst>
              <p:ext uri="{D42A27DB-BD31-4B8C-83A1-F6EECF244321}">
                <p14:modId xmlns:p14="http://schemas.microsoft.com/office/powerpoint/2010/main" val="2128955193"/>
              </p:ext>
            </p:extLst>
          </p:nvPr>
        </p:nvGraphicFramePr>
        <p:xfrm>
          <a:off x="13479584" y="5265344"/>
          <a:ext cx="8128000" cy="1592656"/>
        </p:xfrm>
        <a:graphic>
          <a:graphicData uri="http://schemas.openxmlformats.org/drawingml/2006/table">
            <a:tbl>
              <a:tblPr firstRow="1" bandRow="1">
                <a:tableStyleId>{5940675A-B579-460E-94D1-54222C63F5DA}</a:tableStyleId>
              </a:tblPr>
              <a:tblGrid>
                <a:gridCol w="2032000">
                  <a:extLst>
                    <a:ext uri="{9D8B030D-6E8A-4147-A177-3AD203B41FA5}">
                      <a16:colId xmlns:a16="http://schemas.microsoft.com/office/drawing/2014/main" val="2339277908"/>
                    </a:ext>
                  </a:extLst>
                </a:gridCol>
                <a:gridCol w="2032000">
                  <a:extLst>
                    <a:ext uri="{9D8B030D-6E8A-4147-A177-3AD203B41FA5}">
                      <a16:colId xmlns:a16="http://schemas.microsoft.com/office/drawing/2014/main" val="1116038045"/>
                    </a:ext>
                  </a:extLst>
                </a:gridCol>
                <a:gridCol w="2032000">
                  <a:extLst>
                    <a:ext uri="{9D8B030D-6E8A-4147-A177-3AD203B41FA5}">
                      <a16:colId xmlns:a16="http://schemas.microsoft.com/office/drawing/2014/main" val="1601180191"/>
                    </a:ext>
                  </a:extLst>
                </a:gridCol>
                <a:gridCol w="2032000">
                  <a:extLst>
                    <a:ext uri="{9D8B030D-6E8A-4147-A177-3AD203B41FA5}">
                      <a16:colId xmlns:a16="http://schemas.microsoft.com/office/drawing/2014/main" val="2149356741"/>
                    </a:ext>
                  </a:extLst>
                </a:gridCol>
              </a:tblGrid>
              <a:tr h="398164">
                <a:tc>
                  <a:txBody>
                    <a:bodyPr/>
                    <a:lstStyle/>
                    <a:p>
                      <a:r>
                        <a:rPr lang="en-US" altLang="ko-Kore-KR" dirty="0"/>
                        <a:t>1</a:t>
                      </a:r>
                      <a:endParaRPr lang="ko-Kore-KR" altLang="en-US" dirty="0"/>
                    </a:p>
                  </a:txBody>
                  <a:tcPr/>
                </a:tc>
                <a:tc>
                  <a:txBody>
                    <a:bodyPr/>
                    <a:lstStyle/>
                    <a:p>
                      <a:r>
                        <a:rPr lang="en-US" altLang="ko-Kore-KR" dirty="0"/>
                        <a:t>1</a:t>
                      </a:r>
                      <a:endParaRPr lang="ko-Kore-KR" altLang="en-US" dirty="0"/>
                    </a:p>
                  </a:txBody>
                  <a:tcPr/>
                </a:tc>
                <a:tc>
                  <a:txBody>
                    <a:bodyPr/>
                    <a:lstStyle/>
                    <a:p>
                      <a:r>
                        <a:rPr lang="en-US" altLang="ko-Kore-KR" dirty="0"/>
                        <a:t>1</a:t>
                      </a:r>
                      <a:endParaRPr lang="ko-Kore-KR" altLang="en-US" dirty="0"/>
                    </a:p>
                  </a:txBody>
                  <a:tcPr/>
                </a:tc>
                <a:tc>
                  <a:txBody>
                    <a:bodyPr/>
                    <a:lstStyle/>
                    <a:p>
                      <a:r>
                        <a:rPr lang="en-US" altLang="ko-Kore-KR" dirty="0"/>
                        <a:t>1</a:t>
                      </a:r>
                      <a:endParaRPr lang="ko-Kore-KR" altLang="en-US" dirty="0"/>
                    </a:p>
                  </a:txBody>
                  <a:tcPr/>
                </a:tc>
                <a:extLst>
                  <a:ext uri="{0D108BD9-81ED-4DB2-BD59-A6C34878D82A}">
                    <a16:rowId xmlns:a16="http://schemas.microsoft.com/office/drawing/2014/main" val="2631237286"/>
                  </a:ext>
                </a:extLst>
              </a:tr>
              <a:tr h="398164">
                <a:tc>
                  <a:txBody>
                    <a:bodyPr/>
                    <a:lstStyle/>
                    <a:p>
                      <a:r>
                        <a:rPr lang="en-US" altLang="ko-Kore-KR" dirty="0"/>
                        <a:t>1</a:t>
                      </a:r>
                      <a:endParaRPr lang="ko-Kore-KR" altLang="en-US" dirty="0"/>
                    </a:p>
                  </a:txBody>
                  <a:tcPr/>
                </a:tc>
                <a:tc>
                  <a:txBody>
                    <a:bodyPr/>
                    <a:lstStyle/>
                    <a:p>
                      <a:r>
                        <a:rPr lang="en-US" altLang="ko-Kore-KR" dirty="0"/>
                        <a:t>1</a:t>
                      </a:r>
                      <a:endParaRPr lang="ko-Kore-KR" altLang="en-US" dirty="0"/>
                    </a:p>
                  </a:txBody>
                  <a:tcPr/>
                </a:tc>
                <a:tc>
                  <a:txBody>
                    <a:bodyPr/>
                    <a:lstStyle/>
                    <a:p>
                      <a:r>
                        <a:rPr lang="en-US" altLang="ko-Kore-KR" dirty="0"/>
                        <a:t>0</a:t>
                      </a:r>
                      <a:endParaRPr lang="ko-Kore-KR" altLang="en-US" dirty="0"/>
                    </a:p>
                  </a:txBody>
                  <a:tcPr/>
                </a:tc>
                <a:tc>
                  <a:txBody>
                    <a:bodyPr/>
                    <a:lstStyle/>
                    <a:p>
                      <a:r>
                        <a:rPr lang="en-US" altLang="ko-Kore-KR" dirty="0"/>
                        <a:t>0</a:t>
                      </a:r>
                      <a:endParaRPr lang="ko-Kore-KR" altLang="en-US" dirty="0"/>
                    </a:p>
                  </a:txBody>
                  <a:tcPr/>
                </a:tc>
                <a:extLst>
                  <a:ext uri="{0D108BD9-81ED-4DB2-BD59-A6C34878D82A}">
                    <a16:rowId xmlns:a16="http://schemas.microsoft.com/office/drawing/2014/main" val="812951442"/>
                  </a:ext>
                </a:extLst>
              </a:tr>
              <a:tr h="398164">
                <a:tc>
                  <a:txBody>
                    <a:bodyPr/>
                    <a:lstStyle/>
                    <a:p>
                      <a:r>
                        <a:rPr lang="en-US" altLang="ko-Kore-KR" dirty="0"/>
                        <a:t>1</a:t>
                      </a:r>
                      <a:endParaRPr lang="ko-Kore-KR" altLang="en-US" dirty="0"/>
                    </a:p>
                  </a:txBody>
                  <a:tcPr/>
                </a:tc>
                <a:tc>
                  <a:txBody>
                    <a:bodyPr/>
                    <a:lstStyle/>
                    <a:p>
                      <a:r>
                        <a:rPr lang="en-US" altLang="ko-Kore-KR" dirty="0"/>
                        <a:t>0</a:t>
                      </a:r>
                      <a:endParaRPr lang="ko-Kore-KR" altLang="en-US" dirty="0"/>
                    </a:p>
                  </a:txBody>
                  <a:tcPr/>
                </a:tc>
                <a:tc>
                  <a:txBody>
                    <a:bodyPr/>
                    <a:lstStyle/>
                    <a:p>
                      <a:r>
                        <a:rPr lang="en-US" altLang="ko-Kore-KR" dirty="0"/>
                        <a:t>1</a:t>
                      </a:r>
                      <a:endParaRPr lang="ko-Kore-KR" altLang="en-US" dirty="0"/>
                    </a:p>
                  </a:txBody>
                  <a:tcPr/>
                </a:tc>
                <a:tc>
                  <a:txBody>
                    <a:bodyPr/>
                    <a:lstStyle/>
                    <a:p>
                      <a:r>
                        <a:rPr lang="en-US" altLang="ko-Kore-KR" dirty="0"/>
                        <a:t>0</a:t>
                      </a:r>
                      <a:endParaRPr lang="ko-Kore-KR" altLang="en-US" dirty="0"/>
                    </a:p>
                  </a:txBody>
                  <a:tcPr/>
                </a:tc>
                <a:extLst>
                  <a:ext uri="{0D108BD9-81ED-4DB2-BD59-A6C34878D82A}">
                    <a16:rowId xmlns:a16="http://schemas.microsoft.com/office/drawing/2014/main" val="3444032188"/>
                  </a:ext>
                </a:extLst>
              </a:tr>
              <a:tr h="398164">
                <a:tc>
                  <a:txBody>
                    <a:bodyPr/>
                    <a:lstStyle/>
                    <a:p>
                      <a:r>
                        <a:rPr lang="en-US" altLang="ko-Kore-KR" dirty="0"/>
                        <a:t>1</a:t>
                      </a:r>
                      <a:endParaRPr lang="ko-Kore-KR" altLang="en-US" dirty="0"/>
                    </a:p>
                  </a:txBody>
                  <a:tcPr/>
                </a:tc>
                <a:tc>
                  <a:txBody>
                    <a:bodyPr/>
                    <a:lstStyle/>
                    <a:p>
                      <a:r>
                        <a:rPr lang="en-US" altLang="ko-Kore-KR" dirty="0"/>
                        <a:t>0</a:t>
                      </a:r>
                      <a:endParaRPr lang="ko-Kore-KR" altLang="en-US" dirty="0"/>
                    </a:p>
                  </a:txBody>
                  <a:tcPr/>
                </a:tc>
                <a:tc>
                  <a:txBody>
                    <a:bodyPr/>
                    <a:lstStyle/>
                    <a:p>
                      <a:r>
                        <a:rPr lang="en-US" altLang="ko-Kore-KR" dirty="0"/>
                        <a:t>0</a:t>
                      </a:r>
                      <a:endParaRPr lang="ko-Kore-KR" altLang="en-US" dirty="0"/>
                    </a:p>
                  </a:txBody>
                  <a:tcPr/>
                </a:tc>
                <a:tc>
                  <a:txBody>
                    <a:bodyPr/>
                    <a:lstStyle/>
                    <a:p>
                      <a:r>
                        <a:rPr lang="en-US" altLang="ko-Kore-KR" dirty="0"/>
                        <a:t>1</a:t>
                      </a:r>
                      <a:endParaRPr lang="ko-Kore-KR" altLang="en-US" dirty="0"/>
                    </a:p>
                  </a:txBody>
                  <a:tcPr/>
                </a:tc>
                <a:extLst>
                  <a:ext uri="{0D108BD9-81ED-4DB2-BD59-A6C34878D82A}">
                    <a16:rowId xmlns:a16="http://schemas.microsoft.com/office/drawing/2014/main" val="2215120172"/>
                  </a:ext>
                </a:extLst>
              </a:tr>
            </a:tbl>
          </a:graphicData>
        </a:graphic>
      </p:graphicFrame>
      <p:sp>
        <p:nvSpPr>
          <p:cNvPr id="17" name="TextBox 16">
            <a:extLst>
              <a:ext uri="{FF2B5EF4-FFF2-40B4-BE49-F238E27FC236}">
                <a16:creationId xmlns:a16="http://schemas.microsoft.com/office/drawing/2014/main" id="{5ADEC1B0-03D5-ADB8-B479-F6111FCCD229}"/>
              </a:ext>
            </a:extLst>
          </p:cNvPr>
          <p:cNvSpPr txBox="1"/>
          <p:nvPr/>
        </p:nvSpPr>
        <p:spPr>
          <a:xfrm>
            <a:off x="16292440" y="4807658"/>
            <a:ext cx="2502288" cy="33342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altLang="ko-Kore-KR" sz="1500" b="0" i="0" u="none" strike="noStrike" cap="none" spc="0" normalizeH="0" baseline="0" dirty="0">
                <a:ln>
                  <a:noFill/>
                </a:ln>
                <a:solidFill>
                  <a:srgbClr val="931B15"/>
                </a:solidFill>
                <a:effectLst/>
                <a:uFillTx/>
                <a:latin typeface="+mn-lt"/>
                <a:ea typeface="+mn-ea"/>
                <a:cs typeface="+mn-cs"/>
                <a:sym typeface="나눔고딕"/>
              </a:rPr>
              <a:t>Adjacency Matrix A (4 X 4)</a:t>
            </a:r>
            <a:endParaRPr kumimoji="0" lang="ko-Kore-KR" altLang="en-US" sz="1500" b="0" i="0" u="none" strike="noStrike" cap="none" spc="0" normalizeH="0" baseline="0" dirty="0">
              <a:ln>
                <a:noFill/>
              </a:ln>
              <a:solidFill>
                <a:srgbClr val="931B15"/>
              </a:solidFill>
              <a:effectLst/>
              <a:uFillTx/>
              <a:latin typeface="+mn-lt"/>
              <a:ea typeface="+mn-ea"/>
              <a:cs typeface="+mn-cs"/>
              <a:sym typeface="나눔고딕"/>
            </a:endParaRPr>
          </a:p>
        </p:txBody>
      </p:sp>
      <p:graphicFrame>
        <p:nvGraphicFramePr>
          <p:cNvPr id="18" name="표 29">
            <a:extLst>
              <a:ext uri="{FF2B5EF4-FFF2-40B4-BE49-F238E27FC236}">
                <a16:creationId xmlns:a16="http://schemas.microsoft.com/office/drawing/2014/main" id="{81BC1E48-1B9E-75C8-FA55-44600125F0FE}"/>
              </a:ext>
            </a:extLst>
          </p:cNvPr>
          <p:cNvGraphicFramePr>
            <a:graphicFrameLocks noGrp="1"/>
          </p:cNvGraphicFramePr>
          <p:nvPr>
            <p:extLst>
              <p:ext uri="{D42A27DB-BD31-4B8C-83A1-F6EECF244321}">
                <p14:modId xmlns:p14="http://schemas.microsoft.com/office/powerpoint/2010/main" val="2977107775"/>
              </p:ext>
            </p:extLst>
          </p:nvPr>
        </p:nvGraphicFramePr>
        <p:xfrm>
          <a:off x="1554612" y="4332849"/>
          <a:ext cx="286171" cy="1854200"/>
        </p:xfrm>
        <a:graphic>
          <a:graphicData uri="http://schemas.openxmlformats.org/drawingml/2006/table">
            <a:tbl>
              <a:tblPr firstRow="1" bandRow="1">
                <a:tableStyleId>{5940675A-B579-460E-94D1-54222C63F5DA}</a:tableStyleId>
              </a:tblPr>
              <a:tblGrid>
                <a:gridCol w="286171">
                  <a:extLst>
                    <a:ext uri="{9D8B030D-6E8A-4147-A177-3AD203B41FA5}">
                      <a16:colId xmlns:a16="http://schemas.microsoft.com/office/drawing/2014/main" val="145629825"/>
                    </a:ext>
                  </a:extLst>
                </a:gridCol>
              </a:tblGrid>
              <a:tr h="370840">
                <a:tc>
                  <a:txBody>
                    <a:bodyPr/>
                    <a:lstStyle/>
                    <a:p>
                      <a:endParaRPr lang="ko-Kore-KR" altLang="en-US" dirty="0"/>
                    </a:p>
                  </a:txBody>
                  <a:tcPr>
                    <a:solidFill>
                      <a:schemeClr val="tx1">
                        <a:lumMod val="40000"/>
                        <a:lumOff val="60000"/>
                      </a:schemeClr>
                    </a:solidFill>
                  </a:tcPr>
                </a:tc>
                <a:extLst>
                  <a:ext uri="{0D108BD9-81ED-4DB2-BD59-A6C34878D82A}">
                    <a16:rowId xmlns:a16="http://schemas.microsoft.com/office/drawing/2014/main" val="3222372328"/>
                  </a:ext>
                </a:extLst>
              </a:tr>
              <a:tr h="370840">
                <a:tc>
                  <a:txBody>
                    <a:bodyPr/>
                    <a:lstStyle/>
                    <a:p>
                      <a:endParaRPr lang="ko-Kore-KR" altLang="en-US" dirty="0"/>
                    </a:p>
                  </a:txBody>
                  <a:tcPr>
                    <a:solidFill>
                      <a:schemeClr val="tx1">
                        <a:lumMod val="50000"/>
                      </a:schemeClr>
                    </a:solidFill>
                  </a:tcPr>
                </a:tc>
                <a:extLst>
                  <a:ext uri="{0D108BD9-81ED-4DB2-BD59-A6C34878D82A}">
                    <a16:rowId xmlns:a16="http://schemas.microsoft.com/office/drawing/2014/main" val="2679460094"/>
                  </a:ext>
                </a:extLst>
              </a:tr>
              <a:tr h="370840">
                <a:tc>
                  <a:txBody>
                    <a:bodyPr/>
                    <a:lstStyle/>
                    <a:p>
                      <a:endParaRPr lang="ko-Kore-KR" altLang="en-US" dirty="0"/>
                    </a:p>
                  </a:txBody>
                  <a:tcPr>
                    <a:solidFill>
                      <a:schemeClr val="tx1">
                        <a:lumMod val="60000"/>
                        <a:lumOff val="40000"/>
                      </a:schemeClr>
                    </a:solidFill>
                  </a:tcPr>
                </a:tc>
                <a:extLst>
                  <a:ext uri="{0D108BD9-81ED-4DB2-BD59-A6C34878D82A}">
                    <a16:rowId xmlns:a16="http://schemas.microsoft.com/office/drawing/2014/main" val="1196215561"/>
                  </a:ext>
                </a:extLst>
              </a:tr>
              <a:tr h="370840">
                <a:tc>
                  <a:txBody>
                    <a:bodyPr/>
                    <a:lstStyle/>
                    <a:p>
                      <a:endParaRPr lang="ko-Kore-KR" altLang="en-US" dirty="0"/>
                    </a:p>
                  </a:txBody>
                  <a:tcPr>
                    <a:solidFill>
                      <a:schemeClr val="tx1">
                        <a:lumMod val="60000"/>
                        <a:lumOff val="40000"/>
                      </a:schemeClr>
                    </a:solidFill>
                  </a:tcPr>
                </a:tc>
                <a:extLst>
                  <a:ext uri="{0D108BD9-81ED-4DB2-BD59-A6C34878D82A}">
                    <a16:rowId xmlns:a16="http://schemas.microsoft.com/office/drawing/2014/main" val="1670312458"/>
                  </a:ext>
                </a:extLst>
              </a:tr>
              <a:tr h="370840">
                <a:tc>
                  <a:txBody>
                    <a:bodyPr/>
                    <a:lstStyle/>
                    <a:p>
                      <a:endParaRPr lang="ko-Kore-KR" altLang="en-US" dirty="0"/>
                    </a:p>
                  </a:txBody>
                  <a:tcPr>
                    <a:solidFill>
                      <a:schemeClr val="tx1">
                        <a:lumMod val="40000"/>
                        <a:lumOff val="60000"/>
                      </a:schemeClr>
                    </a:solidFill>
                  </a:tcPr>
                </a:tc>
                <a:extLst>
                  <a:ext uri="{0D108BD9-81ED-4DB2-BD59-A6C34878D82A}">
                    <a16:rowId xmlns:a16="http://schemas.microsoft.com/office/drawing/2014/main" val="803236458"/>
                  </a:ext>
                </a:extLst>
              </a:tr>
            </a:tbl>
          </a:graphicData>
        </a:graphic>
      </p:graphicFrame>
      <p:graphicFrame>
        <p:nvGraphicFramePr>
          <p:cNvPr id="19" name="표 18">
            <a:extLst>
              <a:ext uri="{FF2B5EF4-FFF2-40B4-BE49-F238E27FC236}">
                <a16:creationId xmlns:a16="http://schemas.microsoft.com/office/drawing/2014/main" id="{056D88C0-175C-DCA4-73CB-7FCB22E9EBA7}"/>
              </a:ext>
            </a:extLst>
          </p:cNvPr>
          <p:cNvGraphicFramePr>
            <a:graphicFrameLocks noGrp="1"/>
          </p:cNvGraphicFramePr>
          <p:nvPr>
            <p:extLst>
              <p:ext uri="{D42A27DB-BD31-4B8C-83A1-F6EECF244321}">
                <p14:modId xmlns:p14="http://schemas.microsoft.com/office/powerpoint/2010/main" val="3547292481"/>
              </p:ext>
            </p:extLst>
          </p:nvPr>
        </p:nvGraphicFramePr>
        <p:xfrm>
          <a:off x="9908902" y="4436758"/>
          <a:ext cx="286171" cy="1854200"/>
        </p:xfrm>
        <a:graphic>
          <a:graphicData uri="http://schemas.openxmlformats.org/drawingml/2006/table">
            <a:tbl>
              <a:tblPr firstRow="1" bandRow="1">
                <a:tableStyleId>{5940675A-B579-460E-94D1-54222C63F5DA}</a:tableStyleId>
              </a:tblPr>
              <a:tblGrid>
                <a:gridCol w="286171">
                  <a:extLst>
                    <a:ext uri="{9D8B030D-6E8A-4147-A177-3AD203B41FA5}">
                      <a16:colId xmlns:a16="http://schemas.microsoft.com/office/drawing/2014/main" val="145629825"/>
                    </a:ext>
                  </a:extLst>
                </a:gridCol>
              </a:tblGrid>
              <a:tr h="370840">
                <a:tc>
                  <a:txBody>
                    <a:bodyPr/>
                    <a:lstStyle/>
                    <a:p>
                      <a:endParaRPr lang="ko-Kore-KR" altLang="en-US" dirty="0"/>
                    </a:p>
                  </a:txBody>
                  <a:tcPr>
                    <a:solidFill>
                      <a:schemeClr val="accent1">
                        <a:lumMod val="20000"/>
                        <a:lumOff val="80000"/>
                      </a:schemeClr>
                    </a:solidFill>
                  </a:tcPr>
                </a:tc>
                <a:extLst>
                  <a:ext uri="{0D108BD9-81ED-4DB2-BD59-A6C34878D82A}">
                    <a16:rowId xmlns:a16="http://schemas.microsoft.com/office/drawing/2014/main" val="3222372328"/>
                  </a:ext>
                </a:extLst>
              </a:tr>
              <a:tr h="370840">
                <a:tc>
                  <a:txBody>
                    <a:bodyPr/>
                    <a:lstStyle/>
                    <a:p>
                      <a:endParaRPr lang="ko-Kore-KR" altLang="en-US" dirty="0"/>
                    </a:p>
                  </a:txBody>
                  <a:tcPr>
                    <a:solidFill>
                      <a:schemeClr val="accent1">
                        <a:lumMod val="75000"/>
                      </a:schemeClr>
                    </a:solidFill>
                  </a:tcPr>
                </a:tc>
                <a:extLst>
                  <a:ext uri="{0D108BD9-81ED-4DB2-BD59-A6C34878D82A}">
                    <a16:rowId xmlns:a16="http://schemas.microsoft.com/office/drawing/2014/main" val="2679460094"/>
                  </a:ext>
                </a:extLst>
              </a:tr>
              <a:tr h="370840">
                <a:tc>
                  <a:txBody>
                    <a:bodyPr/>
                    <a:lstStyle/>
                    <a:p>
                      <a:endParaRPr lang="ko-Kore-KR" altLang="en-US" dirty="0"/>
                    </a:p>
                  </a:txBody>
                  <a:tcPr>
                    <a:solidFill>
                      <a:schemeClr val="accent1">
                        <a:lumMod val="20000"/>
                        <a:lumOff val="80000"/>
                      </a:schemeClr>
                    </a:solidFill>
                  </a:tcPr>
                </a:tc>
                <a:extLst>
                  <a:ext uri="{0D108BD9-81ED-4DB2-BD59-A6C34878D82A}">
                    <a16:rowId xmlns:a16="http://schemas.microsoft.com/office/drawing/2014/main" val="1196215561"/>
                  </a:ext>
                </a:extLst>
              </a:tr>
              <a:tr h="370840">
                <a:tc>
                  <a:txBody>
                    <a:bodyPr/>
                    <a:lstStyle/>
                    <a:p>
                      <a:endParaRPr lang="ko-Kore-KR" altLang="en-US" dirty="0"/>
                    </a:p>
                  </a:txBody>
                  <a:tcPr>
                    <a:solidFill>
                      <a:schemeClr val="accent1">
                        <a:lumMod val="50000"/>
                      </a:schemeClr>
                    </a:solidFill>
                  </a:tcPr>
                </a:tc>
                <a:extLst>
                  <a:ext uri="{0D108BD9-81ED-4DB2-BD59-A6C34878D82A}">
                    <a16:rowId xmlns:a16="http://schemas.microsoft.com/office/drawing/2014/main" val="1670312458"/>
                  </a:ext>
                </a:extLst>
              </a:tr>
              <a:tr h="370840">
                <a:tc>
                  <a:txBody>
                    <a:bodyPr/>
                    <a:lstStyle/>
                    <a:p>
                      <a:endParaRPr lang="ko-Kore-KR" altLang="en-US" dirty="0"/>
                    </a:p>
                  </a:txBody>
                  <a:tcPr>
                    <a:solidFill>
                      <a:schemeClr val="accent1">
                        <a:lumMod val="20000"/>
                        <a:lumOff val="80000"/>
                      </a:schemeClr>
                    </a:solidFill>
                  </a:tcPr>
                </a:tc>
                <a:extLst>
                  <a:ext uri="{0D108BD9-81ED-4DB2-BD59-A6C34878D82A}">
                    <a16:rowId xmlns:a16="http://schemas.microsoft.com/office/drawing/2014/main" val="803236458"/>
                  </a:ext>
                </a:extLst>
              </a:tr>
            </a:tbl>
          </a:graphicData>
        </a:graphic>
      </p:graphicFrame>
      <p:graphicFrame>
        <p:nvGraphicFramePr>
          <p:cNvPr id="20" name="표 19">
            <a:extLst>
              <a:ext uri="{FF2B5EF4-FFF2-40B4-BE49-F238E27FC236}">
                <a16:creationId xmlns:a16="http://schemas.microsoft.com/office/drawing/2014/main" id="{615EC5C3-933A-8097-05B4-D092DF235B1C}"/>
              </a:ext>
            </a:extLst>
          </p:cNvPr>
          <p:cNvGraphicFramePr>
            <a:graphicFrameLocks noGrp="1"/>
          </p:cNvGraphicFramePr>
          <p:nvPr>
            <p:extLst>
              <p:ext uri="{D42A27DB-BD31-4B8C-83A1-F6EECF244321}">
                <p14:modId xmlns:p14="http://schemas.microsoft.com/office/powerpoint/2010/main" val="26357928"/>
              </p:ext>
            </p:extLst>
          </p:nvPr>
        </p:nvGraphicFramePr>
        <p:xfrm>
          <a:off x="5503157" y="4270503"/>
          <a:ext cx="286171" cy="1854200"/>
        </p:xfrm>
        <a:graphic>
          <a:graphicData uri="http://schemas.openxmlformats.org/drawingml/2006/table">
            <a:tbl>
              <a:tblPr firstRow="1" bandRow="1">
                <a:tableStyleId>{5940675A-B579-460E-94D1-54222C63F5DA}</a:tableStyleId>
              </a:tblPr>
              <a:tblGrid>
                <a:gridCol w="286171">
                  <a:extLst>
                    <a:ext uri="{9D8B030D-6E8A-4147-A177-3AD203B41FA5}">
                      <a16:colId xmlns:a16="http://schemas.microsoft.com/office/drawing/2014/main" val="145629825"/>
                    </a:ext>
                  </a:extLst>
                </a:gridCol>
              </a:tblGrid>
              <a:tr h="370840">
                <a:tc>
                  <a:txBody>
                    <a:bodyPr/>
                    <a:lstStyle/>
                    <a:p>
                      <a:endParaRPr lang="ko-Kore-KR" altLang="en-US" dirty="0"/>
                    </a:p>
                  </a:txBody>
                  <a:tcPr>
                    <a:solidFill>
                      <a:schemeClr val="bg1">
                        <a:lumMod val="85000"/>
                      </a:schemeClr>
                    </a:solidFill>
                  </a:tcPr>
                </a:tc>
                <a:extLst>
                  <a:ext uri="{0D108BD9-81ED-4DB2-BD59-A6C34878D82A}">
                    <a16:rowId xmlns:a16="http://schemas.microsoft.com/office/drawing/2014/main" val="3222372328"/>
                  </a:ext>
                </a:extLst>
              </a:tr>
              <a:tr h="370840">
                <a:tc>
                  <a:txBody>
                    <a:bodyPr/>
                    <a:lstStyle/>
                    <a:p>
                      <a:endParaRPr lang="ko-Kore-KR" altLang="en-US" dirty="0"/>
                    </a:p>
                  </a:txBody>
                  <a:tcPr>
                    <a:solidFill>
                      <a:schemeClr val="bg1">
                        <a:lumMod val="65000"/>
                      </a:schemeClr>
                    </a:solidFill>
                  </a:tcPr>
                </a:tc>
                <a:extLst>
                  <a:ext uri="{0D108BD9-81ED-4DB2-BD59-A6C34878D82A}">
                    <a16:rowId xmlns:a16="http://schemas.microsoft.com/office/drawing/2014/main" val="2679460094"/>
                  </a:ext>
                </a:extLst>
              </a:tr>
              <a:tr h="370840">
                <a:tc>
                  <a:txBody>
                    <a:bodyPr/>
                    <a:lstStyle/>
                    <a:p>
                      <a:endParaRPr lang="ko-Kore-KR" altLang="en-US" dirty="0"/>
                    </a:p>
                  </a:txBody>
                  <a:tcPr>
                    <a:solidFill>
                      <a:schemeClr val="bg1">
                        <a:lumMod val="50000"/>
                      </a:schemeClr>
                    </a:solidFill>
                  </a:tcPr>
                </a:tc>
                <a:extLst>
                  <a:ext uri="{0D108BD9-81ED-4DB2-BD59-A6C34878D82A}">
                    <a16:rowId xmlns:a16="http://schemas.microsoft.com/office/drawing/2014/main" val="1196215561"/>
                  </a:ext>
                </a:extLst>
              </a:tr>
              <a:tr h="370840">
                <a:tc>
                  <a:txBody>
                    <a:bodyPr/>
                    <a:lstStyle/>
                    <a:p>
                      <a:endParaRPr lang="ko-Kore-KR" altLang="en-US" dirty="0"/>
                    </a:p>
                  </a:txBody>
                  <a:tcPr>
                    <a:solidFill>
                      <a:schemeClr val="bg1">
                        <a:lumMod val="95000"/>
                      </a:schemeClr>
                    </a:solidFill>
                  </a:tcPr>
                </a:tc>
                <a:extLst>
                  <a:ext uri="{0D108BD9-81ED-4DB2-BD59-A6C34878D82A}">
                    <a16:rowId xmlns:a16="http://schemas.microsoft.com/office/drawing/2014/main" val="1670312458"/>
                  </a:ext>
                </a:extLst>
              </a:tr>
              <a:tr h="370840">
                <a:tc>
                  <a:txBody>
                    <a:bodyPr/>
                    <a:lstStyle/>
                    <a:p>
                      <a:endParaRPr lang="ko-Kore-KR" altLang="en-US" dirty="0"/>
                    </a:p>
                  </a:txBody>
                  <a:tcPr>
                    <a:solidFill>
                      <a:schemeClr val="bg1">
                        <a:lumMod val="50000"/>
                      </a:schemeClr>
                    </a:solidFill>
                  </a:tcPr>
                </a:tc>
                <a:extLst>
                  <a:ext uri="{0D108BD9-81ED-4DB2-BD59-A6C34878D82A}">
                    <a16:rowId xmlns:a16="http://schemas.microsoft.com/office/drawing/2014/main" val="803236458"/>
                  </a:ext>
                </a:extLst>
              </a:tr>
            </a:tbl>
          </a:graphicData>
        </a:graphic>
      </p:graphicFrame>
      <p:graphicFrame>
        <p:nvGraphicFramePr>
          <p:cNvPr id="21" name="표 20">
            <a:extLst>
              <a:ext uri="{FF2B5EF4-FFF2-40B4-BE49-F238E27FC236}">
                <a16:creationId xmlns:a16="http://schemas.microsoft.com/office/drawing/2014/main" id="{81D76D09-7E49-2E15-1A5A-5E5BA3C5DD3B}"/>
              </a:ext>
            </a:extLst>
          </p:cNvPr>
          <p:cNvGraphicFramePr>
            <a:graphicFrameLocks noGrp="1"/>
          </p:cNvGraphicFramePr>
          <p:nvPr>
            <p:extLst>
              <p:ext uri="{D42A27DB-BD31-4B8C-83A1-F6EECF244321}">
                <p14:modId xmlns:p14="http://schemas.microsoft.com/office/powerpoint/2010/main" val="3003466058"/>
              </p:ext>
            </p:extLst>
          </p:nvPr>
        </p:nvGraphicFramePr>
        <p:xfrm>
          <a:off x="4547193" y="8032013"/>
          <a:ext cx="246380" cy="1854200"/>
        </p:xfrm>
        <a:graphic>
          <a:graphicData uri="http://schemas.openxmlformats.org/drawingml/2006/table">
            <a:tbl>
              <a:tblPr firstRow="1" bandRow="1">
                <a:tableStyleId>{5940675A-B579-460E-94D1-54222C63F5DA}</a:tableStyleId>
              </a:tblPr>
              <a:tblGrid>
                <a:gridCol w="246380">
                  <a:extLst>
                    <a:ext uri="{9D8B030D-6E8A-4147-A177-3AD203B41FA5}">
                      <a16:colId xmlns:a16="http://schemas.microsoft.com/office/drawing/2014/main" val="145629825"/>
                    </a:ext>
                  </a:extLst>
                </a:gridCol>
              </a:tblGrid>
              <a:tr h="370840">
                <a:tc>
                  <a:txBody>
                    <a:bodyPr/>
                    <a:lstStyle/>
                    <a:p>
                      <a:endParaRPr lang="ko-Kore-KR" altLang="en-US" dirty="0"/>
                    </a:p>
                  </a:txBody>
                  <a:tcPr>
                    <a:solidFill>
                      <a:schemeClr val="accent3">
                        <a:lumMod val="20000"/>
                        <a:lumOff val="80000"/>
                      </a:schemeClr>
                    </a:solidFill>
                  </a:tcPr>
                </a:tc>
                <a:extLst>
                  <a:ext uri="{0D108BD9-81ED-4DB2-BD59-A6C34878D82A}">
                    <a16:rowId xmlns:a16="http://schemas.microsoft.com/office/drawing/2014/main" val="3222372328"/>
                  </a:ext>
                </a:extLst>
              </a:tr>
              <a:tr h="370840">
                <a:tc>
                  <a:txBody>
                    <a:bodyPr/>
                    <a:lstStyle/>
                    <a:p>
                      <a:endParaRPr lang="ko-Kore-KR" altLang="en-US" dirty="0"/>
                    </a:p>
                  </a:txBody>
                  <a:tcPr>
                    <a:solidFill>
                      <a:schemeClr val="accent3">
                        <a:lumMod val="60000"/>
                        <a:lumOff val="40000"/>
                      </a:schemeClr>
                    </a:solidFill>
                  </a:tcPr>
                </a:tc>
                <a:extLst>
                  <a:ext uri="{0D108BD9-81ED-4DB2-BD59-A6C34878D82A}">
                    <a16:rowId xmlns:a16="http://schemas.microsoft.com/office/drawing/2014/main" val="2679460094"/>
                  </a:ext>
                </a:extLst>
              </a:tr>
              <a:tr h="370840">
                <a:tc>
                  <a:txBody>
                    <a:bodyPr/>
                    <a:lstStyle/>
                    <a:p>
                      <a:endParaRPr lang="ko-Kore-KR" altLang="en-US" dirty="0"/>
                    </a:p>
                  </a:txBody>
                  <a:tcPr>
                    <a:solidFill>
                      <a:schemeClr val="accent3">
                        <a:lumMod val="50000"/>
                      </a:schemeClr>
                    </a:solidFill>
                  </a:tcPr>
                </a:tc>
                <a:extLst>
                  <a:ext uri="{0D108BD9-81ED-4DB2-BD59-A6C34878D82A}">
                    <a16:rowId xmlns:a16="http://schemas.microsoft.com/office/drawing/2014/main" val="1196215561"/>
                  </a:ext>
                </a:extLst>
              </a:tr>
              <a:tr h="370840">
                <a:tc>
                  <a:txBody>
                    <a:bodyPr/>
                    <a:lstStyle/>
                    <a:p>
                      <a:endParaRPr lang="ko-Kore-KR" altLang="en-US" dirty="0"/>
                    </a:p>
                  </a:txBody>
                  <a:tcPr>
                    <a:solidFill>
                      <a:schemeClr val="accent3">
                        <a:lumMod val="20000"/>
                        <a:lumOff val="80000"/>
                      </a:schemeClr>
                    </a:solidFill>
                  </a:tcPr>
                </a:tc>
                <a:extLst>
                  <a:ext uri="{0D108BD9-81ED-4DB2-BD59-A6C34878D82A}">
                    <a16:rowId xmlns:a16="http://schemas.microsoft.com/office/drawing/2014/main" val="1670312458"/>
                  </a:ext>
                </a:extLst>
              </a:tr>
              <a:tr h="370840">
                <a:tc>
                  <a:txBody>
                    <a:bodyPr/>
                    <a:lstStyle/>
                    <a:p>
                      <a:endParaRPr lang="ko-Kore-KR" altLang="en-US" dirty="0"/>
                    </a:p>
                  </a:txBody>
                  <a:tcPr>
                    <a:solidFill>
                      <a:schemeClr val="accent3">
                        <a:lumMod val="75000"/>
                      </a:schemeClr>
                    </a:solidFill>
                  </a:tcPr>
                </a:tc>
                <a:extLst>
                  <a:ext uri="{0D108BD9-81ED-4DB2-BD59-A6C34878D82A}">
                    <a16:rowId xmlns:a16="http://schemas.microsoft.com/office/drawing/2014/main" val="803236458"/>
                  </a:ext>
                </a:extLst>
              </a:tr>
            </a:tbl>
          </a:graphicData>
        </a:graphic>
      </p:graphicFrame>
      <p:grpSp>
        <p:nvGrpSpPr>
          <p:cNvPr id="22" name="그룹 21">
            <a:extLst>
              <a:ext uri="{FF2B5EF4-FFF2-40B4-BE49-F238E27FC236}">
                <a16:creationId xmlns:a16="http://schemas.microsoft.com/office/drawing/2014/main" id="{0A2AF213-C2F3-E346-424D-91F01076AA2F}"/>
              </a:ext>
            </a:extLst>
          </p:cNvPr>
          <p:cNvGrpSpPr/>
          <p:nvPr/>
        </p:nvGrpSpPr>
        <p:grpSpPr>
          <a:xfrm>
            <a:off x="13915679" y="7447892"/>
            <a:ext cx="4067524" cy="2137388"/>
            <a:chOff x="12339128" y="11106831"/>
            <a:chExt cx="1862138" cy="1048930"/>
          </a:xfrm>
        </p:grpSpPr>
        <p:pic>
          <p:nvPicPr>
            <p:cNvPr id="23" name="table">
              <a:extLst>
                <a:ext uri="{FF2B5EF4-FFF2-40B4-BE49-F238E27FC236}">
                  <a16:creationId xmlns:a16="http://schemas.microsoft.com/office/drawing/2014/main" id="{0E4C7598-BDC9-752E-858A-193C73DD48C6}"/>
                </a:ext>
              </a:extLst>
            </p:cNvPr>
            <p:cNvPicPr>
              <a:picLocks noChangeAspect="1"/>
            </p:cNvPicPr>
            <p:nvPr/>
          </p:nvPicPr>
          <p:blipFill>
            <a:blip r:embed="rId2"/>
            <a:stretch>
              <a:fillRect/>
            </a:stretch>
          </p:blipFill>
          <p:spPr>
            <a:xfrm rot="5400000">
              <a:off x="13125021" y="10591166"/>
              <a:ext cx="284886" cy="1856671"/>
            </a:xfrm>
            <a:prstGeom prst="rect">
              <a:avLst/>
            </a:prstGeom>
          </p:spPr>
        </p:pic>
        <p:pic>
          <p:nvPicPr>
            <p:cNvPr id="24" name="table">
              <a:extLst>
                <a:ext uri="{FF2B5EF4-FFF2-40B4-BE49-F238E27FC236}">
                  <a16:creationId xmlns:a16="http://schemas.microsoft.com/office/drawing/2014/main" id="{42DC1C04-2F2C-9EBD-68C4-B109CA16C48E}"/>
                </a:ext>
              </a:extLst>
            </p:cNvPr>
            <p:cNvPicPr>
              <a:picLocks noChangeAspect="1"/>
            </p:cNvPicPr>
            <p:nvPr/>
          </p:nvPicPr>
          <p:blipFill>
            <a:blip r:embed="rId3"/>
            <a:stretch>
              <a:fillRect/>
            </a:stretch>
          </p:blipFill>
          <p:spPr>
            <a:xfrm rot="5400000">
              <a:off x="13125600" y="10859509"/>
              <a:ext cx="284886" cy="1855436"/>
            </a:xfrm>
            <a:prstGeom prst="rect">
              <a:avLst/>
            </a:prstGeom>
          </p:spPr>
        </p:pic>
        <p:pic>
          <p:nvPicPr>
            <p:cNvPr id="25" name="table">
              <a:extLst>
                <a:ext uri="{FF2B5EF4-FFF2-40B4-BE49-F238E27FC236}">
                  <a16:creationId xmlns:a16="http://schemas.microsoft.com/office/drawing/2014/main" id="{4AB76BB5-E199-B582-3917-3D0E08752B3E}"/>
                </a:ext>
              </a:extLst>
            </p:cNvPr>
            <p:cNvPicPr>
              <a:picLocks noChangeAspect="1"/>
            </p:cNvPicPr>
            <p:nvPr/>
          </p:nvPicPr>
          <p:blipFill>
            <a:blip r:embed="rId4"/>
            <a:stretch>
              <a:fillRect/>
            </a:stretch>
          </p:blipFill>
          <p:spPr>
            <a:xfrm rot="5400000">
              <a:off x="13127462" y="10321729"/>
              <a:ext cx="286468" cy="1856671"/>
            </a:xfrm>
            <a:prstGeom prst="rect">
              <a:avLst/>
            </a:prstGeom>
          </p:spPr>
        </p:pic>
        <p:pic>
          <p:nvPicPr>
            <p:cNvPr id="26" name="table">
              <a:extLst>
                <a:ext uri="{FF2B5EF4-FFF2-40B4-BE49-F238E27FC236}">
                  <a16:creationId xmlns:a16="http://schemas.microsoft.com/office/drawing/2014/main" id="{3C24C9C8-4BAE-A5FC-90A9-D22EDB456D2C}"/>
                </a:ext>
              </a:extLst>
            </p:cNvPr>
            <p:cNvPicPr>
              <a:picLocks noChangeAspect="1"/>
            </p:cNvPicPr>
            <p:nvPr/>
          </p:nvPicPr>
          <p:blipFill>
            <a:blip r:embed="rId5"/>
            <a:stretch>
              <a:fillRect/>
            </a:stretch>
          </p:blipFill>
          <p:spPr>
            <a:xfrm rot="5400000">
              <a:off x="13151000" y="11105496"/>
              <a:ext cx="245095" cy="1855436"/>
            </a:xfrm>
            <a:prstGeom prst="rect">
              <a:avLst/>
            </a:prstGeom>
          </p:spPr>
        </p:pic>
      </p:grpSp>
      <p:sp>
        <p:nvSpPr>
          <p:cNvPr id="27" name="TextBox 26">
            <a:extLst>
              <a:ext uri="{FF2B5EF4-FFF2-40B4-BE49-F238E27FC236}">
                <a16:creationId xmlns:a16="http://schemas.microsoft.com/office/drawing/2014/main" id="{EEBF2D95-6151-546D-812F-181935727B7B}"/>
              </a:ext>
            </a:extLst>
          </p:cNvPr>
          <p:cNvSpPr txBox="1"/>
          <p:nvPr/>
        </p:nvSpPr>
        <p:spPr>
          <a:xfrm>
            <a:off x="14826028" y="7051691"/>
            <a:ext cx="2249014" cy="33342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altLang="ko-Kore-KR" sz="1500" b="0" i="0" u="none" strike="noStrike" cap="none" spc="0" normalizeH="0" baseline="0" dirty="0">
                <a:ln>
                  <a:noFill/>
                </a:ln>
                <a:solidFill>
                  <a:srgbClr val="931B15"/>
                </a:solidFill>
                <a:effectLst/>
                <a:uFillTx/>
                <a:latin typeface="+mn-lt"/>
                <a:ea typeface="+mn-ea"/>
                <a:cs typeface="+mn-cs"/>
                <a:sym typeface="나눔고딕"/>
              </a:rPr>
              <a:t>Feature Matrix X (4 X 5)</a:t>
            </a:r>
            <a:endParaRPr kumimoji="0" lang="ko-Kore-KR" altLang="en-US" sz="1500" b="0" i="0" u="none" strike="noStrike" cap="none" spc="0" normalizeH="0" baseline="0" dirty="0">
              <a:ln>
                <a:noFill/>
              </a:ln>
              <a:solidFill>
                <a:srgbClr val="931B15"/>
              </a:solidFill>
              <a:effectLst/>
              <a:uFillTx/>
              <a:latin typeface="+mn-lt"/>
              <a:ea typeface="+mn-ea"/>
              <a:cs typeface="+mn-cs"/>
              <a:sym typeface="나눔고딕"/>
            </a:endParaRPr>
          </a:p>
        </p:txBody>
      </p:sp>
    </p:spTree>
    <p:extLst>
      <p:ext uri="{BB962C8B-B14F-4D97-AF65-F5344CB8AC3E}">
        <p14:creationId xmlns:p14="http://schemas.microsoft.com/office/powerpoint/2010/main" val="1766127326"/>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69A4709-3B46-C238-43FB-AF01DD208FB1}"/>
              </a:ext>
            </a:extLst>
          </p:cNvPr>
          <p:cNvSpPr>
            <a:spLocks noGrp="1"/>
          </p:cNvSpPr>
          <p:nvPr>
            <p:ph type="title"/>
          </p:nvPr>
        </p:nvSpPr>
        <p:spPr/>
        <p:txBody>
          <a:bodyPr/>
          <a:lstStyle/>
          <a:p>
            <a:r>
              <a:rPr kumimoji="1" lang="en-US" altLang="ko-Kore-KR" dirty="0"/>
              <a:t>TechNet</a:t>
            </a:r>
            <a:endParaRPr kumimoji="1" lang="ko-Kore-KR" altLang="en-US" dirty="0"/>
          </a:p>
        </p:txBody>
      </p:sp>
      <p:sp>
        <p:nvSpPr>
          <p:cNvPr id="3" name="텍스트 개체 틀 2">
            <a:extLst>
              <a:ext uri="{FF2B5EF4-FFF2-40B4-BE49-F238E27FC236}">
                <a16:creationId xmlns:a16="http://schemas.microsoft.com/office/drawing/2014/main" id="{8B5E5D84-D1E0-7913-B87E-3C67E1E31B97}"/>
              </a:ext>
            </a:extLst>
          </p:cNvPr>
          <p:cNvSpPr>
            <a:spLocks noGrp="1"/>
          </p:cNvSpPr>
          <p:nvPr>
            <p:ph type="body" sz="quarter" idx="21"/>
          </p:nvPr>
        </p:nvSpPr>
        <p:spPr/>
        <p:txBody>
          <a:bodyPr/>
          <a:lstStyle/>
          <a:p>
            <a:endParaRPr kumimoji="1" lang="ko-Kore-KR" altLang="en-US"/>
          </a:p>
        </p:txBody>
      </p:sp>
      <p:sp>
        <p:nvSpPr>
          <p:cNvPr id="4" name="텍스트 개체 틀 3">
            <a:extLst>
              <a:ext uri="{FF2B5EF4-FFF2-40B4-BE49-F238E27FC236}">
                <a16:creationId xmlns:a16="http://schemas.microsoft.com/office/drawing/2014/main" id="{AA8CADE3-0BE9-A4C5-F704-E36C0A0DB465}"/>
              </a:ext>
            </a:extLst>
          </p:cNvPr>
          <p:cNvSpPr>
            <a:spLocks noGrp="1"/>
          </p:cNvSpPr>
          <p:nvPr>
            <p:ph type="body" idx="1"/>
          </p:nvPr>
        </p:nvSpPr>
        <p:spPr/>
        <p:txBody>
          <a:bodyPr/>
          <a:lstStyle/>
          <a:p>
            <a:r>
              <a:rPr lang="en" altLang="ko-Kore-KR" dirty="0">
                <a:effectLst/>
                <a:latin typeface="+mn-lt"/>
              </a:rPr>
              <a:t>TechNet is a semantic network consisting of words and phrases contained in patent titles and abstracts from the USPTO patent database, </a:t>
            </a:r>
          </a:p>
          <a:p>
            <a:pPr lvl="1"/>
            <a:r>
              <a:rPr lang="en" altLang="ko-Kore-KR" dirty="0">
                <a:effectLst/>
                <a:latin typeface="+mn-lt"/>
              </a:rPr>
              <a:t>and also provides embedding vectors for technical terms . </a:t>
            </a:r>
          </a:p>
          <a:p>
            <a:r>
              <a:rPr lang="en" altLang="ko-Kore-KR" dirty="0">
                <a:effectLst/>
                <a:latin typeface="+mn-lt"/>
              </a:rPr>
              <a:t>Using TechNet, each word is converted into a 150-dimension vector as the input of the multimodal deep learning model.</a:t>
            </a:r>
          </a:p>
          <a:p>
            <a:endParaRPr kumimoji="1" lang="ko-Kore-KR" altLang="en-US" dirty="0">
              <a:latin typeface="+mn-lt"/>
            </a:endParaRPr>
          </a:p>
        </p:txBody>
      </p:sp>
    </p:spTree>
    <p:extLst>
      <p:ext uri="{BB962C8B-B14F-4D97-AF65-F5344CB8AC3E}">
        <p14:creationId xmlns:p14="http://schemas.microsoft.com/office/powerpoint/2010/main" val="446607364"/>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5C45596-9EC5-424A-5693-57A11BBFFEBC}"/>
              </a:ext>
            </a:extLst>
          </p:cNvPr>
          <p:cNvSpPr>
            <a:spLocks noGrp="1"/>
          </p:cNvSpPr>
          <p:nvPr>
            <p:ph type="title"/>
          </p:nvPr>
        </p:nvSpPr>
        <p:spPr/>
        <p:txBody>
          <a:bodyPr/>
          <a:lstStyle/>
          <a:p>
            <a:r>
              <a:rPr kumimoji="1" lang="en-US" altLang="ko-Kore-KR" dirty="0"/>
              <a:t>Class Activation Mapping (CAM) technique</a:t>
            </a:r>
            <a:endParaRPr kumimoji="1" lang="ko-Kore-KR" altLang="en-US" dirty="0"/>
          </a:p>
        </p:txBody>
      </p:sp>
      <p:sp>
        <p:nvSpPr>
          <p:cNvPr id="3" name="텍스트 개체 틀 2">
            <a:extLst>
              <a:ext uri="{FF2B5EF4-FFF2-40B4-BE49-F238E27FC236}">
                <a16:creationId xmlns:a16="http://schemas.microsoft.com/office/drawing/2014/main" id="{6B06E21D-9762-8042-95F3-D4E902B16B4D}"/>
              </a:ext>
            </a:extLst>
          </p:cNvPr>
          <p:cNvSpPr>
            <a:spLocks noGrp="1"/>
          </p:cNvSpPr>
          <p:nvPr>
            <p:ph type="body" sz="quarter" idx="21"/>
          </p:nvPr>
        </p:nvSpPr>
        <p:spPr/>
        <p:txBody>
          <a:bodyPr/>
          <a:lstStyle/>
          <a:p>
            <a:endParaRPr kumimoji="1" lang="ko-Kore-KR" altLang="en-US"/>
          </a:p>
        </p:txBody>
      </p:sp>
      <p:sp>
        <p:nvSpPr>
          <p:cNvPr id="4" name="텍스트 개체 틀 3">
            <a:extLst>
              <a:ext uri="{FF2B5EF4-FFF2-40B4-BE49-F238E27FC236}">
                <a16:creationId xmlns:a16="http://schemas.microsoft.com/office/drawing/2014/main" id="{F0C726BF-E091-06CD-5956-9A9363407187}"/>
              </a:ext>
            </a:extLst>
          </p:cNvPr>
          <p:cNvSpPr>
            <a:spLocks noGrp="1"/>
          </p:cNvSpPr>
          <p:nvPr>
            <p:ph type="body" idx="1"/>
          </p:nvPr>
        </p:nvSpPr>
        <p:spPr/>
        <p:txBody>
          <a:bodyPr/>
          <a:lstStyle/>
          <a:p>
            <a:r>
              <a:rPr kumimoji="1" lang="en-US" altLang="ko-Kore-KR" dirty="0">
                <a:latin typeface="+mn-lt"/>
              </a:rPr>
              <a:t>CAM Technique to highlight the importance of the image region for the neural network.</a:t>
            </a:r>
            <a:endParaRPr kumimoji="1" lang="ko-Kore-KR" altLang="en-US" dirty="0">
              <a:latin typeface="+mn-lt"/>
            </a:endParaRPr>
          </a:p>
        </p:txBody>
      </p:sp>
      <p:pic>
        <p:nvPicPr>
          <p:cNvPr id="5" name="그림 4">
            <a:extLst>
              <a:ext uri="{FF2B5EF4-FFF2-40B4-BE49-F238E27FC236}">
                <a16:creationId xmlns:a16="http://schemas.microsoft.com/office/drawing/2014/main" id="{8CDE6508-0781-CCCE-85C8-C5C92A831788}"/>
              </a:ext>
            </a:extLst>
          </p:cNvPr>
          <p:cNvPicPr>
            <a:picLocks noChangeAspect="1"/>
          </p:cNvPicPr>
          <p:nvPr/>
        </p:nvPicPr>
        <p:blipFill>
          <a:blip r:embed="rId3"/>
          <a:stretch>
            <a:fillRect/>
          </a:stretch>
        </p:blipFill>
        <p:spPr>
          <a:xfrm>
            <a:off x="5191400" y="6006627"/>
            <a:ext cx="14001199" cy="4399722"/>
          </a:xfrm>
          <a:prstGeom prst="rect">
            <a:avLst/>
          </a:prstGeom>
        </p:spPr>
      </p:pic>
      <p:sp>
        <p:nvSpPr>
          <p:cNvPr id="7" name="TextBox 6">
            <a:extLst>
              <a:ext uri="{FF2B5EF4-FFF2-40B4-BE49-F238E27FC236}">
                <a16:creationId xmlns:a16="http://schemas.microsoft.com/office/drawing/2014/main" id="{7F113AB4-B0E4-DA67-566D-987270491605}"/>
              </a:ext>
            </a:extLst>
          </p:cNvPr>
          <p:cNvSpPr txBox="1"/>
          <p:nvPr/>
        </p:nvSpPr>
        <p:spPr>
          <a:xfrm>
            <a:off x="4902337" y="10406349"/>
            <a:ext cx="14001199" cy="95410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 altLang="ko-Kore-KR" sz="2800" i="1" dirty="0">
                <a:effectLst/>
                <a:latin typeface="Helvetica" pitchFamily="2" charset="0"/>
              </a:rPr>
              <a:t>Informative regions of five random patent images for the image</a:t>
            </a:r>
            <a:r>
              <a:rPr lang="en" altLang="ko-Kore-KR" sz="2800" dirty="0">
                <a:latin typeface="Helvetica" pitchFamily="2" charset="0"/>
              </a:rPr>
              <a:t> </a:t>
            </a:r>
            <a:r>
              <a:rPr lang="en" altLang="ko-Kore-KR" sz="2800" i="1" dirty="0">
                <a:effectLst/>
                <a:latin typeface="Helvetica" pitchFamily="2" charset="0"/>
              </a:rPr>
              <a:t>encoder identified via CAM technique</a:t>
            </a:r>
            <a:endParaRPr lang="en" altLang="ko-Kore-KR" sz="2800" dirty="0">
              <a:effectLst/>
              <a:latin typeface="Helvetica" pitchFamily="2" charset="0"/>
            </a:endParaRPr>
          </a:p>
        </p:txBody>
      </p:sp>
    </p:spTree>
    <p:extLst>
      <p:ext uri="{BB962C8B-B14F-4D97-AF65-F5344CB8AC3E}">
        <p14:creationId xmlns:p14="http://schemas.microsoft.com/office/powerpoint/2010/main" val="2894436481"/>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9D75FFE-46C0-A749-513E-CD1C4866796B}"/>
              </a:ext>
            </a:extLst>
          </p:cNvPr>
          <p:cNvSpPr>
            <a:spLocks noGrp="1"/>
          </p:cNvSpPr>
          <p:nvPr>
            <p:ph type="title"/>
          </p:nvPr>
        </p:nvSpPr>
        <p:spPr/>
        <p:txBody>
          <a:bodyPr/>
          <a:lstStyle/>
          <a:p>
            <a:r>
              <a:rPr kumimoji="1" lang="en-US" altLang="ko-Kore-KR" dirty="0"/>
              <a:t>VGG19</a:t>
            </a:r>
            <a:endParaRPr kumimoji="1" lang="ko-Kore-KR" altLang="en-US" dirty="0"/>
          </a:p>
        </p:txBody>
      </p:sp>
      <p:sp>
        <p:nvSpPr>
          <p:cNvPr id="3" name="텍스트 개체 틀 2">
            <a:extLst>
              <a:ext uri="{FF2B5EF4-FFF2-40B4-BE49-F238E27FC236}">
                <a16:creationId xmlns:a16="http://schemas.microsoft.com/office/drawing/2014/main" id="{D4D41BA5-C95D-2FEB-7325-7EE49982D9BC}"/>
              </a:ext>
            </a:extLst>
          </p:cNvPr>
          <p:cNvSpPr>
            <a:spLocks noGrp="1"/>
          </p:cNvSpPr>
          <p:nvPr>
            <p:ph type="body" sz="quarter" idx="21"/>
          </p:nvPr>
        </p:nvSpPr>
        <p:spPr/>
        <p:txBody>
          <a:bodyPr/>
          <a:lstStyle/>
          <a:p>
            <a:endParaRPr kumimoji="1" lang="ko-Kore-KR" altLang="en-US"/>
          </a:p>
        </p:txBody>
      </p:sp>
      <p:sp>
        <p:nvSpPr>
          <p:cNvPr id="4" name="텍스트 개체 틀 3">
            <a:extLst>
              <a:ext uri="{FF2B5EF4-FFF2-40B4-BE49-F238E27FC236}">
                <a16:creationId xmlns:a16="http://schemas.microsoft.com/office/drawing/2014/main" id="{760402D9-D746-A424-9BAE-42296F5B7A3E}"/>
              </a:ext>
            </a:extLst>
          </p:cNvPr>
          <p:cNvSpPr>
            <a:spLocks noGrp="1"/>
          </p:cNvSpPr>
          <p:nvPr>
            <p:ph type="body" idx="1"/>
          </p:nvPr>
        </p:nvSpPr>
        <p:spPr>
          <a:xfrm>
            <a:off x="1206500" y="3309651"/>
            <a:ext cx="20364671" cy="8256012"/>
          </a:xfrm>
        </p:spPr>
        <p:txBody>
          <a:bodyPr>
            <a:normAutofit/>
          </a:bodyPr>
          <a:lstStyle/>
          <a:p>
            <a:r>
              <a:rPr lang="en" altLang="ko-Kore-KR" dirty="0">
                <a:effectLst/>
                <a:latin typeface="+mn-lt"/>
              </a:rPr>
              <a:t>It is a robust CNN model and has been widely used in many computer vision applications. It has 19 trainable layers, including convolutional layers, fully connected layers, max-pooling layers, and dropout layers</a:t>
            </a:r>
          </a:p>
          <a:p>
            <a:r>
              <a:rPr lang="en" altLang="ko-Kore-KR" dirty="0">
                <a:effectLst/>
                <a:latin typeface="+mn-lt"/>
              </a:rPr>
              <a:t>The VGG-19 model we used is pre-trained on ImageNet. </a:t>
            </a:r>
          </a:p>
          <a:p>
            <a:r>
              <a:rPr lang="en" altLang="ko-Kore-KR" dirty="0">
                <a:effectLst/>
                <a:latin typeface="+mn-lt"/>
              </a:rPr>
              <a:t>Then, transfer learning techniques are used to fine-tune the image encoder.</a:t>
            </a:r>
          </a:p>
          <a:p>
            <a:r>
              <a:rPr lang="en" altLang="ko-Kore-KR" dirty="0">
                <a:effectLst/>
                <a:latin typeface="+mn-lt"/>
              </a:rPr>
              <a:t>Specifically, the final prediction layer of the model is removed and replaced by a new fully connected layer, a dense layer, and an output layer on the top.</a:t>
            </a:r>
          </a:p>
          <a:p>
            <a:endParaRPr lang="en" altLang="ko-Kore-KR" dirty="0">
              <a:effectLst/>
              <a:latin typeface="+mn-lt"/>
            </a:endParaRPr>
          </a:p>
          <a:p>
            <a:endParaRPr kumimoji="1" lang="ko-Kore-KR" altLang="en-US" dirty="0">
              <a:latin typeface="+mn-lt"/>
            </a:endParaRPr>
          </a:p>
        </p:txBody>
      </p:sp>
      <p:pic>
        <p:nvPicPr>
          <p:cNvPr id="6" name="그림 5">
            <a:extLst>
              <a:ext uri="{FF2B5EF4-FFF2-40B4-BE49-F238E27FC236}">
                <a16:creationId xmlns:a16="http://schemas.microsoft.com/office/drawing/2014/main" id="{AA443106-2BE7-5983-202B-77EBDDC49850}"/>
              </a:ext>
            </a:extLst>
          </p:cNvPr>
          <p:cNvPicPr>
            <a:picLocks noChangeAspect="1"/>
          </p:cNvPicPr>
          <p:nvPr/>
        </p:nvPicPr>
        <p:blipFill>
          <a:blip r:embed="rId3"/>
          <a:stretch>
            <a:fillRect/>
          </a:stretch>
        </p:blipFill>
        <p:spPr>
          <a:xfrm>
            <a:off x="21571171" y="3576030"/>
            <a:ext cx="2437690" cy="9778463"/>
          </a:xfrm>
          <a:prstGeom prst="rect">
            <a:avLst/>
          </a:prstGeom>
        </p:spPr>
      </p:pic>
      <p:sp>
        <p:nvSpPr>
          <p:cNvPr id="5" name="직사각형 4">
            <a:extLst>
              <a:ext uri="{FF2B5EF4-FFF2-40B4-BE49-F238E27FC236}">
                <a16:creationId xmlns:a16="http://schemas.microsoft.com/office/drawing/2014/main" id="{474BB922-F7BE-286C-AF60-BCCE147568BC}"/>
              </a:ext>
            </a:extLst>
          </p:cNvPr>
          <p:cNvSpPr/>
          <p:nvPr/>
        </p:nvSpPr>
        <p:spPr>
          <a:xfrm>
            <a:off x="21571171" y="3340179"/>
            <a:ext cx="2437690" cy="1800000"/>
          </a:xfrm>
          <a:prstGeom prst="rect">
            <a:avLst/>
          </a:prstGeom>
          <a:noFill/>
          <a:ln w="50800" cap="flat">
            <a:gradFill>
              <a:gsLst>
                <a:gs pos="0">
                  <a:srgbClr val="2E2E57"/>
                </a:gs>
                <a:gs pos="74000">
                  <a:schemeClr val="accent1">
                    <a:lumMod val="45000"/>
                    <a:lumOff val="55000"/>
                  </a:schemeClr>
                </a:gs>
                <a:gs pos="83000">
                  <a:schemeClr val="accent1">
                    <a:lumMod val="45000"/>
                    <a:lumOff val="55000"/>
                  </a:schemeClr>
                </a:gs>
                <a:gs pos="100000">
                  <a:srgbClr val="2E2E57"/>
                </a:gs>
              </a:gsLst>
              <a:lin ang="5400000" scaled="1"/>
            </a:gra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ko-Kore-KR" altLang="en-US" sz="2300" b="0" i="0" u="none" strike="noStrike" cap="none" spc="0" normalizeH="0" baseline="0" dirty="0">
              <a:ln>
                <a:noFill/>
              </a:ln>
              <a:solidFill>
                <a:srgbClr val="FFFFFF"/>
              </a:solidFill>
              <a:effectLst/>
              <a:uFillTx/>
              <a:latin typeface="+mn-lt"/>
              <a:ea typeface="+mn-ea"/>
              <a:cs typeface="+mn-cs"/>
              <a:sym typeface="나눔고딕"/>
            </a:endParaRPr>
          </a:p>
        </p:txBody>
      </p:sp>
    </p:spTree>
    <p:extLst>
      <p:ext uri="{BB962C8B-B14F-4D97-AF65-F5344CB8AC3E}">
        <p14:creationId xmlns:p14="http://schemas.microsoft.com/office/powerpoint/2010/main" val="850058797"/>
      </p:ext>
    </p:extLst>
  </p:cSld>
  <p:clrMapOvr>
    <a:masterClrMapping/>
  </p:clrMapOvr>
  <p:transition spd="med"/>
</p:sld>
</file>

<file path=ppt/theme/theme1.xml><?xml version="1.0" encoding="utf-8"?>
<a:theme xmlns:a="http://schemas.openxmlformats.org/drawingml/2006/main" name="21_BasicWhite">
  <a:themeElements>
    <a:clrScheme name="21_BasicWhite">
      <a:dk1>
        <a:srgbClr val="FFFFFF"/>
      </a:dk1>
      <a:lt1>
        <a:srgbClr val="931B15"/>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나눔고딕"/>
        <a:ea typeface="나눔고딕"/>
        <a:cs typeface="나눔고딕"/>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2300" b="0" i="0" u="none" strike="noStrike" cap="none" spc="0" normalizeH="0" baseline="0">
            <a:ln>
              <a:noFill/>
            </a:ln>
            <a:solidFill>
              <a:srgbClr val="FFFFFF"/>
            </a:solidFill>
            <a:effectLst/>
            <a:uFillTx/>
            <a:latin typeface="+mn-lt"/>
            <a:ea typeface="+mn-ea"/>
            <a:cs typeface="+mn-cs"/>
            <a:sym typeface="나눔고딕"/>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2438338" rtl="0" fontAlgn="auto" latinLnBrk="0" hangingPunct="0">
          <a:lnSpc>
            <a:spcPct val="100000"/>
          </a:lnSpc>
          <a:spcBef>
            <a:spcPts val="0"/>
          </a:spcBef>
          <a:spcAft>
            <a:spcPts val="0"/>
          </a:spcAft>
          <a:buClrTx/>
          <a:buSzTx/>
          <a:buFontTx/>
          <a:buNone/>
          <a:tabLst/>
          <a:defRPr kumimoji="0" sz="1500" b="0" i="0" u="none" strike="noStrike" cap="none" spc="0" normalizeH="0" baseline="0">
            <a:ln>
              <a:noFill/>
            </a:ln>
            <a:solidFill>
              <a:srgbClr val="931B15"/>
            </a:solidFill>
            <a:effectLst/>
            <a:uFillTx/>
            <a:latin typeface="+mn-lt"/>
            <a:ea typeface="+mn-ea"/>
            <a:cs typeface="+mn-cs"/>
            <a:sym typeface="나눔고딕"/>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나눔고딕"/>
        <a:ea typeface="나눔고딕"/>
        <a:cs typeface="나눔고딕"/>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2300" b="0" i="0" u="none" strike="noStrike" cap="none" spc="0" normalizeH="0" baseline="0">
            <a:ln>
              <a:noFill/>
            </a:ln>
            <a:solidFill>
              <a:srgbClr val="FFFFFF"/>
            </a:solidFill>
            <a:effectLst/>
            <a:uFillTx/>
            <a:latin typeface="+mn-lt"/>
            <a:ea typeface="+mn-ea"/>
            <a:cs typeface="+mn-cs"/>
            <a:sym typeface="나눔고딕"/>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2438338" rtl="0" fontAlgn="auto" latinLnBrk="0" hangingPunct="0">
          <a:lnSpc>
            <a:spcPct val="100000"/>
          </a:lnSpc>
          <a:spcBef>
            <a:spcPts val="0"/>
          </a:spcBef>
          <a:spcAft>
            <a:spcPts val="0"/>
          </a:spcAft>
          <a:buClrTx/>
          <a:buSzTx/>
          <a:buFontTx/>
          <a:buNone/>
          <a:tabLst/>
          <a:defRPr kumimoji="0" sz="1500" b="0" i="0" u="none" strike="noStrike" cap="none" spc="0" normalizeH="0" baseline="0">
            <a:ln>
              <a:noFill/>
            </a:ln>
            <a:solidFill>
              <a:srgbClr val="931B15"/>
            </a:solidFill>
            <a:effectLst/>
            <a:uFillTx/>
            <a:latin typeface="+mn-lt"/>
            <a:ea typeface="+mn-ea"/>
            <a:cs typeface="+mn-cs"/>
            <a:sym typeface="나눔고딕"/>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12759</TotalTime>
  <Words>9683</Words>
  <Application>Microsoft Macintosh PowerPoint</Application>
  <PresentationFormat>사용자 지정</PresentationFormat>
  <Paragraphs>972</Paragraphs>
  <Slides>64</Slides>
  <Notes>57</Notes>
  <HiddenSlides>1</HiddenSlides>
  <MMClips>0</MMClips>
  <ScaleCrop>false</ScaleCrop>
  <HeadingPairs>
    <vt:vector size="6" baseType="variant">
      <vt:variant>
        <vt:lpstr>사용한 글꼴</vt:lpstr>
      </vt:variant>
      <vt:variant>
        <vt:i4>12</vt:i4>
      </vt:variant>
      <vt:variant>
        <vt:lpstr>테마</vt:lpstr>
      </vt:variant>
      <vt:variant>
        <vt:i4>1</vt:i4>
      </vt:variant>
      <vt:variant>
        <vt:lpstr>슬라이드 제목</vt:lpstr>
      </vt:variant>
      <vt:variant>
        <vt:i4>64</vt:i4>
      </vt:variant>
    </vt:vector>
  </HeadingPairs>
  <TitlesOfParts>
    <vt:vector size="77" baseType="lpstr">
      <vt:lpstr>-apple-system</vt:lpstr>
      <vt:lpstr>나눔스퀘어OTF ExtraBold</vt:lpstr>
      <vt:lpstr>Apple SD 산돌고딕 Neo 일반체</vt:lpstr>
      <vt:lpstr>Batang</vt:lpstr>
      <vt:lpstr>Malgun Gothic</vt:lpstr>
      <vt:lpstr>나눔고딕</vt:lpstr>
      <vt:lpstr>Söhne</vt:lpstr>
      <vt:lpstr>Times Roman</vt:lpstr>
      <vt:lpstr>Helvetica</vt:lpstr>
      <vt:lpstr>Helvetica Neue</vt:lpstr>
      <vt:lpstr>Helvetica Neue Medium</vt:lpstr>
      <vt:lpstr>Times New Roman</vt:lpstr>
      <vt:lpstr>21_BasicWhite</vt:lpstr>
      <vt:lpstr>Deep Learning for Technical Document Classification</vt:lpstr>
      <vt:lpstr>Introduction</vt:lpstr>
      <vt:lpstr>Introduction</vt:lpstr>
      <vt:lpstr>Introduction</vt:lpstr>
      <vt:lpstr>Method</vt:lpstr>
      <vt:lpstr>Related Works</vt:lpstr>
      <vt:lpstr>TechNet</vt:lpstr>
      <vt:lpstr>Class Activation Mapping (CAM) technique</vt:lpstr>
      <vt:lpstr>VGG19</vt:lpstr>
      <vt:lpstr>Method</vt:lpstr>
      <vt:lpstr>Method</vt:lpstr>
      <vt:lpstr>Method</vt:lpstr>
      <vt:lpstr>Method</vt:lpstr>
      <vt:lpstr>Method</vt:lpstr>
      <vt:lpstr>Method</vt:lpstr>
      <vt:lpstr>Method</vt:lpstr>
      <vt:lpstr>Method</vt:lpstr>
      <vt:lpstr>Method</vt:lpstr>
      <vt:lpstr>GraphSAGE</vt:lpstr>
      <vt:lpstr>20230529 GNN Basic + GraphSAGE + TechDoc Data + TechDoc  Experiments</vt:lpstr>
      <vt:lpstr>GNN</vt:lpstr>
      <vt:lpstr>Graph</vt:lpstr>
      <vt:lpstr>Graph</vt:lpstr>
      <vt:lpstr>Graph</vt:lpstr>
      <vt:lpstr>Graph</vt:lpstr>
      <vt:lpstr>GNN</vt:lpstr>
      <vt:lpstr>GNN</vt:lpstr>
      <vt:lpstr>GNN</vt:lpstr>
      <vt:lpstr>GNN</vt:lpstr>
      <vt:lpstr>GNN</vt:lpstr>
      <vt:lpstr>GNN</vt:lpstr>
      <vt:lpstr>GNN</vt:lpstr>
      <vt:lpstr>GNN</vt:lpstr>
      <vt:lpstr>GNN </vt:lpstr>
      <vt:lpstr>GNN</vt:lpstr>
      <vt:lpstr>GNN</vt:lpstr>
      <vt:lpstr>GNN</vt:lpstr>
      <vt:lpstr>GNN</vt:lpstr>
      <vt:lpstr>GNN</vt:lpstr>
      <vt:lpstr>GNN</vt:lpstr>
      <vt:lpstr>GNN</vt:lpstr>
      <vt:lpstr>GNN</vt:lpstr>
      <vt:lpstr>GraphSAGE</vt:lpstr>
      <vt:lpstr>GraphSAGE</vt:lpstr>
      <vt:lpstr>GraphSAGE</vt:lpstr>
      <vt:lpstr>GraphSAGE</vt:lpstr>
      <vt:lpstr>GraphSAGE</vt:lpstr>
      <vt:lpstr>TechDoc</vt:lpstr>
      <vt:lpstr>Experiments</vt:lpstr>
      <vt:lpstr>TechDoc</vt:lpstr>
      <vt:lpstr>TechDoc</vt:lpstr>
      <vt:lpstr>TechDoc</vt:lpstr>
      <vt:lpstr>TechDoc</vt:lpstr>
      <vt:lpstr>TechDoc</vt:lpstr>
      <vt:lpstr>TechDoc</vt:lpstr>
      <vt:lpstr>TechDoc</vt:lpstr>
      <vt:lpstr>Experiment</vt:lpstr>
      <vt:lpstr>Experiment</vt:lpstr>
      <vt:lpstr>PowerPoint 프레젠테이션</vt:lpstr>
      <vt:lpstr>PowerPoint 프레젠테이션</vt:lpstr>
      <vt:lpstr>GraphSAGE</vt:lpstr>
      <vt:lpstr>GraphSAGE</vt:lpstr>
      <vt:lpstr>GraphSAGE</vt:lpstr>
      <vt:lpstr>PowerPoint 프레젠테이션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Deep Learning for Technical Document Classification</dc:title>
  <cp:lastModifiedBy>김동주</cp:lastModifiedBy>
  <cp:revision>21</cp:revision>
  <dcterms:modified xsi:type="dcterms:W3CDTF">2023-05-29T07:01:00Z</dcterms:modified>
</cp:coreProperties>
</file>